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gif" ContentType="image/gi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347" r:id="rId4"/>
    <p:sldId id="353" r:id="rId5"/>
    <p:sldId id="344" r:id="rId6"/>
    <p:sldId id="364" r:id="rId7"/>
    <p:sldId id="354" r:id="rId8"/>
    <p:sldId id="405" r:id="rId9"/>
    <p:sldId id="415" r:id="rId10"/>
    <p:sldId id="407" r:id="rId11"/>
    <p:sldId id="361" r:id="rId12"/>
    <p:sldId id="406" r:id="rId13"/>
    <p:sldId id="365" r:id="rId14"/>
    <p:sldId id="404" r:id="rId15"/>
    <p:sldId id="362" r:id="rId16"/>
    <p:sldId id="370" r:id="rId17"/>
    <p:sldId id="369" r:id="rId18"/>
    <p:sldId id="352" r:id="rId19"/>
    <p:sldId id="371" r:id="rId20"/>
    <p:sldId id="372" r:id="rId21"/>
    <p:sldId id="377" r:id="rId22"/>
    <p:sldId id="373" r:id="rId23"/>
    <p:sldId id="376" r:id="rId24"/>
    <p:sldId id="375" r:id="rId25"/>
    <p:sldId id="374" r:id="rId26"/>
    <p:sldId id="367" r:id="rId27"/>
    <p:sldId id="379" r:id="rId28"/>
    <p:sldId id="384" r:id="rId29"/>
    <p:sldId id="386" r:id="rId30"/>
    <p:sldId id="385" r:id="rId31"/>
    <p:sldId id="383" r:id="rId32"/>
    <p:sldId id="382" r:id="rId33"/>
    <p:sldId id="380" r:id="rId34"/>
    <p:sldId id="378" r:id="rId35"/>
    <p:sldId id="429" r:id="rId36"/>
    <p:sldId id="430" r:id="rId37"/>
    <p:sldId id="351" r:id="rId38"/>
    <p:sldId id="387" r:id="rId39"/>
    <p:sldId id="421" r:id="rId40"/>
    <p:sldId id="418" r:id="rId41"/>
    <p:sldId id="388" r:id="rId42"/>
    <p:sldId id="422" r:id="rId43"/>
    <p:sldId id="423" r:id="rId44"/>
    <p:sldId id="425" r:id="rId45"/>
    <p:sldId id="426" r:id="rId46"/>
    <p:sldId id="389" r:id="rId47"/>
    <p:sldId id="390" r:id="rId48"/>
    <p:sldId id="416" r:id="rId49"/>
    <p:sldId id="419" r:id="rId50"/>
    <p:sldId id="403" r:id="rId51"/>
    <p:sldId id="391" r:id="rId52"/>
    <p:sldId id="392" r:id="rId53"/>
    <p:sldId id="427" r:id="rId54"/>
    <p:sldId id="395" r:id="rId55"/>
    <p:sldId id="428" r:id="rId56"/>
    <p:sldId id="408" r:id="rId57"/>
    <p:sldId id="396" r:id="rId58"/>
    <p:sldId id="397" r:id="rId59"/>
    <p:sldId id="420" r:id="rId60"/>
    <p:sldId id="393" r:id="rId61"/>
    <p:sldId id="394" r:id="rId62"/>
    <p:sldId id="398" r:id="rId63"/>
    <p:sldId id="431" r:id="rId64"/>
    <p:sldId id="410" r:id="rId65"/>
    <p:sldId id="432" r:id="rId66"/>
    <p:sldId id="411" r:id="rId67"/>
    <p:sldId id="399" r:id="rId68"/>
    <p:sldId id="400" r:id="rId69"/>
    <p:sldId id="409" r:id="rId70"/>
    <p:sldId id="278" r:id="rId71"/>
    <p:sldId id="277" r:id="rId72"/>
    <p:sldId id="273" r:id="rId73"/>
    <p:sldId id="268" r:id="rId74"/>
    <p:sldId id="272" r:id="rId75"/>
    <p:sldId id="267" r:id="rId76"/>
    <p:sldId id="275" r:id="rId77"/>
    <p:sldId id="270" r:id="rId78"/>
    <p:sldId id="265" r:id="rId79"/>
    <p:sldId id="261"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8B7B745-732F-4F5F-83C0-FBE17A2ABC86}">
          <p14:sldIdLst>
            <p14:sldId id="256"/>
            <p14:sldId id="347"/>
            <p14:sldId id="353"/>
            <p14:sldId id="344"/>
            <p14:sldId id="364"/>
            <p14:sldId id="354"/>
            <p14:sldId id="405"/>
            <p14:sldId id="415"/>
            <p14:sldId id="407"/>
            <p14:sldId id="361"/>
            <p14:sldId id="406"/>
            <p14:sldId id="365"/>
            <p14:sldId id="404"/>
            <p14:sldId id="362"/>
          </p14:sldIdLst>
        </p14:section>
        <p14:section name="战争过程" id="{3F1C4A0B-91FC-453A-A6AB-CDF8592669C8}">
          <p14:sldIdLst>
            <p14:sldId id="370"/>
            <p14:sldId id="369"/>
            <p14:sldId id="352"/>
            <p14:sldId id="371"/>
          </p14:sldIdLst>
        </p14:section>
        <p14:section name="战败原因" id="{A85C38D0-DD2C-412F-A17B-F083D2E803A5}">
          <p14:sldIdLst>
            <p14:sldId id="372"/>
            <p14:sldId id="377"/>
            <p14:sldId id="373"/>
            <p14:sldId id="376"/>
            <p14:sldId id="375"/>
            <p14:sldId id="374"/>
            <p14:sldId id="367"/>
            <p14:sldId id="379"/>
            <p14:sldId id="384"/>
            <p14:sldId id="386"/>
            <p14:sldId id="385"/>
            <p14:sldId id="383"/>
            <p14:sldId id="382"/>
            <p14:sldId id="380"/>
            <p14:sldId id="378"/>
            <p14:sldId id="429"/>
            <p14:sldId id="430"/>
          </p14:sldIdLst>
        </p14:section>
        <p14:section name="第二节 八国联军侵华" id="{22582A0F-C848-4CE5-A997-5A43E27D96BE}">
          <p14:sldIdLst>
            <p14:sldId id="351"/>
            <p14:sldId id="387"/>
            <p14:sldId id="421"/>
            <p14:sldId id="418"/>
            <p14:sldId id="388"/>
            <p14:sldId id="422"/>
            <p14:sldId id="423"/>
            <p14:sldId id="425"/>
            <p14:sldId id="426"/>
            <p14:sldId id="389"/>
            <p14:sldId id="390"/>
            <p14:sldId id="416"/>
            <p14:sldId id="419"/>
            <p14:sldId id="403"/>
            <p14:sldId id="391"/>
            <p14:sldId id="392"/>
            <p14:sldId id="427"/>
            <p14:sldId id="395"/>
            <p14:sldId id="428"/>
            <p14:sldId id="408"/>
            <p14:sldId id="396"/>
            <p14:sldId id="397"/>
            <p14:sldId id="420"/>
            <p14:sldId id="393"/>
            <p14:sldId id="394"/>
            <p14:sldId id="398"/>
            <p14:sldId id="431"/>
            <p14:sldId id="410"/>
            <p14:sldId id="432"/>
            <p14:sldId id="411"/>
            <p14:sldId id="399"/>
            <p14:sldId id="400"/>
            <p14:sldId id="409"/>
            <p14:sldId id="278"/>
            <p14:sldId id="277"/>
            <p14:sldId id="273"/>
            <p14:sldId id="268"/>
            <p14:sldId id="272"/>
            <p14:sldId id="267"/>
            <p14:sldId id="275"/>
            <p14:sldId id="270"/>
            <p14:sldId id="265"/>
            <p14:sldId id="26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C49F92"/>
    <a:srgbClr val="A47A7A"/>
    <a:srgbClr val="FFFFFF"/>
    <a:srgbClr val="FFFEC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72" d="100"/>
          <a:sy n="72" d="100"/>
        </p:scale>
        <p:origin x="6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5" Type="http://schemas.microsoft.com/office/2007/relationships/hdphoto" Target="../media/hdphoto2.wdp"/><Relationship Id="rId4" Type="http://schemas.openxmlformats.org/officeDocument/2006/relationships/image" Target="../media/image2.png"/><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microsoft.com/office/2007/relationships/hdphoto" Target="../media/hdphoto2.wdp"/><Relationship Id="rId4" Type="http://schemas.openxmlformats.org/officeDocument/2006/relationships/image" Target="../media/image2.png"/><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microsoft.com/office/2007/relationships/hdphoto" Target="../media/hdphoto2.wdp"/><Relationship Id="rId4" Type="http://schemas.openxmlformats.org/officeDocument/2006/relationships/image" Target="../media/image3.png"/><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microsoft.com/office/2007/relationships/hdphoto" Target="../media/hdphoto2.wdp"/><Relationship Id="rId4" Type="http://schemas.openxmlformats.org/officeDocument/2006/relationships/image" Target="../media/image3.png"/><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66800" y="533400"/>
            <a:ext cx="7505700" cy="5638800"/>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DA16AA21-1863-4931-97CB-99D0A168701B}"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3772C379-9A7C-4C87-A116-CBE9F58B04C5}" type="datetimeFigureOut">
              <a:rPr lang="en-US" dirty="0"/>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microsoft.com/office/2007/relationships/hdphoto" Target="../media/hdphoto2.wdp"/><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400" kern="1200" cap="all"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33.jpeg" Type="http://schemas.openxmlformats.org/officeDocument/2006/relationships/image"/><Relationship Id="rId4" Target="../media/image22.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8.jpeg" Type="http://schemas.openxmlformats.org/officeDocument/2006/relationships/image"/></Relationships>
</file>

<file path=ppt/slides/_rels/slide11.xml.rels><?xml version="1.0" encoding="UTF-8" standalone="yes" ?><Relationships xmlns="http://schemas.openxmlformats.org/package/2006/relationships"><Relationship Id="rId9" Target="../media/image38.png" Type="http://schemas.openxmlformats.org/officeDocument/2006/relationships/image"/><Relationship Id="rId8" Target="../media/image37.png" Type="http://schemas.openxmlformats.org/officeDocument/2006/relationships/image"/><Relationship Id="rId7" Target="../media/image36.jpeg" Type="http://schemas.openxmlformats.org/officeDocument/2006/relationships/image"/><Relationship Id="rId6" Target="../media/image35.png" Type="http://schemas.openxmlformats.org/officeDocument/2006/relationships/image"/><Relationship Id="rId5" Target="../media/image34.jpeg" Type="http://schemas.openxmlformats.org/officeDocument/2006/relationships/image"/><Relationship Id="rId4" Target="../media/image21.jpeg" Type="http://schemas.openxmlformats.org/officeDocument/2006/relationships/image"/><Relationship Id="rId3" Target="../media/image22.png" Type="http://schemas.openxmlformats.org/officeDocument/2006/relationships/image"/><Relationship Id="rId2" Target="../media/image19.png" Type="http://schemas.openxmlformats.org/officeDocument/2006/relationships/image"/><Relationship Id="rId13" Target="../slideLayouts/slideLayout7.xml" Type="http://schemas.openxmlformats.org/officeDocument/2006/relationships/slideLayout"/><Relationship Id="rId12" Target="../media/image41.png" Type="http://schemas.openxmlformats.org/officeDocument/2006/relationships/image"/><Relationship Id="rId11" Target="../media/image40.png" Type="http://schemas.openxmlformats.org/officeDocument/2006/relationships/image"/><Relationship Id="rId10" Target="../media/image39.png" Type="http://schemas.openxmlformats.org/officeDocument/2006/relationships/image"/><Relationship Id="rId1" Target="../media/image18.jpeg" Type="http://schemas.openxmlformats.org/officeDocument/2006/relationships/image"/></Relationships>
</file>

<file path=ppt/slides/_rels/slide12.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21.jpeg" Type="http://schemas.openxmlformats.org/officeDocument/2006/relationships/image"/><Relationship Id="rId5" Target="../media/image43.png" Type="http://schemas.openxmlformats.org/officeDocument/2006/relationships/image"/><Relationship Id="rId4" Target="../media/image42.png" Type="http://schemas.openxmlformats.org/officeDocument/2006/relationships/image"/><Relationship Id="rId3" Target="../media/image22.png" Type="http://schemas.openxmlformats.org/officeDocument/2006/relationships/image"/><Relationship Id="rId2" Target="../media/image19.png" Type="http://schemas.openxmlformats.org/officeDocument/2006/relationships/image"/><Relationship Id="rId1" Target="../media/image18.jpeg" Type="http://schemas.openxmlformats.org/officeDocument/2006/relationships/image"/></Relationships>
</file>

<file path=ppt/slides/_rels/slide13.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8.jpeg" Type="http://schemas.openxmlformats.org/officeDocument/2006/relationships/image"/></Relationships>
</file>

<file path=ppt/slides/_rels/slide14.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21.jpeg" Type="http://schemas.openxmlformats.org/officeDocument/2006/relationships/image"/><Relationship Id="rId5" Target="../media/hdphoto3.wdp" Type="http://schemas.microsoft.com/office/2007/relationships/hdphoto"/><Relationship Id="rId4" Target="../media/image17.png" Type="http://schemas.openxmlformats.org/officeDocument/2006/relationships/image"/><Relationship Id="rId3" Target="../media/image16.png" Type="http://schemas.openxmlformats.org/officeDocument/2006/relationships/image"/><Relationship Id="rId2" Target="../media/image19.png" Type="http://schemas.openxmlformats.org/officeDocument/2006/relationships/image"/><Relationship Id="rId1" Target="../media/image18.jpeg" Type="http://schemas.openxmlformats.org/officeDocument/2006/relationships/image"/></Relationships>
</file>

<file path=ppt/slides/_rels/slide15.xml.rels><?xml version="1.0" encoding="UTF-8" standalone="yes" ?><Relationships xmlns="http://schemas.openxmlformats.org/package/2006/relationships"><Relationship Id="rId9" Target="../media/image49.jpeg" Type="http://schemas.openxmlformats.org/officeDocument/2006/relationships/image"/><Relationship Id="rId8" Target="../media/image48.jpeg" Type="http://schemas.openxmlformats.org/officeDocument/2006/relationships/image"/><Relationship Id="rId7" Target="../media/image47.jpeg" Type="http://schemas.openxmlformats.org/officeDocument/2006/relationships/image"/><Relationship Id="rId6" Target="../media/image46.jpeg" Type="http://schemas.openxmlformats.org/officeDocument/2006/relationships/image"/><Relationship Id="rId5" Target="slide46.xml" Type="http://schemas.openxmlformats.org/officeDocument/2006/relationships/slide"/><Relationship Id="rId4" Target="slide70.xml" Type="http://schemas.openxmlformats.org/officeDocument/2006/relationships/slide"/><Relationship Id="rId3" Target="slide77.xml" Type="http://schemas.openxmlformats.org/officeDocument/2006/relationships/slide"/><Relationship Id="rId2" Target="../media/image45.GIF" Type="http://schemas.openxmlformats.org/officeDocument/2006/relationships/image"/><Relationship Id="rId11" Target="../slideLayouts/slideLayout7.xml" Type="http://schemas.openxmlformats.org/officeDocument/2006/relationships/slideLayout"/><Relationship Id="rId10" Target="../media/audio1.wav" Type="http://schemas.openxmlformats.org/officeDocument/2006/relationships/audio"/><Relationship Id="rId1" Target="../media/image44.jpeg" Type="http://schemas.openxmlformats.org/officeDocument/2006/relationships/image"/></Relationships>
</file>

<file path=ppt/slides/_rels/slide16.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17.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18.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51.jpeg" Type="http://schemas.openxmlformats.org/officeDocument/2006/relationships/image"/><Relationship Id="rId4" Target="../media/image50.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19.xml.rels><?xml version="1.0" encoding="UTF-8" standalone="yes" ?><Relationships xmlns="http://schemas.openxmlformats.org/package/2006/relationships"><Relationship Id="rId9" Target="../slideLayouts/slideLayout7.xml" Type="http://schemas.openxmlformats.org/officeDocument/2006/relationships/slideLayout"/><Relationship Id="rId8" Target="../media/image54.jpeg" Type="http://schemas.openxmlformats.org/officeDocument/2006/relationships/image"/><Relationship Id="rId7" Target="../media/hdphoto5.wdp" Type="http://schemas.microsoft.com/office/2007/relationships/hdphoto"/><Relationship Id="rId6" Target="../media/image28.png" Type="http://schemas.openxmlformats.org/officeDocument/2006/relationships/image"/><Relationship Id="rId5" Target="../media/image53.jpeg" Type="http://schemas.openxmlformats.org/officeDocument/2006/relationships/image"/><Relationship Id="rId4" Target="../media/image52.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11.jpeg" Type="http://schemas.openxmlformats.org/officeDocument/2006/relationships/image"/><Relationship Id="rId5" Target="../media/image10.jpeg" Type="http://schemas.openxmlformats.org/officeDocument/2006/relationships/image"/><Relationship Id="rId4" Target="../media/image9.jpeg" Type="http://schemas.openxmlformats.org/officeDocument/2006/relationships/image"/><Relationship Id="rId3" Target="../media/image8.jpeg" Type="http://schemas.openxmlformats.org/officeDocument/2006/relationships/image"/><Relationship Id="rId2" Target="../media/image7.jpeg" Type="http://schemas.openxmlformats.org/officeDocument/2006/relationships/image"/><Relationship Id="rId1" Target="../media/image6.jpeg" Type="http://schemas.openxmlformats.org/officeDocument/2006/relationships/image"/></Relationships>
</file>

<file path=ppt/slides/_rels/slide20.xml.rels><?xml version="1.0" encoding="UTF-8" standalone="yes" ?><Relationships xmlns="http://schemas.openxmlformats.org/package/2006/relationships"><Relationship Id="rId9" Target="../media/image47.jpeg" Type="http://schemas.openxmlformats.org/officeDocument/2006/relationships/image"/><Relationship Id="rId8" Target="../media/image59.jpeg" Type="http://schemas.openxmlformats.org/officeDocument/2006/relationships/image"/><Relationship Id="rId7" Target="../media/image58.jpeg" Type="http://schemas.openxmlformats.org/officeDocument/2006/relationships/image"/><Relationship Id="rId6" Target="../media/image57.png" Type="http://schemas.openxmlformats.org/officeDocument/2006/relationships/image"/><Relationship Id="rId5" Target="../media/image56.png" Type="http://schemas.openxmlformats.org/officeDocument/2006/relationships/image"/><Relationship Id="rId4" Target="../media/image55.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2" Target="../slideLayouts/slideLayout7.xml" Type="http://schemas.openxmlformats.org/officeDocument/2006/relationships/slideLayout"/><Relationship Id="rId11" Target="../media/image54.jpeg" Type="http://schemas.openxmlformats.org/officeDocument/2006/relationships/image"/><Relationship Id="rId10" Target="../media/image60.jpeg" Type="http://schemas.openxmlformats.org/officeDocument/2006/relationships/image"/><Relationship Id="rId1" Target="../media/image15.jpeg" Type="http://schemas.openxmlformats.org/officeDocument/2006/relationships/image"/></Relationships>
</file>

<file path=ppt/slides/_rels/slide21.xml.rels><?xml version="1.0" encoding="UTF-8" standalone="yes" ?><Relationships xmlns="http://schemas.openxmlformats.org/package/2006/relationships"><Relationship Id="rId8" Target="../slideLayouts/slideLayout7.xml" Type="http://schemas.openxmlformats.org/officeDocument/2006/relationships/slideLayout"/><Relationship Id="rId7" Target="../media/image61.png" Type="http://schemas.openxmlformats.org/officeDocument/2006/relationships/image"/><Relationship Id="rId6" Target="../media/hdphoto5.wdp" Type="http://schemas.microsoft.com/office/2007/relationships/hdphoto"/><Relationship Id="rId5" Target="../media/image28.png" Type="http://schemas.openxmlformats.org/officeDocument/2006/relationships/image"/><Relationship Id="rId4" Target="../media/image53.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2.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54.jpeg" Type="http://schemas.openxmlformats.org/officeDocument/2006/relationships/image"/><Relationship Id="rId4" Target="../media/image62.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3.xml.rels><?xml version="1.0" encoding="UTF-8" standalone="yes" ?><Relationships xmlns="http://schemas.openxmlformats.org/package/2006/relationships"><Relationship Id="rId9" Target="../media/image65.jpeg" Type="http://schemas.openxmlformats.org/officeDocument/2006/relationships/image"/><Relationship Id="rId8" Target="../media/hdphoto5.wdp" Type="http://schemas.microsoft.com/office/2007/relationships/hdphoto"/><Relationship Id="rId7" Target="../media/image28.png" Type="http://schemas.openxmlformats.org/officeDocument/2006/relationships/image"/><Relationship Id="rId6" Target="../media/image53.jpeg" Type="http://schemas.openxmlformats.org/officeDocument/2006/relationships/image"/><Relationship Id="rId5" Target="../media/image64.GIF" Type="http://schemas.openxmlformats.org/officeDocument/2006/relationships/image"/><Relationship Id="rId4" Target="../media/image63.GIF"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1" Target="../slideLayouts/slideLayout7.xml" Type="http://schemas.openxmlformats.org/officeDocument/2006/relationships/slideLayout"/><Relationship Id="rId10" Target="../media/image66.png" Type="http://schemas.openxmlformats.org/officeDocument/2006/relationships/image"/><Relationship Id="rId1" Target="../media/image15.jpeg" Type="http://schemas.openxmlformats.org/officeDocument/2006/relationships/image"/></Relationships>
</file>

<file path=ppt/slides/_rels/slide24.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69.jpeg" Type="http://schemas.openxmlformats.org/officeDocument/2006/relationships/image"/><Relationship Id="rId5" Target="../media/image68.png" Type="http://schemas.openxmlformats.org/officeDocument/2006/relationships/image"/><Relationship Id="rId4" Target="../media/image67.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5.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6.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50.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7.xml.rels><?xml version="1.0" encoding="UTF-8" standalone="yes" ?><Relationships xmlns="http://schemas.openxmlformats.org/package/2006/relationships"><Relationship Id="rId9" Target="../slideLayouts/slideLayout7.xml" Type="http://schemas.openxmlformats.org/officeDocument/2006/relationships/slideLayout"/><Relationship Id="rId8" Target="../media/image74.jpeg" Type="http://schemas.openxmlformats.org/officeDocument/2006/relationships/image"/><Relationship Id="rId7" Target="../media/image73.jpeg" Type="http://schemas.openxmlformats.org/officeDocument/2006/relationships/image"/><Relationship Id="rId6" Target="../media/image72.jpeg" Type="http://schemas.openxmlformats.org/officeDocument/2006/relationships/image"/><Relationship Id="rId5" Target="../media/image71.jpeg" Type="http://schemas.openxmlformats.org/officeDocument/2006/relationships/image"/><Relationship Id="rId4" Target="../media/image70.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8.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29.xml.rels><?xml version="1.0" encoding="UTF-8" standalone="yes" ?><Relationships xmlns="http://schemas.openxmlformats.org/package/2006/relationships"><Relationship Id="rId9" Target="../media/image79.png" Type="http://schemas.openxmlformats.org/officeDocument/2006/relationships/image"/><Relationship Id="rId8" Target="../media/image78.png" Type="http://schemas.openxmlformats.org/officeDocument/2006/relationships/image"/><Relationship Id="rId7" Target="../media/image77.png" Type="http://schemas.openxmlformats.org/officeDocument/2006/relationships/image"/><Relationship Id="rId6" Target="../media/image76.png" Type="http://schemas.openxmlformats.org/officeDocument/2006/relationships/image"/><Relationship Id="rId5" Target="../media/image75.png" Type="http://schemas.openxmlformats.org/officeDocument/2006/relationships/image"/><Relationship Id="rId4" Target="../media/image50.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3" Target="../slideLayouts/slideLayout7.xml" Type="http://schemas.openxmlformats.org/officeDocument/2006/relationships/slideLayout"/><Relationship Id="rId12" Target="../media/image81.jpeg" Type="http://schemas.openxmlformats.org/officeDocument/2006/relationships/image"/><Relationship Id="rId11" Target="../media/hdphoto10.wdp" Type="http://schemas.microsoft.com/office/2007/relationships/hdphoto"/><Relationship Id="rId10" Target="../media/image80.png" Type="http://schemas.openxmlformats.org/officeDocument/2006/relationships/image"/><Relationship Id="rId1" Target="../media/image15.jpeg" Type="http://schemas.openxmlformats.org/officeDocument/2006/relationships/image"/></Relationships>
</file>

<file path=ppt/slides/_rels/slide3.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7.jpeg" Type="http://schemas.openxmlformats.org/officeDocument/2006/relationships/image"/><Relationship Id="rId3" Target="../media/image14.jpeg" Type="http://schemas.openxmlformats.org/officeDocument/2006/relationships/image"/><Relationship Id="rId2" Target="../media/image13.jpeg" Type="http://schemas.openxmlformats.org/officeDocument/2006/relationships/image"/><Relationship Id="rId1" Target="../media/image12.jpeg" Type="http://schemas.openxmlformats.org/officeDocument/2006/relationships/image"/></Relationships>
</file>

<file path=ppt/slides/_rels/slide30.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82.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31.xml.rels><?xml version="1.0" encoding="UTF-8" standalone="yes" ?><Relationships xmlns="http://schemas.openxmlformats.org/package/2006/relationships"><Relationship Id="rId9" Target="../media/image88.png" Type="http://schemas.openxmlformats.org/officeDocument/2006/relationships/image"/><Relationship Id="rId8" Target="../media/image87.png" Type="http://schemas.openxmlformats.org/officeDocument/2006/relationships/image"/><Relationship Id="rId7" Target="../media/image86.png" Type="http://schemas.openxmlformats.org/officeDocument/2006/relationships/image"/><Relationship Id="rId6" Target="../media/image85.png" Type="http://schemas.openxmlformats.org/officeDocument/2006/relationships/image"/><Relationship Id="rId5" Target="../media/image84.png" Type="http://schemas.openxmlformats.org/officeDocument/2006/relationships/image"/><Relationship Id="rId4" Target="../media/image83.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0" Target="../slideLayouts/slideLayout7.xml" Type="http://schemas.openxmlformats.org/officeDocument/2006/relationships/slideLayout"/><Relationship Id="rId1" Target="../media/image15.jpeg" Type="http://schemas.openxmlformats.org/officeDocument/2006/relationships/image"/></Relationships>
</file>

<file path=ppt/slides/_rels/slide32.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43.png" Type="http://schemas.openxmlformats.org/officeDocument/2006/relationships/image"/><Relationship Id="rId4" Target="../media/image42.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33.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89.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34.xml.rels><?xml version="1.0" encoding="UTF-8" standalone="yes" ?><Relationships xmlns="http://schemas.openxmlformats.org/package/2006/relationships"><Relationship Id="rId8" Target="../slideLayouts/slideLayout7.xml" Type="http://schemas.openxmlformats.org/officeDocument/2006/relationships/slideLayout"/><Relationship Id="rId7" Target="../media/image92.jpeg" Type="http://schemas.openxmlformats.org/officeDocument/2006/relationships/image"/><Relationship Id="rId6" Target="../media/hdphoto11.wdp" Type="http://schemas.microsoft.com/office/2007/relationships/hdphoto"/><Relationship Id="rId5" Target="../media/image91.png" Type="http://schemas.openxmlformats.org/officeDocument/2006/relationships/image"/><Relationship Id="rId4" Target="../media/image90.jpe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35.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9.png" Type="http://schemas.openxmlformats.org/officeDocument/2006/relationships/image"/><Relationship Id="rId2" Target="../media/image21.jpeg" Type="http://schemas.openxmlformats.org/officeDocument/2006/relationships/image"/><Relationship Id="rId1" Target="../media/image15.jpeg" Type="http://schemas.openxmlformats.org/officeDocument/2006/relationships/image"/></Relationships>
</file>

<file path=ppt/slides/_rels/slide36.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96.jpeg" Type="http://schemas.openxmlformats.org/officeDocument/2006/relationships/image"/><Relationship Id="rId3" Target="../media/image95.jpeg" Type="http://schemas.openxmlformats.org/officeDocument/2006/relationships/image"/><Relationship Id="rId2" Target="../media/image94.jpeg" Type="http://schemas.openxmlformats.org/officeDocument/2006/relationships/image"/><Relationship Id="rId1" Target="../media/image93.jpeg" Type="http://schemas.openxmlformats.org/officeDocument/2006/relationships/image"/></Relationships>
</file>

<file path=ppt/slides/_rels/slide37.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9.png" Type="http://schemas.openxmlformats.org/officeDocument/2006/relationships/image"/><Relationship Id="rId3" Target="../media/image98.jpeg" Type="http://schemas.openxmlformats.org/officeDocument/2006/relationships/image"/><Relationship Id="rId2" Target="../media/image97.jpeg" Type="http://schemas.openxmlformats.org/officeDocument/2006/relationships/image"/><Relationship Id="rId1" Target="../media/image93.jpeg" Type="http://schemas.openxmlformats.org/officeDocument/2006/relationships/image"/></Relationships>
</file>

<file path=ppt/slides/_rels/slide38.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101.jpeg" Type="http://schemas.openxmlformats.org/officeDocument/2006/relationships/image"/><Relationship Id="rId5" Target="../media/image100.jpeg" Type="http://schemas.openxmlformats.org/officeDocument/2006/relationships/image"/><Relationship Id="rId4" Target="../media/image99.jpeg" Type="http://schemas.openxmlformats.org/officeDocument/2006/relationships/image"/><Relationship Id="rId3" Target="../media/image19.pn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39.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9.png" Type="http://schemas.openxmlformats.org/officeDocument/2006/relationships/image"/><Relationship Id="rId4" Target="../media/image103.jpeg" Type="http://schemas.openxmlformats.org/officeDocument/2006/relationships/image"/><Relationship Id="rId3" Target="../media/image102.jpeg" Type="http://schemas.openxmlformats.org/officeDocument/2006/relationships/image"/><Relationship Id="rId2" Target="../media/image94.jpeg" Type="http://schemas.openxmlformats.org/officeDocument/2006/relationships/image"/><Relationship Id="rId1" Target="../media/image93.jpeg" Type="http://schemas.openxmlformats.org/officeDocument/2006/relationships/image"/></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hdphoto3.wdp"/><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40.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98.jpeg" Type="http://schemas.openxmlformats.org/officeDocument/2006/relationships/image"/><Relationship Id="rId3" Target="../media/image105.jpeg" Type="http://schemas.openxmlformats.org/officeDocument/2006/relationships/image"/><Relationship Id="rId2" Target="../media/image104.jpeg" Type="http://schemas.openxmlformats.org/officeDocument/2006/relationships/image"/><Relationship Id="rId1" Target="../media/image93.jpeg" Type="http://schemas.openxmlformats.org/officeDocument/2006/relationships/image"/></Relationships>
</file>

<file path=ppt/slides/_rels/slide41.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07.jpeg" Type="http://schemas.openxmlformats.org/officeDocument/2006/relationships/image"/><Relationship Id="rId3" Target="../media/image106.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2.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08.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3.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10.jpeg" Type="http://schemas.openxmlformats.org/officeDocument/2006/relationships/image"/><Relationship Id="rId3" Target="../media/image109.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4.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13.jpeg" Type="http://schemas.openxmlformats.org/officeDocument/2006/relationships/image"/><Relationship Id="rId4" Target="../media/image112.jpeg" Type="http://schemas.openxmlformats.org/officeDocument/2006/relationships/image"/><Relationship Id="rId3" Target="../media/image111.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5.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9.png" Type="http://schemas.openxmlformats.org/officeDocument/2006/relationships/image"/><Relationship Id="rId3" Target="../media/image114.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6.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98.jpeg" Type="http://schemas.openxmlformats.org/officeDocument/2006/relationships/image"/><Relationship Id="rId4" Target="../media/image117.jpeg" Type="http://schemas.openxmlformats.org/officeDocument/2006/relationships/image"/><Relationship Id="rId3" Target="../media/image116.jpeg" Type="http://schemas.openxmlformats.org/officeDocument/2006/relationships/image"/><Relationship Id="rId2" Target="../media/image115.jpeg" Type="http://schemas.openxmlformats.org/officeDocument/2006/relationships/image"/><Relationship Id="rId1" Target="../media/image93.jpeg" Type="http://schemas.openxmlformats.org/officeDocument/2006/relationships/image"/></Relationships>
</file>

<file path=ppt/slides/_rels/slide47.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119.jpeg" Type="http://schemas.openxmlformats.org/officeDocument/2006/relationships/image"/><Relationship Id="rId5" Target="../media/image19.png" Type="http://schemas.openxmlformats.org/officeDocument/2006/relationships/image"/><Relationship Id="rId4" Target="../media/image118.jpeg" Type="http://schemas.openxmlformats.org/officeDocument/2006/relationships/image"/><Relationship Id="rId3" Target="../media/media1.wmv" Type="http://schemas.microsoft.com/office/2007/relationships/media"/><Relationship Id="rId2" Target="../media/media1.wmv" Type="http://schemas.openxmlformats.org/officeDocument/2006/relationships/video"/><Relationship Id="rId1" Target="../media/image93.jpeg" Type="http://schemas.openxmlformats.org/officeDocument/2006/relationships/image"/></Relationships>
</file>

<file path=ppt/slides/_rels/slide48.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21.jpeg" Type="http://schemas.openxmlformats.org/officeDocument/2006/relationships/image"/><Relationship Id="rId4" Target="../media/image120.jpeg" Type="http://schemas.openxmlformats.org/officeDocument/2006/relationships/image"/><Relationship Id="rId3" Target="../media/image19.pn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49.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9.png" Type="http://schemas.openxmlformats.org/officeDocument/2006/relationships/image"/><Relationship Id="rId3" Target="../media/image122.jpeg" Type="http://schemas.openxmlformats.org/officeDocument/2006/relationships/image"/><Relationship Id="rId2" Target="../media/image98.jpeg" Type="http://schemas.openxmlformats.org/officeDocument/2006/relationships/image"/><Relationship Id="rId1" Target="../media/image93.jpeg" Type="http://schemas.openxmlformats.org/officeDocument/2006/relationships/image"/></Relationships>
</file>

<file path=ppt/slides/_rels/slide5.xml.rels><?xml version="1.0" encoding="UTF-8" standalone="yes" ?><Relationships xmlns="http://schemas.openxmlformats.org/package/2006/relationships"><Relationship Id="rId9" Target="../slideLayouts/slideLayout7.xml" Type="http://schemas.openxmlformats.org/officeDocument/2006/relationships/slideLayout"/><Relationship Id="rId8" Target="../media/image21.jpeg" Type="http://schemas.openxmlformats.org/officeDocument/2006/relationships/image"/><Relationship Id="rId7" Target="../media/hdphoto4.wdp" Type="http://schemas.microsoft.com/office/2007/relationships/hdphoto"/><Relationship Id="rId6" Target="../media/image20.png" Type="http://schemas.openxmlformats.org/officeDocument/2006/relationships/image"/><Relationship Id="rId5" Target="../media/hdphoto3.wdp" Type="http://schemas.microsoft.com/office/2007/relationships/hdphoto"/><Relationship Id="rId4" Target="../media/image17.png" Type="http://schemas.openxmlformats.org/officeDocument/2006/relationships/image"/><Relationship Id="rId3" Target="../media/image16.png" Type="http://schemas.openxmlformats.org/officeDocument/2006/relationships/image"/><Relationship Id="rId2" Target="../media/image19.png" Type="http://schemas.openxmlformats.org/officeDocument/2006/relationships/image"/><Relationship Id="rId1" Target="../media/image18.jpeg" Type="http://schemas.openxmlformats.org/officeDocument/2006/relationships/image"/></Relationships>
</file>

<file path=ppt/slides/_rels/slide50.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9.png" Type="http://schemas.openxmlformats.org/officeDocument/2006/relationships/image"/><Relationship Id="rId4" Target="../media/image124.jpeg" Type="http://schemas.openxmlformats.org/officeDocument/2006/relationships/image"/><Relationship Id="rId3" Target="../media/image123.jpeg" Type="http://schemas.openxmlformats.org/officeDocument/2006/relationships/image"/><Relationship Id="rId2" Target="../media/image94.jpeg" Type="http://schemas.openxmlformats.org/officeDocument/2006/relationships/image"/><Relationship Id="rId1" Target="../media/image93.jpeg" Type="http://schemas.openxmlformats.org/officeDocument/2006/relationships/image"/></Relationships>
</file>

<file path=ppt/slides/_rels/slide51.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19.png" Type="http://schemas.openxmlformats.org/officeDocument/2006/relationships/image"/><Relationship Id="rId5" Target="../media/image128.jpeg" Type="http://schemas.openxmlformats.org/officeDocument/2006/relationships/image"/><Relationship Id="rId4" Target="../media/image127.jpeg" Type="http://schemas.openxmlformats.org/officeDocument/2006/relationships/image"/><Relationship Id="rId3" Target="../media/image126.jpeg" Type="http://schemas.openxmlformats.org/officeDocument/2006/relationships/image"/><Relationship Id="rId2" Target="../media/image125.jpeg" Type="http://schemas.openxmlformats.org/officeDocument/2006/relationships/image"/><Relationship Id="rId1" Target="../media/image93.jpeg" Type="http://schemas.openxmlformats.org/officeDocument/2006/relationships/image"/></Relationships>
</file>

<file path=ppt/slides/_rels/slide52.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30.jpeg" Type="http://schemas.openxmlformats.org/officeDocument/2006/relationships/image"/><Relationship Id="rId4" Target="../media/image129.jpeg" Type="http://schemas.openxmlformats.org/officeDocument/2006/relationships/image"/><Relationship Id="rId3" Target="../media/image19.png" Type="http://schemas.openxmlformats.org/officeDocument/2006/relationships/image"/><Relationship Id="rId2" Target="../media/image128.jpeg" Type="http://schemas.openxmlformats.org/officeDocument/2006/relationships/image"/><Relationship Id="rId1" Target="../media/image93.jpeg" Type="http://schemas.openxmlformats.org/officeDocument/2006/relationships/image"/></Relationships>
</file>

<file path=ppt/slides/_rels/slide53.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28.jpeg" Type="http://schemas.openxmlformats.org/officeDocument/2006/relationships/image"/><Relationship Id="rId3" Target="../media/image132.jpeg" Type="http://schemas.openxmlformats.org/officeDocument/2006/relationships/image"/><Relationship Id="rId2" Target="../media/image131.jpeg" Type="http://schemas.openxmlformats.org/officeDocument/2006/relationships/image"/><Relationship Id="rId1" Target="../media/image93.jpeg" Type="http://schemas.openxmlformats.org/officeDocument/2006/relationships/image"/></Relationships>
</file>

<file path=ppt/slides/_rels/slide54.xml.rels><?xml version="1.0" encoding="UTF-8" standalone="yes" ?><Relationships xmlns="http://schemas.openxmlformats.org/package/2006/relationships"><Relationship Id="rId4" Target="../slideLayouts/slideLayout7.xml" Type="http://schemas.openxmlformats.org/officeDocument/2006/relationships/slideLayout"/><Relationship Id="rId3" Target="../media/image133.jpeg" Type="http://schemas.openxmlformats.org/officeDocument/2006/relationships/image"/><Relationship Id="rId2" Target="../media/image128.jpeg" Type="http://schemas.openxmlformats.org/officeDocument/2006/relationships/image"/><Relationship Id="rId1" Target="../media/image93.jpeg" Type="http://schemas.openxmlformats.org/officeDocument/2006/relationships/image"/></Relationships>
</file>

<file path=ppt/slides/_rels/slide55.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28.jpeg" Type="http://schemas.openxmlformats.org/officeDocument/2006/relationships/image"/><Relationship Id="rId3" Target="../media/image135.jpeg" Type="http://schemas.openxmlformats.org/officeDocument/2006/relationships/image"/><Relationship Id="rId2" Target="../media/image134.jpeg" Type="http://schemas.openxmlformats.org/officeDocument/2006/relationships/image"/><Relationship Id="rId1" Target="../media/image93.jpeg" Type="http://schemas.openxmlformats.org/officeDocument/2006/relationships/image"/></Relationships>
</file>

<file path=ppt/slides/_rels/slide56.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28.jpeg" Type="http://schemas.openxmlformats.org/officeDocument/2006/relationships/image"/><Relationship Id="rId4" Target="slide50.xml" Type="http://schemas.openxmlformats.org/officeDocument/2006/relationships/slide"/><Relationship Id="rId3" Target="../media/image135.jpeg" Type="http://schemas.openxmlformats.org/officeDocument/2006/relationships/image"/><Relationship Id="rId2" Target="../media/image134.jpeg" Type="http://schemas.openxmlformats.org/officeDocument/2006/relationships/image"/><Relationship Id="rId1" Target="../media/image93.jpeg" Type="http://schemas.openxmlformats.org/officeDocument/2006/relationships/image"/></Relationships>
</file>

<file path=ppt/slides/_rels/slide57.xml.rels><?xml version="1.0" encoding="UTF-8" standalone="yes" ?><Relationships xmlns="http://schemas.openxmlformats.org/package/2006/relationships"><Relationship Id="rId3" Target="../slideLayouts/slideLayout7.xml" Type="http://schemas.openxmlformats.org/officeDocument/2006/relationships/slideLayout"/><Relationship Id="rId2" Target="../media/image128.jpeg" Type="http://schemas.openxmlformats.org/officeDocument/2006/relationships/image"/><Relationship Id="rId1" Target="../media/image93.jpeg" Type="http://schemas.openxmlformats.org/officeDocument/2006/relationships/image"/></Relationships>
</file>

<file path=ppt/slides/_rels/slide58.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128.jpeg" Type="http://schemas.openxmlformats.org/officeDocument/2006/relationships/image"/><Relationship Id="rId4" Target="slide50.xml" Type="http://schemas.openxmlformats.org/officeDocument/2006/relationships/slide"/><Relationship Id="rId3" Target="../media/image135.jpeg" Type="http://schemas.openxmlformats.org/officeDocument/2006/relationships/image"/><Relationship Id="rId2" Target="../media/image134.jpeg" Type="http://schemas.openxmlformats.org/officeDocument/2006/relationships/image"/><Relationship Id="rId1" Target="../media/image93.jpeg" Type="http://schemas.openxmlformats.org/officeDocument/2006/relationships/image"/></Relationships>
</file>

<file path=ppt/slides/_rels/slide59.xml.rels><?xml version="1.0" encoding="UTF-8" standalone="yes" ?><Relationships xmlns="http://schemas.openxmlformats.org/package/2006/relationships"><Relationship Id="rId5" Target="../slideLayouts/slideLayout7.xml" Type="http://schemas.openxmlformats.org/officeDocument/2006/relationships/slideLayout"/><Relationship Id="rId4" Target="../media/image128.jpeg" Type="http://schemas.openxmlformats.org/officeDocument/2006/relationships/image"/><Relationship Id="rId3" Target="../media/image137.jpeg" Type="http://schemas.openxmlformats.org/officeDocument/2006/relationships/image"/><Relationship Id="rId2" Target="../media/image136.jpeg" Type="http://schemas.openxmlformats.org/officeDocument/2006/relationships/image"/><Relationship Id="rId1" Target="../media/image93.jpeg" Type="http://schemas.openxmlformats.org/officeDocument/2006/relationships/image"/></Relationships>
</file>

<file path=ppt/slides/_rels/slide6.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23.jpeg" Type="http://schemas.openxmlformats.org/officeDocument/2006/relationships/image"/><Relationship Id="rId4" Target="../media/image22.png" Type="http://schemas.openxmlformats.org/officeDocument/2006/relationships/image"/><Relationship Id="rId3" Target="../media/image19.png" Type="http://schemas.openxmlformats.org/officeDocument/2006/relationships/image"/><Relationship Id="rId2" Target="../media/image21.jpeg" Type="http://schemas.openxmlformats.org/officeDocument/2006/relationships/image"/><Relationship Id="rId1" Target="../media/image18.jpeg" Type="http://schemas.openxmlformats.org/officeDocument/2006/relationships/image"/></Relationships>
</file>

<file path=ppt/slides/_rels/slide60.xml.rels><?xml version="1.0" encoding="UTF-8" standalone="yes" ?><Relationships xmlns="http://schemas.openxmlformats.org/package/2006/relationships"><Relationship Id="rId9" Target="../media/image145.png" Type="http://schemas.openxmlformats.org/officeDocument/2006/relationships/image"/><Relationship Id="rId8" Target="../media/image144.png" Type="http://schemas.openxmlformats.org/officeDocument/2006/relationships/image"/><Relationship Id="rId7" Target="../media/image143.png" Type="http://schemas.openxmlformats.org/officeDocument/2006/relationships/image"/><Relationship Id="rId6" Target="../media/image142.png" Type="http://schemas.openxmlformats.org/officeDocument/2006/relationships/image"/><Relationship Id="rId5" Target="../media/image141.png" Type="http://schemas.openxmlformats.org/officeDocument/2006/relationships/image"/><Relationship Id="rId4" Target="../media/image140.png" Type="http://schemas.openxmlformats.org/officeDocument/2006/relationships/image"/><Relationship Id="rId3" Target="../media/image139.png" Type="http://schemas.openxmlformats.org/officeDocument/2006/relationships/image"/><Relationship Id="rId2" Target="../media/image138.jpeg" Type="http://schemas.openxmlformats.org/officeDocument/2006/relationships/image"/><Relationship Id="rId13" Target="../slideLayouts/slideLayout7.xml" Type="http://schemas.openxmlformats.org/officeDocument/2006/relationships/slideLayout"/><Relationship Id="rId12" Target="../media/image128.jpeg" Type="http://schemas.openxmlformats.org/officeDocument/2006/relationships/image"/><Relationship Id="rId11" Target="../media/image147.png" Type="http://schemas.openxmlformats.org/officeDocument/2006/relationships/image"/><Relationship Id="rId10" Target="../media/image146.png" Type="http://schemas.openxmlformats.org/officeDocument/2006/relationships/image"/><Relationship Id="rId1" Target="../media/image93.jpeg" Type="http://schemas.openxmlformats.org/officeDocument/2006/relationships/image"/></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9.jpeg"/><Relationship Id="rId1" Type="http://schemas.openxmlformats.org/officeDocument/2006/relationships/image" Target="../media/image148.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9.jpeg"/><Relationship Id="rId1" Type="http://schemas.openxmlformats.org/officeDocument/2006/relationships/image" Target="../media/image148.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9.jpeg"/><Relationship Id="rId1" Type="http://schemas.openxmlformats.org/officeDocument/2006/relationships/image" Target="../media/image148.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9.jpeg"/><Relationship Id="rId1" Type="http://schemas.openxmlformats.org/officeDocument/2006/relationships/image" Target="../media/image148.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9.jpeg"/><Relationship Id="rId1" Type="http://schemas.openxmlformats.org/officeDocument/2006/relationships/image" Target="../media/image148.jpeg"/></Relationships>
</file>

<file path=ppt/slides/_rels/slide69.xml.rels><?xml version="1.0" encoding="UTF-8" standalone="yes"?>
<Relationships xmlns="http://schemas.openxmlformats.org/package/2006/relationships"><Relationship Id="rId9" Type="http://schemas.openxmlformats.org/officeDocument/2006/relationships/image" Target="../media/image157.jpeg"/><Relationship Id="rId8" Type="http://schemas.openxmlformats.org/officeDocument/2006/relationships/image" Target="../media/image156.jpeg"/><Relationship Id="rId7" Type="http://schemas.openxmlformats.org/officeDocument/2006/relationships/image" Target="../media/image155.jpeg"/><Relationship Id="rId6" Type="http://schemas.openxmlformats.org/officeDocument/2006/relationships/image" Target="../media/image154.jpeg"/><Relationship Id="rId5" Type="http://schemas.openxmlformats.org/officeDocument/2006/relationships/image" Target="../media/image12.jpeg"/><Relationship Id="rId4" Type="http://schemas.openxmlformats.org/officeDocument/2006/relationships/image" Target="../media/image153.jpeg"/><Relationship Id="rId3" Type="http://schemas.openxmlformats.org/officeDocument/2006/relationships/image" Target="../media/image152.jpeg"/><Relationship Id="rId2" Type="http://schemas.openxmlformats.org/officeDocument/2006/relationships/image" Target="../media/image151.jpeg"/><Relationship Id="rId10" Type="http://schemas.openxmlformats.org/officeDocument/2006/relationships/slideLayout" Target="../slideLayouts/slideLayout7.xml"/><Relationship Id="rId1" Type="http://schemas.openxmlformats.org/officeDocument/2006/relationships/image" Target="../media/image150.jpeg"/></Relationships>
</file>

<file path=ppt/slides/_rels/slide7.xml.rels><?xml version="1.0" encoding="UTF-8" standalone="yes" ?><Relationships xmlns="http://schemas.openxmlformats.org/package/2006/relationships"><Relationship Id="rId7" Target="../slideLayouts/slideLayout7.xml" Type="http://schemas.openxmlformats.org/officeDocument/2006/relationships/slideLayout"/><Relationship Id="rId6" Target="../media/image25.jpeg" Type="http://schemas.openxmlformats.org/officeDocument/2006/relationships/image"/><Relationship Id="rId5" Target="../media/image22.png" Type="http://schemas.openxmlformats.org/officeDocument/2006/relationships/image"/><Relationship Id="rId4" Target="../media/image24.jpeg" Type="http://schemas.openxmlformats.org/officeDocument/2006/relationships/image"/><Relationship Id="rId3" Target="../media/image21.jpeg" Type="http://schemas.openxmlformats.org/officeDocument/2006/relationships/image"/><Relationship Id="rId2" Target="../media/image19.png" Type="http://schemas.openxmlformats.org/officeDocument/2006/relationships/image"/><Relationship Id="rId1" Target="../media/image18.jpeg" Type="http://schemas.openxmlformats.org/officeDocument/2006/relationships/image"/></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8.GIF"/><Relationship Id="rId1" Type="http://schemas.openxmlformats.org/officeDocument/2006/relationships/slide" Target="slide76.xml"/></Relationships>
</file>

<file path=ppt/slides/_rels/slide71.xml.rels><?xml version="1.0" encoding="UTF-8" standalone="yes" ?><Relationships xmlns="http://schemas.openxmlformats.org/package/2006/relationships"><Relationship Id="rId9" Target="../media/image167.jpeg" Type="http://schemas.openxmlformats.org/officeDocument/2006/relationships/image"/><Relationship Id="rId8" Target="../media/image166.jpeg" Type="http://schemas.openxmlformats.org/officeDocument/2006/relationships/image"/><Relationship Id="rId7" Target="../media/image165.jpeg" Type="http://schemas.openxmlformats.org/officeDocument/2006/relationships/image"/><Relationship Id="rId6" Target="../media/image164.jpeg" Type="http://schemas.openxmlformats.org/officeDocument/2006/relationships/image"/><Relationship Id="rId5" Target="../media/image163.jpeg" Type="http://schemas.openxmlformats.org/officeDocument/2006/relationships/image"/><Relationship Id="rId4" Target="../media/image162.jpeg" Type="http://schemas.openxmlformats.org/officeDocument/2006/relationships/image"/><Relationship Id="rId3" Target="../media/image161.jpeg" Type="http://schemas.openxmlformats.org/officeDocument/2006/relationships/image"/><Relationship Id="rId2" Target="../media/image160.jpeg" Type="http://schemas.openxmlformats.org/officeDocument/2006/relationships/image"/><Relationship Id="rId15" Target="../slideLayouts/slideLayout7.xml" Type="http://schemas.openxmlformats.org/officeDocument/2006/relationships/slideLayout"/><Relationship Id="rId14" Target="../media/image172.jpeg" Type="http://schemas.openxmlformats.org/officeDocument/2006/relationships/image"/><Relationship Id="rId13" Target="../media/image171.jpeg" Type="http://schemas.openxmlformats.org/officeDocument/2006/relationships/image"/><Relationship Id="rId12" Target="../media/image170.jpeg" Type="http://schemas.openxmlformats.org/officeDocument/2006/relationships/image"/><Relationship Id="rId11" Target="../media/image169.jpeg" Type="http://schemas.openxmlformats.org/officeDocument/2006/relationships/image"/><Relationship Id="rId10" Target="../media/image168.jpeg" Type="http://schemas.openxmlformats.org/officeDocument/2006/relationships/image"/><Relationship Id="rId1" Target="../media/image159.jpeg" Type="http://schemas.openxmlformats.org/officeDocument/2006/relationships/image"/></Relationships>
</file>

<file path=ppt/slides/_rels/slide7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0.jpeg"/><Relationship Id="rId7" Type="http://schemas.openxmlformats.org/officeDocument/2006/relationships/image" Target="../media/image179.jpeg"/><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image" Target="../media/image173.jpeg"/></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image" Target="../media/image18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75.xml.rels><?xml version="1.0" encoding="UTF-8" standalone="yes"?>
<Relationships xmlns="http://schemas.openxmlformats.org/package/2006/relationships"><Relationship Id="rId9" Type="http://schemas.openxmlformats.org/officeDocument/2006/relationships/image" Target="../media/image195.jpeg"/><Relationship Id="rId8" Type="http://schemas.openxmlformats.org/officeDocument/2006/relationships/image" Target="../media/image194.jpeg"/><Relationship Id="rId7" Type="http://schemas.openxmlformats.org/officeDocument/2006/relationships/image" Target="../media/image193.jpeg"/><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 Id="rId3" Type="http://schemas.openxmlformats.org/officeDocument/2006/relationships/image" Target="../media/image189.jpeg"/><Relationship Id="rId2" Type="http://schemas.openxmlformats.org/officeDocument/2006/relationships/image" Target="../media/image188.jpeg"/><Relationship Id="rId10" Type="http://schemas.openxmlformats.org/officeDocument/2006/relationships/slideLayout" Target="../slideLayouts/slideLayout7.xml"/><Relationship Id="rId1" Type="http://schemas.openxmlformats.org/officeDocument/2006/relationships/image" Target="../media/image187.jpeg"/></Relationships>
</file>

<file path=ppt/slides/_rels/slide7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3.jpeg"/><Relationship Id="rId7" Type="http://schemas.openxmlformats.org/officeDocument/2006/relationships/image" Target="../media/image202.jpeg"/><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image" Target="../media/image196.jpeg"/></Relationships>
</file>

<file path=ppt/slides/_rels/slide77.xml.rels><?xml version="1.0" encoding="UTF-8" standalone="yes"?>
<Relationships xmlns="http://schemas.openxmlformats.org/package/2006/relationships"><Relationship Id="rId9" Type="http://schemas.openxmlformats.org/officeDocument/2006/relationships/image" Target="../media/image212.jpeg"/><Relationship Id="rId8" Type="http://schemas.openxmlformats.org/officeDocument/2006/relationships/image" Target="../media/image211.jpeg"/><Relationship Id="rId7" Type="http://schemas.openxmlformats.org/officeDocument/2006/relationships/image" Target="../media/image210.jpeg"/><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 Id="rId3" Type="http://schemas.openxmlformats.org/officeDocument/2006/relationships/image" Target="../media/image206.jpeg"/><Relationship Id="rId2" Type="http://schemas.openxmlformats.org/officeDocument/2006/relationships/image" Target="../media/image205.jpeg"/><Relationship Id="rId10" Type="http://schemas.openxmlformats.org/officeDocument/2006/relationships/slideLayout" Target="../slideLayouts/slideLayout7.xml"/><Relationship Id="rId1" Type="http://schemas.openxmlformats.org/officeDocument/2006/relationships/image" Target="../media/image204.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3.jpeg"/></Relationships>
</file>

<file path=ppt/slides/_rels/slide8.xml.rels><?xml version="1.0" encoding="UTF-8" standalone="yes" ?><Relationships xmlns="http://schemas.openxmlformats.org/package/2006/relationships"><Relationship Id="rId6" Target="../slideLayouts/slideLayout7.xml" Type="http://schemas.openxmlformats.org/officeDocument/2006/relationships/slideLayout"/><Relationship Id="rId5" Target="../media/image26.jpeg" Type="http://schemas.openxmlformats.org/officeDocument/2006/relationships/image"/><Relationship Id="rId4" Target="../media/image22.png" Type="http://schemas.openxmlformats.org/officeDocument/2006/relationships/image"/><Relationship Id="rId3" Target="../media/image21.jpeg" Type="http://schemas.openxmlformats.org/officeDocument/2006/relationships/image"/><Relationship Id="rId2" Target="../media/image19.png" Type="http://schemas.openxmlformats.org/officeDocument/2006/relationships/image"/><Relationship Id="rId1" Target="../media/image18.jpeg" Type="http://schemas.openxmlformats.org/officeDocument/2006/relationships/image"/></Relationships>
</file>

<file path=ppt/slides/_rels/slide9.xml.rels><?xml version="1.0" encoding="UTF-8" standalone="yes" ?><Relationships xmlns="http://schemas.openxmlformats.org/package/2006/relationships"><Relationship Id="rId9" Target="../media/hdphoto6.wdp" Type="http://schemas.microsoft.com/office/2007/relationships/hdphoto"/><Relationship Id="rId8" Target="../media/image29.png" Type="http://schemas.openxmlformats.org/officeDocument/2006/relationships/image"/><Relationship Id="rId7" Target="../media/hdphoto5.wdp" Type="http://schemas.microsoft.com/office/2007/relationships/hdphoto"/><Relationship Id="rId6" Target="../media/image28.png" Type="http://schemas.openxmlformats.org/officeDocument/2006/relationships/image"/><Relationship Id="rId5" Target="../media/image27.jpeg" Type="http://schemas.openxmlformats.org/officeDocument/2006/relationships/image"/><Relationship Id="rId4" Target="../media/image22.png" Type="http://schemas.openxmlformats.org/officeDocument/2006/relationships/image"/><Relationship Id="rId3" Target="../media/image21.jpeg" Type="http://schemas.openxmlformats.org/officeDocument/2006/relationships/image"/><Relationship Id="rId2" Target="../media/image19.png" Type="http://schemas.openxmlformats.org/officeDocument/2006/relationships/image"/><Relationship Id="rId16" Target="../slideLayouts/slideLayout7.xml" Type="http://schemas.openxmlformats.org/officeDocument/2006/relationships/slideLayout"/><Relationship Id="rId15" Target="../media/hdphoto9.wdp" Type="http://schemas.microsoft.com/office/2007/relationships/hdphoto"/><Relationship Id="rId14" Target="../media/image32.png" Type="http://schemas.openxmlformats.org/officeDocument/2006/relationships/image"/><Relationship Id="rId13" Target="../media/hdphoto8.wdp" Type="http://schemas.microsoft.com/office/2007/relationships/hdphoto"/><Relationship Id="rId12" Target="../media/image31.png" Type="http://schemas.openxmlformats.org/officeDocument/2006/relationships/image"/><Relationship Id="rId11" Target="../media/hdphoto7.wdp" Type="http://schemas.microsoft.com/office/2007/relationships/hdphoto"/><Relationship Id="rId10" Target="../media/image30.png" Type="http://schemas.openxmlformats.org/officeDocument/2006/relationships/image"/><Relationship Id="rId1" Target="../media/image18.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20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12520" y="901148"/>
            <a:ext cx="9966960" cy="3737114"/>
          </a:xfrm>
        </p:spPr>
        <p:txBody>
          <a:bodyPr/>
          <a:lstStyle/>
          <a:p>
            <a:pPr algn="ctr">
              <a:lnSpc>
                <a:spcPct val="100000"/>
              </a:lnSpc>
            </a:pPr>
            <a:r>
              <a:rPr lang="en-US" altLang="zh-CN" dirty="0"/>
              <a:t>14·</a:t>
            </a:r>
            <a:r>
              <a:rPr lang="zh-CN" altLang="en-US" dirty="0"/>
              <a:t>从中日甲午战争到八国联军侵华</a:t>
            </a:r>
            <a:endParaRPr lang="zh-CN" altLang="en-US" dirty="0"/>
          </a:p>
        </p:txBody>
      </p:sp>
      <p:sp>
        <p:nvSpPr>
          <p:cNvPr id="3" name="副标题 2"/>
          <p:cNvSpPr>
            <a:spLocks noGrp="1"/>
          </p:cNvSpPr>
          <p:nvPr>
            <p:ph type="subTitle" idx="1"/>
          </p:nvPr>
        </p:nvSpPr>
        <p:spPr>
          <a:xfrm>
            <a:off x="4300728" y="5788152"/>
            <a:ext cx="7891272" cy="1069848"/>
          </a:xfrm>
        </p:spPr>
        <p:txBody>
          <a:bodyPr>
            <a:normAutofit/>
          </a:bodyPr>
          <a:lstStyle/>
          <a:p>
            <a:pPr algn="r"/>
            <a:r>
              <a:rPr lang="zh-CN" altLang="en-US" sz="1800" dirty="0">
                <a:solidFill>
                  <a:schemeClr val="bg1"/>
                </a:solidFill>
              </a:rPr>
              <a:t>岭南师范学院</a:t>
            </a:r>
            <a:endParaRPr lang="en-US" altLang="zh-CN" sz="1800" dirty="0">
              <a:solidFill>
                <a:schemeClr val="bg1"/>
              </a:solidFill>
            </a:endParaRPr>
          </a:p>
          <a:p>
            <a:pPr algn="r"/>
            <a:r>
              <a:rPr lang="zh-CN" altLang="en-US" sz="1800" dirty="0">
                <a:solidFill>
                  <a:schemeClr val="bg1"/>
                </a:solidFill>
              </a:rPr>
              <a:t>李淑丽</a:t>
            </a:r>
            <a:endParaRPr lang="zh-CN" altLang="en-US" sz="18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0.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5" name="图片 4"/>
          <p:cNvPicPr>
            <a:picLocks noChangeAspect="1"/>
          </p:cNvPicPr>
          <p:nvPr/>
        </p:nvPicPr>
        <p:blipFill rotWithShape="1">
          <a:blip r:embed="rId2"/>
          <a:stretch>
            <a:fillRect/>
          </a:stretch>
        </p:blipFill>
        <p:spPr>
          <a:xfrm>
            <a:off x="227464" y="206913"/>
            <a:ext cx="4602279" cy="582795"/>
          </a:xfrm>
          <a:prstGeom prst="rect">
            <a:avLst/>
          </a:prstGeom>
          <a:ln cap="sq" cmpd="thickThin" w="228600">
            <a:solidFill>
              <a:srgbClr val="000000"/>
            </a:solidFill>
            <a:prstDash val="solid"/>
            <a:miter lim="800000"/>
            <a:headEnd/>
            <a:tailEnd/>
          </a:ln>
          <a:effectLst>
            <a:innerShdw blurRad="76200">
              <a:srgbClr val="000000"/>
            </a:innerShdw>
          </a:effectLst>
        </p:spPr>
      </p:pic>
      <p:sp>
        <p:nvSpPr>
          <p:cNvPr id="34" name="矩形 33"/>
          <p:cNvSpPr/>
          <p:nvPr/>
        </p:nvSpPr>
        <p:spPr>
          <a:xfrm>
            <a:off x="-30885" y="729328"/>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21" name="组合 20"/>
          <p:cNvGrpSpPr/>
          <p:nvPr/>
        </p:nvGrpSpPr>
        <p:grpSpPr bwMode="auto">
          <a:xfrm>
            <a:off x="352547" y="866963"/>
            <a:ext cx="3699500" cy="777502"/>
            <a:chOff x="1712752" y="87094"/>
            <a:chExt cx="5123771" cy="762395"/>
          </a:xfrm>
        </p:grpSpPr>
        <p:grpSp>
          <p:nvGrpSpPr>
            <p:cNvPr id="22" name="组合 174"/>
            <p:cNvGrpSpPr/>
            <p:nvPr/>
          </p:nvGrpSpPr>
          <p:grpSpPr bwMode="auto">
            <a:xfrm>
              <a:off x="1712752" y="87094"/>
              <a:ext cx="5123771" cy="762395"/>
              <a:chOff x="-465713" y="109174"/>
              <a:chExt cx="5123771" cy="762395"/>
            </a:xfrm>
          </p:grpSpPr>
          <p:grpSp>
            <p:nvGrpSpPr>
              <p:cNvPr id="24" name="组合 176"/>
              <p:cNvGrpSpPr/>
              <p:nvPr/>
            </p:nvGrpSpPr>
            <p:grpSpPr bwMode="auto">
              <a:xfrm>
                <a:off x="-123647" y="109174"/>
                <a:ext cx="4781705" cy="762395"/>
                <a:chOff x="2511726" y="-1028650"/>
                <a:chExt cx="4958719" cy="790618"/>
              </a:xfrm>
            </p:grpSpPr>
            <p:pic>
              <p:nvPicPr>
                <p:cNvPr id="28"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2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5" name="组合 179"/>
              <p:cNvGrpSpPr/>
              <p:nvPr/>
            </p:nvGrpSpPr>
            <p:grpSpPr bwMode="auto">
              <a:xfrm>
                <a:off x="-465713" y="254243"/>
                <a:ext cx="580004" cy="433657"/>
                <a:chOff x="179512" y="202034"/>
                <a:chExt cx="580004" cy="433657"/>
              </a:xfrm>
            </p:grpSpPr>
            <p:sp>
              <p:nvSpPr>
                <p:cNvPr id="2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23" name="矩形 22"/>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33" name="矩形 32"/>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18" name="文本框 17"/>
          <p:cNvSpPr txBox="1"/>
          <p:nvPr/>
        </p:nvSpPr>
        <p:spPr>
          <a:xfrm>
            <a:off x="2187468" y="1617769"/>
            <a:ext cx="8910306"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日本国内的经济危机，使社会矛盾激化。</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descr="C:\Users\Administrator\Desktop\b4c9f5045d779830b69441867804ef8c.png" id="19" name="Picture 2"/>
          <p:cNvPicPr>
            <a:picLocks noChangeArrowheads="1" noChangeAspect="1"/>
          </p:cNvPicPr>
          <p:nvPr/>
        </p:nvPicPr>
        <p:blipFill>
          <a:blip cstate="print" r:embed="rId4">
            <a:biLevel thresh="50000"/>
          </a:blip>
          <a:srcRect b="19"/>
          <a:stretch>
            <a:fillRect/>
          </a:stretch>
        </p:blipFill>
        <p:spPr bwMode="auto">
          <a:xfrm>
            <a:off x="1228464" y="1686264"/>
            <a:ext cx="637296" cy="593985"/>
          </a:xfrm>
          <a:prstGeom prst="rect">
            <a:avLst/>
          </a:prstGeom>
          <a:noFill/>
        </p:spPr>
      </p:pic>
      <p:sp>
        <p:nvSpPr>
          <p:cNvPr id="20" name="标注: 双弯曲线形(带边框和强调线) 19"/>
          <p:cNvSpPr/>
          <p:nvPr/>
        </p:nvSpPr>
        <p:spPr>
          <a:xfrm>
            <a:off x="6241760" y="2357447"/>
            <a:ext cx="5748218" cy="3834065"/>
          </a:xfrm>
          <a:prstGeom prst="accentBorderCallout3">
            <a:avLst>
              <a:gd fmla="val 18750" name="adj1"/>
              <a:gd fmla="val -8333" name="adj2"/>
              <a:gd fmla="val 18750" name="adj3"/>
              <a:gd fmla="val -16667" name="adj4"/>
              <a:gd fmla="val 100000" name="adj5"/>
              <a:gd fmla="val -16667" name="adj6"/>
              <a:gd fmla="val 66688" name="adj7"/>
              <a:gd fmla="val -28989" name="adj8"/>
            </a:avLst>
          </a:prstGeom>
        </p:spPr>
        <p:style>
          <a:lnRef idx="3">
            <a:schemeClr val="lt1"/>
          </a:lnRef>
          <a:fillRef idx="1">
            <a:schemeClr val="accent6"/>
          </a:fillRef>
          <a:effectRef idx="1">
            <a:schemeClr val="accent6"/>
          </a:effectRef>
          <a:fontRef idx="minor">
            <a:schemeClr val="lt1"/>
          </a:fontRef>
        </p:style>
        <p:txBody>
          <a:bodyPr anchor="ctr" rtlCol="0"/>
          <a:lstStyle/>
          <a:p>
            <a:pPr algn="just" indent="457200"/>
            <a:r>
              <a:rPr altLang="en-US" b="1" dirty="0" lang="zh-CN" sz="2800">
                <a:solidFill>
                  <a:schemeClr val="bg1"/>
                </a:solidFill>
              </a:rPr>
              <a:t>日本的货币上，一万日元的头像是启蒙思想家、教育家</a:t>
            </a:r>
            <a:r>
              <a:rPr altLang="en-US" b="1" dirty="0" lang="zh-CN" sz="2800">
                <a:solidFill>
                  <a:schemeClr val="tx1"/>
                </a:solidFill>
              </a:rPr>
              <a:t>福泽谕吉</a:t>
            </a:r>
            <a:r>
              <a:rPr altLang="en-US" b="1" dirty="0" lang="zh-CN" sz="2800">
                <a:solidFill>
                  <a:schemeClr val="bg1"/>
                </a:solidFill>
              </a:rPr>
              <a:t>，五千日元的头像是思想家、农学家、教育家新渡户稻造和小说家、诗人樋口一叶，一千日元的头像有作家夏目漱石，细菌学家、生物学家野口英世以及政治家</a:t>
            </a:r>
            <a:r>
              <a:rPr altLang="en-US" b="1" dirty="0" lang="zh-CN" sz="2800">
                <a:solidFill>
                  <a:schemeClr val="tx1"/>
                </a:solidFill>
              </a:rPr>
              <a:t>伊藤博文</a:t>
            </a:r>
            <a:r>
              <a:rPr altLang="en-US" b="1" dirty="0" lang="zh-CN" sz="2800">
                <a:solidFill>
                  <a:schemeClr val="bg1"/>
                </a:solidFill>
              </a:rPr>
              <a:t>，五百日元的头像是政治家岩仓具视，一百日元的头像是政治家板垣退助。</a:t>
            </a:r>
            <a:endParaRPr altLang="en-US" b="1" dirty="0" lang="zh-CN" sz="2800">
              <a:solidFill>
                <a:schemeClr val="bg1"/>
              </a:solidFill>
            </a:endParaRPr>
          </a:p>
        </p:txBody>
      </p:sp>
      <p:pic>
        <p:nvPicPr>
          <p:cNvPr id="35" name="图片 34"/>
          <p:cNvPicPr>
            <a:picLocks noChangeAspect="1"/>
          </p:cNvPicPr>
          <p:nvPr/>
        </p:nvPicPr>
        <p:blipFill>
          <a:blip r:embed="rId5"/>
          <a:stretch>
            <a:fillRect/>
          </a:stretch>
        </p:blipFill>
        <p:spPr>
          <a:xfrm>
            <a:off x="112883" y="2583801"/>
            <a:ext cx="5048250" cy="2390775"/>
          </a:xfrm>
          <a:prstGeom prst="rect">
            <a:avLst/>
          </a:prstGeom>
        </p:spPr>
      </p:pic>
      <p:grpSp>
        <p:nvGrpSpPr>
          <p:cNvPr id="36" name="组合 35"/>
          <p:cNvGrpSpPr/>
          <p:nvPr/>
        </p:nvGrpSpPr>
        <p:grpSpPr bwMode="auto">
          <a:xfrm rot="21338978">
            <a:off x="1272671" y="4712147"/>
            <a:ext cx="2704520" cy="1767983"/>
            <a:chOff x="6455535" y="224912"/>
            <a:chExt cx="2704941" cy="1327337"/>
          </a:xfrm>
        </p:grpSpPr>
        <p:sp>
          <p:nvSpPr>
            <p:cNvPr id="37" name="矩形 97"/>
            <p:cNvSpPr/>
            <p:nvPr/>
          </p:nvSpPr>
          <p:spPr bwMode="auto">
            <a:xfrm rot="1782863">
              <a:off x="6455535" y="625017"/>
              <a:ext cx="2704941" cy="368277"/>
            </a:xfrm>
            <a:custGeom>
              <a:avLst/>
              <a:gdLst/>
              <a:ahLst/>
              <a:cxnLst/>
              <a:rect b="b" l="l" r="r" t="t"/>
              <a:pathLst>
                <a:path h="490890" w="2817771">
                  <a:moveTo>
                    <a:pt x="120963" y="190562"/>
                  </a:moveTo>
                  <a:cubicBezTo>
                    <a:pt x="90652" y="190562"/>
                    <a:pt x="66080" y="215134"/>
                    <a:pt x="66080" y="245445"/>
                  </a:cubicBezTo>
                  <a:cubicBezTo>
                    <a:pt x="66080" y="275756"/>
                    <a:pt x="90652" y="300328"/>
                    <a:pt x="120963" y="300328"/>
                  </a:cubicBezTo>
                  <a:cubicBezTo>
                    <a:pt x="151274" y="300328"/>
                    <a:pt x="175846" y="275756"/>
                    <a:pt x="175846" y="245445"/>
                  </a:cubicBezTo>
                  <a:cubicBezTo>
                    <a:pt x="175846" y="215134"/>
                    <a:pt x="151274" y="190562"/>
                    <a:pt x="120963" y="190562"/>
                  </a:cubicBezTo>
                  <a:close/>
                  <a:moveTo>
                    <a:pt x="0" y="0"/>
                  </a:moveTo>
                  <a:lnTo>
                    <a:pt x="2629587" y="0"/>
                  </a:lnTo>
                  <a:lnTo>
                    <a:pt x="2817771" y="158253"/>
                  </a:lnTo>
                  <a:lnTo>
                    <a:pt x="2817771" y="490890"/>
                  </a:lnTo>
                  <a:lnTo>
                    <a:pt x="0" y="490890"/>
                  </a:lnTo>
                  <a:close/>
                </a:path>
              </a:pathLst>
            </a:custGeom>
          </p:spPr>
          <p:style>
            <a:lnRef idx="0">
              <a:schemeClr val="dk1"/>
            </a:lnRef>
            <a:fillRef idx="3">
              <a:schemeClr val="dk1"/>
            </a:fillRef>
            <a:effectRef idx="3">
              <a:schemeClr val="dk1"/>
            </a:effectRef>
            <a:fontRef idx="minor">
              <a:schemeClr val="lt1"/>
            </a:fontRef>
          </p:style>
          <p:txBody>
            <a:bodyPr anchor="ctr"/>
            <a:lstStyle>
              <a:defPPr>
                <a:defRPr lang="zh-CN"/>
              </a:defPPr>
              <a:lvl1pPr algn="l" fontAlgn="base" rtl="0">
                <a:spcBef>
                  <a:spcPct val="0"/>
                </a:spcBef>
                <a:spcAft>
                  <a:spcPct val="0"/>
                </a:spcAft>
                <a:buFont charset="0" panose="020B0604020202020204" pitchFamily="34" typeface="Arial"/>
                <a:defRPr kern="1200">
                  <a:solidFill>
                    <a:schemeClr val="lt1"/>
                  </a:solidFill>
                  <a:latin typeface="+mn-lt"/>
                  <a:ea typeface="+mn-ea"/>
                  <a:cs typeface="+mn-cs"/>
                </a:defRPr>
              </a:lvl1pPr>
              <a:lvl2pPr algn="l" fontAlgn="base" indent="1905" marL="455930" rtl="0">
                <a:spcBef>
                  <a:spcPct val="0"/>
                </a:spcBef>
                <a:spcAft>
                  <a:spcPct val="0"/>
                </a:spcAft>
                <a:buFont charset="0" panose="020B0604020202020204" pitchFamily="34" typeface="Arial"/>
                <a:defRPr kern="1200">
                  <a:solidFill>
                    <a:schemeClr val="lt1"/>
                  </a:solidFill>
                  <a:latin typeface="+mn-lt"/>
                  <a:ea typeface="+mn-ea"/>
                  <a:cs typeface="+mn-cs"/>
                </a:defRPr>
              </a:lvl2pPr>
              <a:lvl3pPr algn="l" fontAlgn="base" indent="1905" marL="913130" rtl="0">
                <a:spcBef>
                  <a:spcPct val="0"/>
                </a:spcBef>
                <a:spcAft>
                  <a:spcPct val="0"/>
                </a:spcAft>
                <a:buFont charset="0" panose="020B0604020202020204" pitchFamily="34" typeface="Arial"/>
                <a:defRPr kern="1200">
                  <a:solidFill>
                    <a:schemeClr val="lt1"/>
                  </a:solidFill>
                  <a:latin typeface="+mn-lt"/>
                  <a:ea typeface="+mn-ea"/>
                  <a:cs typeface="+mn-cs"/>
                </a:defRPr>
              </a:lvl3pPr>
              <a:lvl4pPr algn="l" fontAlgn="base" indent="1905" marL="1370330" rtl="0">
                <a:spcBef>
                  <a:spcPct val="0"/>
                </a:spcBef>
                <a:spcAft>
                  <a:spcPct val="0"/>
                </a:spcAft>
                <a:buFont charset="0" panose="020B0604020202020204" pitchFamily="34" typeface="Arial"/>
                <a:defRPr kern="1200">
                  <a:solidFill>
                    <a:schemeClr val="lt1"/>
                  </a:solidFill>
                  <a:latin typeface="+mn-lt"/>
                  <a:ea typeface="+mn-ea"/>
                  <a:cs typeface="+mn-cs"/>
                </a:defRPr>
              </a:lvl4pPr>
              <a:lvl5pPr algn="l" fontAlgn="base" indent="1905" marL="1827530" rtl="0">
                <a:spcBef>
                  <a:spcPct val="0"/>
                </a:spcBef>
                <a:spcAft>
                  <a:spcPct val="0"/>
                </a:spcAft>
                <a:buFont charset="0" panose="020B0604020202020204" pitchFamily="34" typeface="Arial"/>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fontAlgn="auto">
                <a:spcBef>
                  <a:spcPts val="0"/>
                </a:spcBef>
                <a:spcAft>
                  <a:spcPts val="0"/>
                </a:spcAft>
                <a:buFontTx/>
                <a:buNone/>
                <a:defRPr/>
              </a:pPr>
              <a:r>
                <a:rPr altLang="zh-CN" dirty="0" lang="en-US" sz="2400">
                  <a:solidFill>
                    <a:srgbClr val="0070C0"/>
                  </a:solidFill>
                </a:rPr>
                <a:t>         </a:t>
              </a:r>
              <a:r>
                <a:rPr altLang="en-US" dirty="0" lang="zh-CN" sz="2800">
                  <a:solidFill>
                    <a:schemeClr val="bg1"/>
                  </a:solidFill>
                </a:rPr>
                <a:t>东洋攻略</a:t>
              </a:r>
              <a:endParaRPr altLang="en-US" dirty="0" lang="zh-CN" sz="1600">
                <a:solidFill>
                  <a:schemeClr val="bg1"/>
                </a:solidFill>
              </a:endParaRPr>
            </a:p>
          </p:txBody>
        </p:sp>
        <p:sp>
          <p:nvSpPr>
            <p:cNvPr id="38" name="矩形 8"/>
            <p:cNvSpPr/>
            <p:nvPr/>
          </p:nvSpPr>
          <p:spPr bwMode="auto">
            <a:xfrm rot="3410334">
              <a:off x="6500463" y="571824"/>
              <a:ext cx="1327337" cy="633513"/>
            </a:xfrm>
            <a:custGeom>
              <a:avLst/>
              <a:gdLst/>
              <a:ahLst/>
              <a:cxnLst/>
              <a:rect b="b" l="l" r="r" t="t"/>
              <a:pathLst>
                <a:path h="490890" w="2817771">
                  <a:moveTo>
                    <a:pt x="120963" y="158274"/>
                  </a:moveTo>
                  <a:cubicBezTo>
                    <a:pt x="90652" y="158274"/>
                    <a:pt x="66080" y="182846"/>
                    <a:pt x="66080" y="213157"/>
                  </a:cubicBezTo>
                  <a:cubicBezTo>
                    <a:pt x="66080" y="243468"/>
                    <a:pt x="90652" y="268040"/>
                    <a:pt x="120963" y="268040"/>
                  </a:cubicBezTo>
                  <a:cubicBezTo>
                    <a:pt x="151274" y="268040"/>
                    <a:pt x="175846" y="243468"/>
                    <a:pt x="175846" y="213157"/>
                  </a:cubicBezTo>
                  <a:cubicBezTo>
                    <a:pt x="175846" y="182846"/>
                    <a:pt x="151274" y="158274"/>
                    <a:pt x="120963" y="158274"/>
                  </a:cubicBezTo>
                  <a:close/>
                  <a:moveTo>
                    <a:pt x="0" y="0"/>
                  </a:moveTo>
                  <a:lnTo>
                    <a:pt x="2620463" y="0"/>
                  </a:lnTo>
                  <a:lnTo>
                    <a:pt x="2817771" y="165925"/>
                  </a:lnTo>
                  <a:lnTo>
                    <a:pt x="2817771" y="490890"/>
                  </a:lnTo>
                  <a:lnTo>
                    <a:pt x="0" y="490890"/>
                  </a:lnTo>
                  <a:close/>
                </a:path>
              </a:pathLst>
            </a:custGeom>
          </p:spPr>
          <p:style>
            <a:lnRef idx="0">
              <a:schemeClr val="dk1"/>
            </a:lnRef>
            <a:fillRef idx="3">
              <a:schemeClr val="dk1"/>
            </a:fillRef>
            <a:effectRef idx="3">
              <a:schemeClr val="dk1"/>
            </a:effectRef>
            <a:fontRef idx="minor">
              <a:schemeClr val="lt1"/>
            </a:fontRef>
          </p:style>
          <p:txBody>
            <a:bodyPr anchor="ctr"/>
            <a:lstStyle>
              <a:defPPr>
                <a:defRPr lang="zh-CN"/>
              </a:defPPr>
              <a:lvl1pPr algn="l" fontAlgn="base" rtl="0">
                <a:spcBef>
                  <a:spcPct val="0"/>
                </a:spcBef>
                <a:spcAft>
                  <a:spcPct val="0"/>
                </a:spcAft>
                <a:buFont charset="0" panose="020B0604020202020204" pitchFamily="34" typeface="Arial"/>
                <a:defRPr kern="1200">
                  <a:solidFill>
                    <a:schemeClr val="lt1"/>
                  </a:solidFill>
                  <a:latin typeface="+mn-lt"/>
                  <a:ea typeface="+mn-ea"/>
                  <a:cs typeface="+mn-cs"/>
                </a:defRPr>
              </a:lvl1pPr>
              <a:lvl2pPr algn="l" fontAlgn="base" indent="1905" marL="455930" rtl="0">
                <a:spcBef>
                  <a:spcPct val="0"/>
                </a:spcBef>
                <a:spcAft>
                  <a:spcPct val="0"/>
                </a:spcAft>
                <a:buFont charset="0" panose="020B0604020202020204" pitchFamily="34" typeface="Arial"/>
                <a:defRPr kern="1200">
                  <a:solidFill>
                    <a:schemeClr val="lt1"/>
                  </a:solidFill>
                  <a:latin typeface="+mn-lt"/>
                  <a:ea typeface="+mn-ea"/>
                  <a:cs typeface="+mn-cs"/>
                </a:defRPr>
              </a:lvl2pPr>
              <a:lvl3pPr algn="l" fontAlgn="base" indent="1905" marL="913130" rtl="0">
                <a:spcBef>
                  <a:spcPct val="0"/>
                </a:spcBef>
                <a:spcAft>
                  <a:spcPct val="0"/>
                </a:spcAft>
                <a:buFont charset="0" panose="020B0604020202020204" pitchFamily="34" typeface="Arial"/>
                <a:defRPr kern="1200">
                  <a:solidFill>
                    <a:schemeClr val="lt1"/>
                  </a:solidFill>
                  <a:latin typeface="+mn-lt"/>
                  <a:ea typeface="+mn-ea"/>
                  <a:cs typeface="+mn-cs"/>
                </a:defRPr>
              </a:lvl3pPr>
              <a:lvl4pPr algn="l" fontAlgn="base" indent="1905" marL="1370330" rtl="0">
                <a:spcBef>
                  <a:spcPct val="0"/>
                </a:spcBef>
                <a:spcAft>
                  <a:spcPct val="0"/>
                </a:spcAft>
                <a:buFont charset="0" panose="020B0604020202020204" pitchFamily="34" typeface="Arial"/>
                <a:defRPr kern="1200">
                  <a:solidFill>
                    <a:schemeClr val="lt1"/>
                  </a:solidFill>
                  <a:latin typeface="+mn-lt"/>
                  <a:ea typeface="+mn-ea"/>
                  <a:cs typeface="+mn-cs"/>
                </a:defRPr>
              </a:lvl4pPr>
              <a:lvl5pPr algn="l" fontAlgn="base" indent="1905" marL="1827530" rtl="0">
                <a:spcBef>
                  <a:spcPct val="0"/>
                </a:spcBef>
                <a:spcAft>
                  <a:spcPct val="0"/>
                </a:spcAft>
                <a:buFont charset="0" panose="020B0604020202020204" pitchFamily="34" typeface="Arial"/>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fontAlgn="auto">
                <a:spcBef>
                  <a:spcPts val="0"/>
                </a:spcBef>
                <a:spcAft>
                  <a:spcPts val="0"/>
                </a:spcAft>
                <a:buFontTx/>
                <a:buNone/>
                <a:defRPr/>
              </a:pPr>
              <a:r>
                <a:rPr altLang="en-US" dirty="0" lang="zh-CN" sz="2400">
                  <a:solidFill>
                    <a:schemeClr val="bg1"/>
                  </a:solidFill>
                </a:rPr>
                <a:t>脱亚入欧论</a:t>
              </a:r>
              <a:endParaRPr altLang="en-US" dirty="0" lang="zh-CN" sz="240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3250" spd="slow">
        <p15:prstTrans prst="origami"/>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9"/>
                                        </p:tgtEl>
                                        <p:attrNameLst>
                                          <p:attrName>style.visibility</p:attrName>
                                        </p:attrNameLst>
                                      </p:cBhvr>
                                      <p:to>
                                        <p:strVal val="visible"/>
                                      </p:to>
                                    </p:set>
                                    <p:animEffect filter="fade" transition="in">
                                      <p:cBhvr>
                                        <p:cTn dur="500" id="7"/>
                                        <p:tgtEl>
                                          <p:spTgt spid="19"/>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8"/>
                                        </p:tgtEl>
                                        <p:attrNameLst>
                                          <p:attrName>style.visibility</p:attrName>
                                        </p:attrNameLst>
                                      </p:cBhvr>
                                      <p:to>
                                        <p:strVal val="visible"/>
                                      </p:to>
                                    </p:set>
                                    <p:animEffect filter="fade" transition="in">
                                      <p:cBhvr>
                                        <p:cTn dur="500" id="10"/>
                                        <p:tgtEl>
                                          <p:spTgt spid="18"/>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6" presetSubtype="21">
                                  <p:stCondLst>
                                    <p:cond delay="0"/>
                                  </p:stCondLst>
                                  <p:childTnLst>
                                    <p:set>
                                      <p:cBhvr>
                                        <p:cTn dur="1" fill="hold" id="14">
                                          <p:stCondLst>
                                            <p:cond delay="0"/>
                                          </p:stCondLst>
                                        </p:cTn>
                                        <p:tgtEl>
                                          <p:spTgt spid="35"/>
                                        </p:tgtEl>
                                        <p:attrNameLst>
                                          <p:attrName>style.visibility</p:attrName>
                                        </p:attrNameLst>
                                      </p:cBhvr>
                                      <p:to>
                                        <p:strVal val="visible"/>
                                      </p:to>
                                    </p:set>
                                    <p:animEffect filter="barn(inVertical)" transition="in">
                                      <p:cBhvr>
                                        <p:cTn dur="500" id="15"/>
                                        <p:tgtEl>
                                          <p:spTgt spid="35"/>
                                        </p:tgtEl>
                                      </p:cBhvr>
                                    </p:animEffect>
                                  </p:childTnLst>
                                </p:cTn>
                              </p:par>
                            </p:childTnLst>
                          </p:cTn>
                        </p:par>
                      </p:childTnLst>
                    </p:cTn>
                  </p:par>
                  <p:par>
                    <p:cTn fill="hold" id="16">
                      <p:stCondLst>
                        <p:cond delay="indefinite"/>
                      </p:stCondLst>
                      <p:childTnLst>
                        <p:par>
                          <p:cTn fill="hold" id="17">
                            <p:stCondLst>
                              <p:cond delay="0"/>
                            </p:stCondLst>
                            <p:childTnLst>
                              <p:par>
                                <p:cTn fill="hold" id="18" nodeType="clickEffect" presetClass="entr" presetID="14" presetSubtype="10">
                                  <p:stCondLst>
                                    <p:cond delay="0"/>
                                  </p:stCondLst>
                                  <p:childTnLst>
                                    <p:set>
                                      <p:cBhvr>
                                        <p:cTn dur="1" fill="hold" id="19">
                                          <p:stCondLst>
                                            <p:cond delay="0"/>
                                          </p:stCondLst>
                                        </p:cTn>
                                        <p:tgtEl>
                                          <p:spTgt spid="36"/>
                                        </p:tgtEl>
                                        <p:attrNameLst>
                                          <p:attrName>style.visibility</p:attrName>
                                        </p:attrNameLst>
                                      </p:cBhvr>
                                      <p:to>
                                        <p:strVal val="visible"/>
                                      </p:to>
                                    </p:set>
                                    <p:animEffect filter="randombar(horizontal)" transition="in">
                                      <p:cBhvr>
                                        <p:cTn dur="500" id="20"/>
                                        <p:tgtEl>
                                          <p:spTgt spid="36"/>
                                        </p:tgtEl>
                                      </p:cBhvr>
                                    </p:animEffect>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42" presetSubtype="0">
                                  <p:stCondLst>
                                    <p:cond delay="0"/>
                                  </p:stCondLst>
                                  <p:childTnLst>
                                    <p:set>
                                      <p:cBhvr>
                                        <p:cTn dur="1" fill="hold" id="24">
                                          <p:stCondLst>
                                            <p:cond delay="0"/>
                                          </p:stCondLst>
                                        </p:cTn>
                                        <p:tgtEl>
                                          <p:spTgt spid="20"/>
                                        </p:tgtEl>
                                        <p:attrNameLst>
                                          <p:attrName>style.visibility</p:attrName>
                                        </p:attrNameLst>
                                      </p:cBhvr>
                                      <p:to>
                                        <p:strVal val="visible"/>
                                      </p:to>
                                    </p:set>
                                    <p:animEffect filter="fade" transition="in">
                                      <p:cBhvr>
                                        <p:cTn dur="1000" id="25"/>
                                        <p:tgtEl>
                                          <p:spTgt spid="20"/>
                                        </p:tgtEl>
                                      </p:cBhvr>
                                    </p:animEffect>
                                    <p:anim calcmode="lin" valueType="num">
                                      <p:cBhvr>
                                        <p:cTn dur="1000" fill="hold" id="26"/>
                                        <p:tgtEl>
                                          <p:spTgt spid="20"/>
                                        </p:tgtEl>
                                        <p:attrNameLst>
                                          <p:attrName>ppt_x</p:attrName>
                                        </p:attrNameLst>
                                      </p:cBhvr>
                                      <p:tavLst>
                                        <p:tav tm="0">
                                          <p:val>
                                            <p:strVal val="#ppt_x"/>
                                          </p:val>
                                        </p:tav>
                                        <p:tav tm="100000">
                                          <p:val>
                                            <p:strVal val="#ppt_x"/>
                                          </p:val>
                                        </p:tav>
                                      </p:tavLst>
                                    </p:anim>
                                    <p:anim calcmode="lin" valueType="num">
                                      <p:cBhvr>
                                        <p:cTn dur="1000" fill="hold" id="27"/>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animBg="1" grpId="0" spid="20"/>
    </p:bldLst>
  </p:timing>
</p:sld>
</file>

<file path=ppt/slides/slide11.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1119325"/>
            <a:ext cx="12192000" cy="5722525"/>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85" name="组合 84"/>
          <p:cNvGrpSpPr/>
          <p:nvPr/>
        </p:nvGrpSpPr>
        <p:grpSpPr bwMode="auto">
          <a:xfrm>
            <a:off x="352547" y="866963"/>
            <a:ext cx="3699500" cy="777502"/>
            <a:chOff x="1712752" y="87094"/>
            <a:chExt cx="5123771" cy="762395"/>
          </a:xfrm>
        </p:grpSpPr>
        <p:grpSp>
          <p:nvGrpSpPr>
            <p:cNvPr id="86" name="组合 174"/>
            <p:cNvGrpSpPr/>
            <p:nvPr/>
          </p:nvGrpSpPr>
          <p:grpSpPr bwMode="auto">
            <a:xfrm>
              <a:off x="1712752" y="87094"/>
              <a:ext cx="5123771" cy="762395"/>
              <a:chOff x="-465713" y="109174"/>
              <a:chExt cx="5123771" cy="762395"/>
            </a:xfrm>
          </p:grpSpPr>
          <p:grpSp>
            <p:nvGrpSpPr>
              <p:cNvPr id="88" name="组合 176"/>
              <p:cNvGrpSpPr/>
              <p:nvPr/>
            </p:nvGrpSpPr>
            <p:grpSpPr bwMode="auto">
              <a:xfrm>
                <a:off x="-123647" y="109174"/>
                <a:ext cx="4781705" cy="762395"/>
                <a:chOff x="2511726" y="-1028650"/>
                <a:chExt cx="4958719" cy="790618"/>
              </a:xfrm>
            </p:grpSpPr>
            <p:pic>
              <p:nvPicPr>
                <p:cNvPr id="92"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9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89" name="组合 179"/>
              <p:cNvGrpSpPr/>
              <p:nvPr/>
            </p:nvGrpSpPr>
            <p:grpSpPr bwMode="auto">
              <a:xfrm>
                <a:off x="-465713" y="254243"/>
                <a:ext cx="580004" cy="433657"/>
                <a:chOff x="179512" y="202034"/>
                <a:chExt cx="580004" cy="433657"/>
              </a:xfrm>
            </p:grpSpPr>
            <p:sp>
              <p:nvSpPr>
                <p:cNvPr id="9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87" name="矩形 86"/>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97" name="矩形 96"/>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C:\Users\Administrator\Desktop\b4c9f5045d779830b69441867804ef8c.png" id="98" name="Picture 2"/>
          <p:cNvPicPr>
            <a:picLocks noChangeArrowheads="1" noChangeAspect="1"/>
          </p:cNvPicPr>
          <p:nvPr/>
        </p:nvPicPr>
        <p:blipFill>
          <a:blip cstate="print" r:embed="rId3">
            <a:biLevel thresh="50000"/>
          </a:blip>
          <a:srcRect b="19"/>
          <a:stretch>
            <a:fillRect/>
          </a:stretch>
        </p:blipFill>
        <p:spPr bwMode="auto">
          <a:xfrm>
            <a:off x="228378" y="2733788"/>
            <a:ext cx="637296" cy="593985"/>
          </a:xfrm>
          <a:prstGeom prst="rect">
            <a:avLst/>
          </a:prstGeom>
          <a:noFill/>
        </p:spPr>
      </p:pic>
      <p:sp>
        <p:nvSpPr>
          <p:cNvPr id="99" name="文本框 98"/>
          <p:cNvSpPr txBox="1"/>
          <p:nvPr/>
        </p:nvSpPr>
        <p:spPr>
          <a:xfrm>
            <a:off x="1177969" y="3688065"/>
            <a:ext cx="9046590"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日本国内的经济危机，使社会矛盾激化。</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descr="C:\Users\Administrator\Desktop\b4c9f5045d779830b69441867804ef8c.png" id="100" name="Picture 2"/>
          <p:cNvPicPr>
            <a:picLocks noChangeArrowheads="1" noChangeAspect="1"/>
          </p:cNvPicPr>
          <p:nvPr/>
        </p:nvPicPr>
        <p:blipFill>
          <a:blip cstate="print" r:embed="rId3">
            <a:biLevel thresh="50000"/>
          </a:blip>
          <a:srcRect b="19"/>
          <a:stretch>
            <a:fillRect/>
          </a:stretch>
        </p:blipFill>
        <p:spPr bwMode="auto">
          <a:xfrm>
            <a:off x="228378" y="1974514"/>
            <a:ext cx="637296" cy="593985"/>
          </a:xfrm>
          <a:prstGeom prst="rect">
            <a:avLst/>
          </a:prstGeom>
          <a:noFill/>
        </p:spPr>
      </p:pic>
      <p:sp>
        <p:nvSpPr>
          <p:cNvPr id="101" name="文本框 100"/>
          <p:cNvSpPr txBox="1"/>
          <p:nvPr/>
        </p:nvSpPr>
        <p:spPr>
          <a:xfrm>
            <a:off x="1177969" y="1935264"/>
            <a:ext cx="8403353" cy="707886"/>
          </a:xfrm>
          <a:prstGeom prst="rect">
            <a:avLst/>
          </a:prstGeom>
          <a:noFill/>
        </p:spPr>
        <p:txBody>
          <a:bodyPr rtlCol="0" wrap="square">
            <a:spAutoFit/>
          </a:bodyPr>
          <a:lstStyle/>
          <a:p>
            <a:r>
              <a:rPr altLang="zh-CN" dirty="0" lang="zh-CN" sz="4000">
                <a:solidFill>
                  <a:schemeClr val="bg1"/>
                </a:solidFill>
                <a:latin charset="-122" panose="02010800040101010101" pitchFamily="2" typeface="华文新魏"/>
                <a:ea charset="-122" panose="02010800040101010101" pitchFamily="2" typeface="华文新魏"/>
              </a:rPr>
              <a:t>日本制订大陆政策，侵华蓄谋已久。</a:t>
            </a:r>
            <a:endParaRPr altLang="en-US" dirty="0" lang="zh-CN" sz="4000">
              <a:solidFill>
                <a:schemeClr val="bg1"/>
              </a:solidFill>
              <a:latin charset="-122" panose="02010800040101010101" pitchFamily="2" typeface="华文新魏"/>
              <a:ea charset="-122" panose="02010800040101010101" pitchFamily="2" typeface="华文新魏"/>
            </a:endParaRPr>
          </a:p>
        </p:txBody>
      </p:sp>
      <p:sp>
        <p:nvSpPr>
          <p:cNvPr id="102" name="Freeform 5"/>
          <p:cNvSpPr/>
          <p:nvPr/>
        </p:nvSpPr>
        <p:spPr bwMode="auto">
          <a:xfrm>
            <a:off x="104544" y="4664607"/>
            <a:ext cx="2687296" cy="653961"/>
          </a:xfrm>
          <a:custGeom>
            <a:avLst/>
            <a:gdLst>
              <a:gd fmla="*/ 299 w 302" name="T0"/>
              <a:gd fmla="*/ 112 h 238" name="T1"/>
              <a:gd fmla="*/ 285 w 302" name="T2"/>
              <a:gd fmla="*/ 85 h 238" name="T3"/>
              <a:gd fmla="*/ 268 w 302" name="T4"/>
              <a:gd fmla="*/ 81 h 238" name="T5"/>
              <a:gd fmla="*/ 240 w 302" name="T6"/>
              <a:gd fmla="*/ 49 h 238" name="T7"/>
              <a:gd fmla="*/ 219 w 302" name="T8"/>
              <a:gd fmla="*/ 50 h 238" name="T9"/>
              <a:gd fmla="*/ 199 w 302" name="T10"/>
              <a:gd fmla="*/ 29 h 238" name="T11"/>
              <a:gd fmla="*/ 184 w 302" name="T12"/>
              <a:gd fmla="*/ 29 h 238" name="T13"/>
              <a:gd fmla="*/ 172 w 302" name="T14"/>
              <a:gd fmla="*/ 14 h 238" name="T15"/>
              <a:gd fmla="*/ 154 w 302" name="T16"/>
              <a:gd fmla="*/ 29 h 238" name="T17"/>
              <a:gd fmla="*/ 162 w 302" name="T18"/>
              <a:gd fmla="*/ 47 h 238" name="T19"/>
              <a:gd fmla="*/ 135 w 302" name="T20"/>
              <a:gd fmla="*/ 12 h 238" name="T21"/>
              <a:gd fmla="*/ 114 w 302" name="T22"/>
              <a:gd fmla="*/ 23 h 238" name="T23"/>
              <a:gd fmla="*/ 105 w 302" name="T24"/>
              <a:gd fmla="*/ 10 h 238" name="T25"/>
              <a:gd fmla="*/ 83 w 302" name="T26"/>
              <a:gd fmla="*/ 16 h 238" name="T27"/>
              <a:gd fmla="*/ 83 w 302" name="T28"/>
              <a:gd fmla="*/ 15 h 238" name="T29"/>
              <a:gd fmla="*/ 61 w 302" name="T30"/>
              <a:gd fmla="*/ 18 h 238" name="T31"/>
              <a:gd fmla="*/ 44 w 302" name="T32"/>
              <a:gd fmla="*/ 33 h 238" name="T33"/>
              <a:gd fmla="*/ 52 w 302" name="T34"/>
              <a:gd fmla="*/ 50 h 238" name="T35"/>
              <a:gd fmla="*/ 39 w 302" name="T36"/>
              <a:gd fmla="*/ 33 h 238" name="T37"/>
              <a:gd fmla="*/ 20 w 302" name="T38"/>
              <a:gd fmla="*/ 45 h 238" name="T39"/>
              <a:gd fmla="*/ 50 w 302" name="T40"/>
              <a:gd fmla="*/ 98 h 238" name="T41"/>
              <a:gd fmla="*/ 22 w 302" name="T42"/>
              <a:gd fmla="*/ 64 h 238" name="T43"/>
              <a:gd fmla="*/ 5 w 302" name="T44"/>
              <a:gd fmla="*/ 77 h 238" name="T45"/>
              <a:gd fmla="*/ 15 w 302" name="T46"/>
              <a:gd fmla="*/ 94 h 238" name="T47"/>
              <a:gd fmla="*/ 5 w 302" name="T48"/>
              <a:gd fmla="*/ 107 h 238" name="T49"/>
              <a:gd fmla="*/ 47 w 302" name="T50"/>
              <a:gd fmla="*/ 181 h 238" name="T51"/>
              <a:gd fmla="*/ 58 w 302" name="T52"/>
              <a:gd fmla="*/ 179 h 238" name="T53"/>
              <a:gd fmla="*/ 74 w 302" name="T54"/>
              <a:gd fmla="*/ 202 h 238" name="T55"/>
              <a:gd fmla="*/ 92 w 302" name="T56"/>
              <a:gd fmla="*/ 192 h 238" name="T57"/>
              <a:gd fmla="*/ 81 w 302" name="T58"/>
              <a:gd fmla="*/ 171 h 238" name="T59"/>
              <a:gd fmla="*/ 120 w 302" name="T60"/>
              <a:gd fmla="*/ 220 h 238" name="T61"/>
              <a:gd fmla="*/ 137 w 302" name="T62"/>
              <a:gd fmla="*/ 206 h 238" name="T63"/>
              <a:gd fmla="*/ 119 w 302" name="T64"/>
              <a:gd fmla="*/ 175 h 238" name="T65"/>
              <a:gd fmla="*/ 154 w 302" name="T66"/>
              <a:gd fmla="*/ 220 h 238" name="T67"/>
              <a:gd fmla="*/ 174 w 302" name="T68"/>
              <a:gd fmla="*/ 209 h 238" name="T69"/>
              <a:gd fmla="*/ 191 w 302" name="T70"/>
              <a:gd fmla="*/ 227 h 238" name="T71"/>
              <a:gd fmla="*/ 211 w 302" name="T72"/>
              <a:gd fmla="*/ 222 h 238" name="T73"/>
              <a:gd fmla="*/ 215 w 302" name="T74"/>
              <a:gd fmla="*/ 227 h 238" name="T75"/>
              <a:gd fmla="*/ 232 w 302" name="T76"/>
              <a:gd fmla="*/ 210 h 238" name="T77"/>
              <a:gd fmla="*/ 228 w 302" name="T78"/>
              <a:gd fmla="*/ 205 h 238" name="T79"/>
              <a:gd fmla="*/ 240 w 302" name="T80"/>
              <a:gd fmla="*/ 187 h 238" name="T81"/>
              <a:gd fmla="*/ 239 w 302" name="T82"/>
              <a:gd fmla="*/ 186 h 238" name="T83"/>
              <a:gd fmla="*/ 243 w 302" name="T84"/>
              <a:gd fmla="*/ 191 h 238" name="T85"/>
              <a:gd fmla="*/ 264 w 302" name="T86"/>
              <a:gd fmla="*/ 179 h 238" name="T87"/>
              <a:gd fmla="*/ 231 w 302" name="T88"/>
              <a:gd fmla="*/ 127 h 238" name="T89"/>
              <a:gd fmla="*/ 268 w 302" name="T90"/>
              <a:gd fmla="*/ 173 h 238" name="T91"/>
              <a:gd fmla="*/ 284 w 302" name="T92"/>
              <a:gd fmla="*/ 157 h 238" name="T93"/>
              <a:gd fmla="*/ 277 w 302" name="T94"/>
              <a:gd fmla="*/ 146 h 238" name="T95"/>
              <a:gd fmla="*/ 289 w 302" name="T96"/>
              <a:gd fmla="*/ 128 h 238" name="T97"/>
              <a:gd fmla="*/ 288 w 302" name="T98"/>
              <a:gd fmla="*/ 127 h 238" name="T99"/>
              <a:gd fmla="*/ 299 w 302" name="T100"/>
              <a:gd fmla="*/ 112 h 238" name="T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b="b" l="0" r="r" t="0"/>
            <a:pathLst>
              <a:path h="238" w="302">
                <a:moveTo>
                  <a:pt x="299" y="112"/>
                </a:moveTo>
                <a:cubicBezTo>
                  <a:pt x="295" y="102"/>
                  <a:pt x="291" y="94"/>
                  <a:pt x="285" y="85"/>
                </a:cubicBezTo>
                <a:cubicBezTo>
                  <a:pt x="280" y="79"/>
                  <a:pt x="273" y="78"/>
                  <a:pt x="268" y="81"/>
                </a:cubicBezTo>
                <a:cubicBezTo>
                  <a:pt x="258" y="71"/>
                  <a:pt x="249" y="60"/>
                  <a:pt x="240" y="49"/>
                </a:cubicBezTo>
                <a:cubicBezTo>
                  <a:pt x="234" y="40"/>
                  <a:pt x="222" y="43"/>
                  <a:pt x="219" y="50"/>
                </a:cubicBezTo>
                <a:cubicBezTo>
                  <a:pt x="212" y="43"/>
                  <a:pt x="206" y="36"/>
                  <a:pt x="199" y="29"/>
                </a:cubicBezTo>
                <a:cubicBezTo>
                  <a:pt x="195" y="24"/>
                  <a:pt x="188" y="25"/>
                  <a:pt x="184" y="29"/>
                </a:cubicBezTo>
                <a:cubicBezTo>
                  <a:pt x="180" y="24"/>
                  <a:pt x="176" y="19"/>
                  <a:pt x="172" y="14"/>
                </a:cubicBezTo>
                <a:cubicBezTo>
                  <a:pt x="163" y="3"/>
                  <a:pt x="149" y="17"/>
                  <a:pt x="154" y="29"/>
                </a:cubicBezTo>
                <a:cubicBezTo>
                  <a:pt x="156" y="35"/>
                  <a:pt x="159" y="41"/>
                  <a:pt x="162" y="47"/>
                </a:cubicBezTo>
                <a:cubicBezTo>
                  <a:pt x="153" y="35"/>
                  <a:pt x="144" y="24"/>
                  <a:pt x="135" y="12"/>
                </a:cubicBezTo>
                <a:cubicBezTo>
                  <a:pt x="127" y="1"/>
                  <a:pt x="109" y="10"/>
                  <a:pt x="114" y="23"/>
                </a:cubicBezTo>
                <a:cubicBezTo>
                  <a:pt x="111" y="19"/>
                  <a:pt x="108" y="14"/>
                  <a:pt x="105" y="10"/>
                </a:cubicBezTo>
                <a:cubicBezTo>
                  <a:pt x="98" y="0"/>
                  <a:pt x="83" y="6"/>
                  <a:pt x="83" y="16"/>
                </a:cubicBezTo>
                <a:cubicBezTo>
                  <a:pt x="83" y="16"/>
                  <a:pt x="83" y="16"/>
                  <a:pt x="83" y="15"/>
                </a:cubicBezTo>
                <a:cubicBezTo>
                  <a:pt x="76" y="6"/>
                  <a:pt x="64" y="10"/>
                  <a:pt x="61" y="18"/>
                </a:cubicBezTo>
                <a:cubicBezTo>
                  <a:pt x="53" y="10"/>
                  <a:pt x="38" y="21"/>
                  <a:pt x="44" y="33"/>
                </a:cubicBezTo>
                <a:cubicBezTo>
                  <a:pt x="46" y="39"/>
                  <a:pt x="49" y="44"/>
                  <a:pt x="52" y="50"/>
                </a:cubicBezTo>
                <a:cubicBezTo>
                  <a:pt x="48" y="44"/>
                  <a:pt x="44" y="39"/>
                  <a:pt x="39" y="33"/>
                </a:cubicBezTo>
                <a:cubicBezTo>
                  <a:pt x="31" y="22"/>
                  <a:pt x="12" y="32"/>
                  <a:pt x="20" y="45"/>
                </a:cubicBezTo>
                <a:cubicBezTo>
                  <a:pt x="30" y="63"/>
                  <a:pt x="40" y="80"/>
                  <a:pt x="50" y="98"/>
                </a:cubicBezTo>
                <a:cubicBezTo>
                  <a:pt x="41" y="87"/>
                  <a:pt x="32" y="75"/>
                  <a:pt x="22" y="64"/>
                </a:cubicBezTo>
                <a:cubicBezTo>
                  <a:pt x="14" y="54"/>
                  <a:pt x="0" y="66"/>
                  <a:pt x="5" y="77"/>
                </a:cubicBezTo>
                <a:cubicBezTo>
                  <a:pt x="9" y="82"/>
                  <a:pt x="12" y="88"/>
                  <a:pt x="15" y="94"/>
                </a:cubicBezTo>
                <a:cubicBezTo>
                  <a:pt x="8" y="93"/>
                  <a:pt x="2" y="99"/>
                  <a:pt x="5" y="107"/>
                </a:cubicBezTo>
                <a:cubicBezTo>
                  <a:pt x="17" y="133"/>
                  <a:pt x="32" y="157"/>
                  <a:pt x="47" y="181"/>
                </a:cubicBezTo>
                <a:cubicBezTo>
                  <a:pt x="50" y="186"/>
                  <a:pt x="57" y="184"/>
                  <a:pt x="58" y="179"/>
                </a:cubicBezTo>
                <a:cubicBezTo>
                  <a:pt x="63" y="187"/>
                  <a:pt x="69" y="195"/>
                  <a:pt x="74" y="202"/>
                </a:cubicBezTo>
                <a:cubicBezTo>
                  <a:pt x="82" y="213"/>
                  <a:pt x="98" y="204"/>
                  <a:pt x="92" y="192"/>
                </a:cubicBezTo>
                <a:cubicBezTo>
                  <a:pt x="88" y="185"/>
                  <a:pt x="84" y="178"/>
                  <a:pt x="81" y="171"/>
                </a:cubicBezTo>
                <a:cubicBezTo>
                  <a:pt x="94" y="187"/>
                  <a:pt x="107" y="203"/>
                  <a:pt x="120" y="220"/>
                </a:cubicBezTo>
                <a:cubicBezTo>
                  <a:pt x="128" y="230"/>
                  <a:pt x="143" y="217"/>
                  <a:pt x="137" y="206"/>
                </a:cubicBezTo>
                <a:cubicBezTo>
                  <a:pt x="131" y="196"/>
                  <a:pt x="125" y="185"/>
                  <a:pt x="119" y="175"/>
                </a:cubicBezTo>
                <a:cubicBezTo>
                  <a:pt x="131" y="190"/>
                  <a:pt x="143" y="205"/>
                  <a:pt x="154" y="220"/>
                </a:cubicBezTo>
                <a:cubicBezTo>
                  <a:pt x="163" y="232"/>
                  <a:pt x="182" y="221"/>
                  <a:pt x="174" y="209"/>
                </a:cubicBezTo>
                <a:cubicBezTo>
                  <a:pt x="180" y="215"/>
                  <a:pt x="185" y="221"/>
                  <a:pt x="191" y="227"/>
                </a:cubicBezTo>
                <a:cubicBezTo>
                  <a:pt x="197" y="234"/>
                  <a:pt x="208" y="229"/>
                  <a:pt x="211" y="222"/>
                </a:cubicBezTo>
                <a:cubicBezTo>
                  <a:pt x="212" y="224"/>
                  <a:pt x="213" y="225"/>
                  <a:pt x="215" y="227"/>
                </a:cubicBezTo>
                <a:cubicBezTo>
                  <a:pt x="226" y="238"/>
                  <a:pt x="241" y="221"/>
                  <a:pt x="232" y="210"/>
                </a:cubicBezTo>
                <a:cubicBezTo>
                  <a:pt x="230" y="208"/>
                  <a:pt x="229" y="207"/>
                  <a:pt x="228" y="205"/>
                </a:cubicBezTo>
                <a:cubicBezTo>
                  <a:pt x="236" y="206"/>
                  <a:pt x="246" y="196"/>
                  <a:pt x="240" y="187"/>
                </a:cubicBezTo>
                <a:cubicBezTo>
                  <a:pt x="240" y="187"/>
                  <a:pt x="239" y="187"/>
                  <a:pt x="239" y="186"/>
                </a:cubicBezTo>
                <a:cubicBezTo>
                  <a:pt x="241" y="188"/>
                  <a:pt x="242" y="190"/>
                  <a:pt x="243" y="191"/>
                </a:cubicBezTo>
                <a:cubicBezTo>
                  <a:pt x="252" y="203"/>
                  <a:pt x="272" y="192"/>
                  <a:pt x="264" y="179"/>
                </a:cubicBezTo>
                <a:cubicBezTo>
                  <a:pt x="252" y="162"/>
                  <a:pt x="241" y="145"/>
                  <a:pt x="231" y="127"/>
                </a:cubicBezTo>
                <a:cubicBezTo>
                  <a:pt x="243" y="143"/>
                  <a:pt x="255" y="158"/>
                  <a:pt x="268" y="173"/>
                </a:cubicBezTo>
                <a:cubicBezTo>
                  <a:pt x="277" y="185"/>
                  <a:pt x="294" y="169"/>
                  <a:pt x="284" y="157"/>
                </a:cubicBezTo>
                <a:cubicBezTo>
                  <a:pt x="282" y="153"/>
                  <a:pt x="279" y="150"/>
                  <a:pt x="277" y="146"/>
                </a:cubicBezTo>
                <a:cubicBezTo>
                  <a:pt x="285" y="147"/>
                  <a:pt x="294" y="137"/>
                  <a:pt x="289" y="128"/>
                </a:cubicBezTo>
                <a:cubicBezTo>
                  <a:pt x="289" y="128"/>
                  <a:pt x="288" y="127"/>
                  <a:pt x="288" y="127"/>
                </a:cubicBezTo>
                <a:cubicBezTo>
                  <a:pt x="295" y="126"/>
                  <a:pt x="302" y="121"/>
                  <a:pt x="299" y="112"/>
                </a:cubicBezTo>
                <a:close/>
              </a:path>
            </a:pathLst>
          </a:custGeom>
        </p:spPr>
        <p:style>
          <a:lnRef idx="1">
            <a:schemeClr val="accent1"/>
          </a:lnRef>
          <a:fillRef idx="2">
            <a:schemeClr val="accent1"/>
          </a:fillRef>
          <a:effectRef idx="1">
            <a:schemeClr val="accent1"/>
          </a:effectRef>
          <a:fontRef idx="minor">
            <a:schemeClr val="dk1"/>
          </a:fontRef>
        </p:style>
        <p:txBody>
          <a:bodyPr anchor="t" anchorCtr="0" bIns="45720" compatLnSpc="1" lIns="91440" numCol="1" rIns="91440" tIns="45720" vert="horz" wrap="square"/>
          <a:lstStyle/>
          <a:p>
            <a:pPr algn="ctr"/>
            <a:r>
              <a:rPr altLang="en-US" dirty="0" lang="zh-CN" sz="3200">
                <a:solidFill>
                  <a:schemeClr val="bg1"/>
                </a:solidFill>
              </a:rPr>
              <a:t>战争导火索</a:t>
            </a:r>
            <a:endParaRPr altLang="en-US" dirty="0" lang="zh-CN" sz="3200">
              <a:solidFill>
                <a:schemeClr val="bg1"/>
              </a:solidFill>
            </a:endParaRPr>
          </a:p>
        </p:txBody>
      </p:sp>
      <p:sp>
        <p:nvSpPr>
          <p:cNvPr id="103" name="矩形 102"/>
          <p:cNvSpPr/>
          <p:nvPr/>
        </p:nvSpPr>
        <p:spPr>
          <a:xfrm>
            <a:off x="2819296" y="4745165"/>
            <a:ext cx="4339650" cy="646331"/>
          </a:xfrm>
          <a:prstGeom prst="rect">
            <a:avLst/>
          </a:prstGeom>
        </p:spPr>
        <p:txBody>
          <a:bodyPr wrap="none">
            <a:spAutoFit/>
          </a:bodyPr>
          <a:lstStyle/>
          <a:p>
            <a:r>
              <a:rPr altLang="zh-CN" dirty="0" lang="zh-CN" sz="3600">
                <a:solidFill>
                  <a:schemeClr val="bg1"/>
                </a:solidFill>
                <a:latin charset="-122" panose="02010800040101010101" pitchFamily="2" typeface="华文行楷"/>
                <a:ea charset="-122" panose="02010800040101010101" pitchFamily="2" typeface="华文行楷"/>
                <a:cs charset="0" panose="02020603050405020304" pitchFamily="18" typeface="Times New Roman"/>
              </a:rPr>
              <a:t>朝鲜爆发东学党起义</a:t>
            </a:r>
            <a:endParaRPr altLang="en-US" dirty="0" lang="zh-CN" sz="3600">
              <a:solidFill>
                <a:schemeClr val="bg1"/>
              </a:solidFill>
              <a:latin charset="-122" panose="02010800040101010101" pitchFamily="2" typeface="华文行楷"/>
              <a:ea charset="-122" panose="02010800040101010101" pitchFamily="2" typeface="华文行楷"/>
            </a:endParaRPr>
          </a:p>
        </p:txBody>
      </p:sp>
      <p:sp>
        <p:nvSpPr>
          <p:cNvPr id="104" name="Freeform 21"/>
          <p:cNvSpPr/>
          <p:nvPr/>
        </p:nvSpPr>
        <p:spPr bwMode="auto">
          <a:xfrm>
            <a:off x="5810649" y="6960868"/>
            <a:ext cx="4254496" cy="176212"/>
          </a:xfrm>
          <a:custGeom>
            <a:avLst/>
            <a:gdLst>
              <a:gd fmla="*/ 3 w 764" name="T0"/>
              <a:gd fmla="*/ 1 h 70" name="T1"/>
              <a:gd fmla="*/ 0 w 764" name="T2"/>
              <a:gd fmla="*/ 4 h 70" name="T3"/>
              <a:gd fmla="*/ 3 w 764" name="T4"/>
              <a:gd fmla="*/ 8 h 70" name="T5"/>
              <a:gd fmla="*/ 183 w 764" name="T6"/>
              <a:gd fmla="*/ 7 h 70" name="T7"/>
              <a:gd fmla="*/ 625 w 764" name="T8"/>
              <a:gd fmla="*/ 9 h 70" name="T9"/>
              <a:gd fmla="*/ 638 w 764" name="T10"/>
              <a:gd fmla="*/ 9 h 70" name="T11"/>
              <a:gd fmla="*/ 517 w 764" name="T12"/>
              <a:gd fmla="*/ 13 h 70" name="T13"/>
              <a:gd fmla="*/ 241 w 764" name="T14"/>
              <a:gd fmla="*/ 22 h 70" name="T15"/>
              <a:gd fmla="*/ 47 w 764" name="T16"/>
              <a:gd fmla="*/ 33 h 70" name="T17"/>
              <a:gd fmla="*/ 47 w 764" name="T18"/>
              <a:gd fmla="*/ 39 h 70" name="T19"/>
              <a:gd fmla="*/ 215 w 764" name="T20"/>
              <a:gd fmla="*/ 33 h 70" name="T21"/>
              <a:gd fmla="*/ 539 w 764" name="T22"/>
              <a:gd fmla="*/ 40 h 70" name="T23"/>
              <a:gd fmla="*/ 530 w 764" name="T24"/>
              <a:gd fmla="*/ 40 h 70" name="T25"/>
              <a:gd fmla="*/ 236 w 764" name="T26"/>
              <a:gd fmla="*/ 60 h 70" name="T27"/>
              <a:gd fmla="*/ 217 w 764" name="T28"/>
              <a:gd fmla="*/ 63 h 70" name="T29"/>
              <a:gd fmla="*/ 215 w 764" name="T30"/>
              <a:gd fmla="*/ 67 h 70" name="T31"/>
              <a:gd fmla="*/ 218 w 764" name="T32"/>
              <a:gd fmla="*/ 70 h 70" name="T33"/>
              <a:gd fmla="*/ 237 w 764" name="T34"/>
              <a:gd fmla="*/ 67 h 70" name="T35"/>
              <a:gd fmla="*/ 530 w 764" name="T36"/>
              <a:gd fmla="*/ 47 h 70" name="T37"/>
              <a:gd fmla="*/ 575 w 764" name="T38"/>
              <a:gd fmla="*/ 47 h 70" name="T39"/>
              <a:gd fmla="*/ 575 w 764" name="T40"/>
              <a:gd fmla="*/ 41 h 70" name="T41"/>
              <a:gd fmla="*/ 573 w 764" name="T42"/>
              <a:gd fmla="*/ 40 h 70" name="T43"/>
              <a:gd fmla="*/ 560 w 764" name="T44"/>
              <a:gd fmla="*/ 37 h 70" name="T45"/>
              <a:gd fmla="*/ 321 w 764" name="T46"/>
              <a:gd fmla="*/ 22 h 70" name="T47"/>
              <a:gd fmla="*/ 517 w 764" name="T48"/>
              <a:gd fmla="*/ 19 h 70" name="T49"/>
              <a:gd fmla="*/ 668 w 764" name="T50"/>
              <a:gd fmla="*/ 14 h 70" name="T51"/>
              <a:gd fmla="*/ 761 w 764" name="T52"/>
              <a:gd fmla="*/ 8 h 70" name="T53"/>
              <a:gd fmla="*/ 763 w 764" name="T54"/>
              <a:gd fmla="*/ 7 h 70" name="T55"/>
              <a:gd fmla="*/ 763 w 764" name="T56"/>
              <a:gd fmla="*/ 2 h 70" name="T57"/>
              <a:gd fmla="*/ 763 w 764" name="T58"/>
              <a:gd fmla="*/ 2 h 70" name="T59"/>
              <a:gd fmla="*/ 759 w 764" name="T60"/>
              <a:gd fmla="*/ 2 h 70" name="T61"/>
              <a:gd fmla="*/ 759 w 764" name="T62"/>
              <a:gd fmla="*/ 2 h 70" name="T63"/>
              <a:gd fmla="*/ 759 w 764" name="T64"/>
              <a:gd fmla="*/ 2 h 70" name="T65"/>
              <a:gd fmla="*/ 682 w 764" name="T66"/>
              <a:gd fmla="*/ 2 h 70" name="T67"/>
              <a:gd fmla="*/ 625 w 764" name="T68"/>
              <a:gd fmla="*/ 2 h 70" name="T69"/>
              <a:gd fmla="*/ 183 w 764" name="T70"/>
              <a:gd fmla="*/ 1 h 70" name="T71"/>
              <a:gd fmla="*/ 3 w 764" name="T72"/>
              <a:gd fmla="*/ 1 h 70" name="T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b="b" l="0" r="r" t="0"/>
            <a:pathLst>
              <a:path h="70" w="764">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bg1"/>
          </a:solidFill>
          <a:ln>
            <a:noFill/>
          </a:ln>
        </p:spPr>
        <p:txBody>
          <a:bodyPr anchor="t" anchorCtr="0" bIns="45720" compatLnSpc="1" lIns="91440" numCol="1" rIns="91440" tIns="45720" vert="horz" wrap="square"/>
          <a:lstStyle/>
          <a:p>
            <a:endParaRPr altLang="en-US" dirty="0" lang="zh-CN">
              <a:solidFill>
                <a:schemeClr val="bg1"/>
              </a:solidFill>
            </a:endParaRPr>
          </a:p>
        </p:txBody>
      </p:sp>
      <p:pic>
        <p:nvPicPr>
          <p:cNvPr descr="C:\Users\Administrator\Desktop\b4c9f5045d779830b69441867804ef8c.png" id="27" name="Picture 2"/>
          <p:cNvPicPr>
            <a:picLocks noChangeArrowheads="1" noChangeAspect="1"/>
          </p:cNvPicPr>
          <p:nvPr/>
        </p:nvPicPr>
        <p:blipFill>
          <a:blip cstate="print" r:embed="rId3">
            <a:biLevel thresh="50000"/>
          </a:blip>
          <a:srcRect b="19"/>
          <a:stretch>
            <a:fillRect/>
          </a:stretch>
        </p:blipFill>
        <p:spPr bwMode="auto">
          <a:xfrm>
            <a:off x="240827" y="3703607"/>
            <a:ext cx="637296" cy="593985"/>
          </a:xfrm>
          <a:prstGeom prst="rect">
            <a:avLst/>
          </a:prstGeom>
          <a:noFill/>
        </p:spPr>
      </p:pic>
      <p:sp>
        <p:nvSpPr>
          <p:cNvPr id="28" name="文本框 27"/>
          <p:cNvSpPr txBox="1"/>
          <p:nvPr/>
        </p:nvSpPr>
        <p:spPr>
          <a:xfrm>
            <a:off x="1136052" y="2742607"/>
            <a:ext cx="941333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中法战争中国不败而败，刺激了日本侵略</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id="5" name="图片 4"/>
          <p:cNvPicPr>
            <a:picLocks noChangeAspect="1"/>
          </p:cNvPicPr>
          <p:nvPr/>
        </p:nvPicPr>
        <p:blipFill rotWithShape="1">
          <a:blip r:embed="rId4"/>
          <a:stretch>
            <a:fillRect/>
          </a:stretch>
        </p:blipFill>
        <p:spPr>
          <a:xfrm>
            <a:off x="227464" y="206913"/>
            <a:ext cx="4809415" cy="609025"/>
          </a:xfrm>
          <a:prstGeom prst="rect">
            <a:avLst/>
          </a:prstGeom>
          <a:ln cap="sq" cmpd="thickThin" w="228600">
            <a:solidFill>
              <a:srgbClr val="000000"/>
            </a:solidFill>
            <a:prstDash val="solid"/>
            <a:miter lim="800000"/>
            <a:headEnd/>
            <a:tailEnd/>
          </a:ln>
          <a:effectLst>
            <a:innerShdw blurRad="76200">
              <a:srgbClr val="000000"/>
            </a:innerShdw>
          </a:effectLst>
        </p:spPr>
      </p:pic>
      <p:pic>
        <p:nvPicPr>
          <p:cNvPr descr="2862968796.jpg" id="31" name="图片 30"/>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488" y="1930383"/>
            <a:ext cx="5601287" cy="3277337"/>
          </a:xfrm>
          <a:prstGeom prst="rect">
            <a:avLst/>
          </a:prstGeom>
          <a:noFill/>
          <a:ln>
            <a:noFill/>
          </a:ln>
          <a:effectLst>
            <a:outerShdw algn="tl" dir="2700017" dist="139700"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72978" y="4632148"/>
            <a:ext cx="31210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korea" id="40" name="图片 2097282"/>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7921" y="1148618"/>
            <a:ext cx="3927475" cy="4603750"/>
          </a:xfrm>
          <a:prstGeom prst="rect">
            <a:avLst/>
          </a:prstGeom>
          <a:noFill/>
          <a:ln>
            <a:noFill/>
          </a:ln>
          <a:effectLst>
            <a:outerShdw algn="tl" dir="2700017" dist="139700"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049131"/>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0629" y="1214889"/>
            <a:ext cx="27130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049133"/>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69629" y="4274001"/>
            <a:ext cx="731837"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1049135"/>
          <p:cNvPicPr>
            <a:picLocks noChangeArrowheads="1"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17029" y="2692851"/>
            <a:ext cx="8921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p:cNvPicPr>
            <a:picLocks noChangeArrowheads="1" noChangeAspect="1"/>
          </p:cNvPicPr>
          <p:nvPr/>
        </p:nvPicPr>
        <p:blipFill>
          <a:blip r:embed="rId11">
            <a:extLst>
              <a:ext uri="{28A0092B-C50C-407E-A947-70E740481C1C}">
                <a14:useLocalDpi xmlns:a14="http://schemas.microsoft.com/office/drawing/2010/main" val="0"/>
              </a:ext>
            </a:extLst>
          </a:blip>
          <a:srcRect r="6"/>
          <a:stretch>
            <a:fillRect/>
          </a:stretch>
        </p:blipFill>
        <p:spPr bwMode="auto">
          <a:xfrm>
            <a:off x="7685176" y="-15574"/>
            <a:ext cx="4514850" cy="688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descr="c:\users\administrator\appdata\roaming\360se6\User Data\temp\6b85d5d4gbb69855aee49&amp;690.jpg" id="46" name="Picture 16"/>
          <p:cNvPicPr>
            <a:picLocks noChangeArrowheads="1" noChangeAspect="1"/>
          </p:cNvPicPr>
          <p:nvPr/>
        </p:nvPicPr>
        <p:blipFill>
          <a:blip r:embed="rId12">
            <a:extLst>
              <a:ext uri="{28A0092B-C50C-407E-A947-70E740481C1C}">
                <a14:useLocalDpi xmlns:a14="http://schemas.microsoft.com/office/drawing/2010/main" val="0"/>
              </a:ext>
            </a:extLst>
          </a:blip>
          <a:srcRect b="23" r="130"/>
          <a:stretch>
            <a:fillRect/>
          </a:stretch>
        </p:blipFill>
        <p:spPr bwMode="auto">
          <a:xfrm>
            <a:off x="10213113" y="2440135"/>
            <a:ext cx="1554715" cy="218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圆角矩形标注 1"/>
          <p:cNvSpPr>
            <a:spLocks noChangeArrowheads="1"/>
          </p:cNvSpPr>
          <p:nvPr/>
        </p:nvSpPr>
        <p:spPr bwMode="auto">
          <a:xfrm>
            <a:off x="8021212" y="1550921"/>
            <a:ext cx="2814828" cy="1123712"/>
          </a:xfrm>
          <a:prstGeom prst="wedgeRoundRectCallout">
            <a:avLst>
              <a:gd fmla="val 40889" name="adj1"/>
              <a:gd fmla="val 98814" name="adj2"/>
              <a:gd fmla="val 16667" name="adj3"/>
            </a:avLst>
          </a:prstGeom>
        </p:spPr>
        <p:style>
          <a:lnRef idx="3">
            <a:schemeClr val="lt1"/>
          </a:lnRef>
          <a:fillRef idx="1">
            <a:schemeClr val="dk1"/>
          </a:fillRef>
          <a:effectRef idx="1">
            <a:schemeClr val="dk1"/>
          </a:effectRef>
          <a:fontRef idx="minor">
            <a:schemeClr val="lt1"/>
          </a:fontRef>
        </p:style>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rPr>
              <a:t>我们国家爆发了“东学党起义”，求大清国来支援</a:t>
            </a:r>
            <a:endParaRPr altLang="en-US" dirty="0" lang="zh-CN">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eelOff"/>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2"/>
                                        </p:tgtEl>
                                        <p:attrNameLst>
                                          <p:attrName>style.visibility</p:attrName>
                                        </p:attrNameLst>
                                      </p:cBhvr>
                                      <p:to>
                                        <p:strVal val="visible"/>
                                      </p:to>
                                    </p:set>
                                    <p:anim calcmode="lin" valueType="num">
                                      <p:cBhvr additive="base">
                                        <p:cTn dur="500" fill="hold" id="7"/>
                                        <p:tgtEl>
                                          <p:spTgt spid="102"/>
                                        </p:tgtEl>
                                        <p:attrNameLst>
                                          <p:attrName>ppt_x</p:attrName>
                                        </p:attrNameLst>
                                      </p:cBhvr>
                                      <p:tavLst>
                                        <p:tav tm="0">
                                          <p:val>
                                            <p:strVal val="#ppt_x"/>
                                          </p:val>
                                        </p:tav>
                                        <p:tav tm="100000">
                                          <p:val>
                                            <p:strVal val="#ppt_x"/>
                                          </p:val>
                                        </p:tav>
                                      </p:tavLst>
                                    </p:anim>
                                    <p:anim calcmode="lin" valueType="num">
                                      <p:cBhvr additive="base">
                                        <p:cTn dur="500" fill="hold" id="8"/>
                                        <p:tgtEl>
                                          <p:spTgt spid="102"/>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103"/>
                                        </p:tgtEl>
                                        <p:attrNameLst>
                                          <p:attrName>style.visibility</p:attrName>
                                        </p:attrNameLst>
                                      </p:cBhvr>
                                      <p:to>
                                        <p:strVal val="visible"/>
                                      </p:to>
                                    </p:set>
                                    <p:anim calcmode="lin" valueType="num">
                                      <p:cBhvr additive="base">
                                        <p:cTn dur="500" fill="hold" id="11"/>
                                        <p:tgtEl>
                                          <p:spTgt spid="103"/>
                                        </p:tgtEl>
                                        <p:attrNameLst>
                                          <p:attrName>ppt_x</p:attrName>
                                        </p:attrNameLst>
                                      </p:cBhvr>
                                      <p:tavLst>
                                        <p:tav tm="0">
                                          <p:val>
                                            <p:strVal val="#ppt_x"/>
                                          </p:val>
                                        </p:tav>
                                        <p:tav tm="100000">
                                          <p:val>
                                            <p:strVal val="#ppt_x"/>
                                          </p:val>
                                        </p:tav>
                                      </p:tavLst>
                                    </p:anim>
                                    <p:anim calcmode="lin" valueType="num">
                                      <p:cBhvr additive="base">
                                        <p:cTn dur="500" fill="hold" id="12"/>
                                        <p:tgtEl>
                                          <p:spTgt spid="103"/>
                                        </p:tgtEl>
                                        <p:attrNameLst>
                                          <p:attrName>ppt_y</p:attrName>
                                        </p:attrNameLst>
                                      </p:cBhvr>
                                      <p:tavLst>
                                        <p:tav tm="0">
                                          <p:val>
                                            <p:strVal val="1+#ppt_h/2"/>
                                          </p:val>
                                        </p:tav>
                                        <p:tav tm="100000">
                                          <p:val>
                                            <p:strVal val="#ppt_y"/>
                                          </p:val>
                                        </p:tav>
                                      </p:tavLst>
                                    </p:anim>
                                  </p:childTnLst>
                                </p:cTn>
                              </p:par>
                              <p:par>
                                <p:cTn fill="hold" grpId="0" id="13" nodeType="withEffect" presetClass="entr" presetID="2" presetSubtype="4">
                                  <p:stCondLst>
                                    <p:cond delay="0"/>
                                  </p:stCondLst>
                                  <p:childTnLst>
                                    <p:set>
                                      <p:cBhvr>
                                        <p:cTn dur="1" fill="hold" id="14">
                                          <p:stCondLst>
                                            <p:cond delay="0"/>
                                          </p:stCondLst>
                                        </p:cTn>
                                        <p:tgtEl>
                                          <p:spTgt spid="104"/>
                                        </p:tgtEl>
                                        <p:attrNameLst>
                                          <p:attrName>style.visibility</p:attrName>
                                        </p:attrNameLst>
                                      </p:cBhvr>
                                      <p:to>
                                        <p:strVal val="visible"/>
                                      </p:to>
                                    </p:set>
                                    <p:anim calcmode="lin" valueType="num">
                                      <p:cBhvr additive="base">
                                        <p:cTn dur="500" fill="hold" id="15"/>
                                        <p:tgtEl>
                                          <p:spTgt spid="104"/>
                                        </p:tgtEl>
                                        <p:attrNameLst>
                                          <p:attrName>ppt_x</p:attrName>
                                        </p:attrNameLst>
                                      </p:cBhvr>
                                      <p:tavLst>
                                        <p:tav tm="0">
                                          <p:val>
                                            <p:strVal val="#ppt_x"/>
                                          </p:val>
                                        </p:tav>
                                        <p:tav tm="100000">
                                          <p:val>
                                            <p:strVal val="#ppt_x"/>
                                          </p:val>
                                        </p:tav>
                                      </p:tavLst>
                                    </p:anim>
                                    <p:anim calcmode="lin" valueType="num">
                                      <p:cBhvr additive="base">
                                        <p:cTn dur="500" fill="hold" id="16"/>
                                        <p:tgtEl>
                                          <p:spTgt spid="104"/>
                                        </p:tgtEl>
                                        <p:attrNameLst>
                                          <p:attrName>ppt_y</p:attrName>
                                        </p:attrNameLst>
                                      </p:cBhvr>
                                      <p:tavLst>
                                        <p:tav tm="0">
                                          <p:val>
                                            <p:strVal val="1+#ppt_h/2"/>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9" presetSubtype="0">
                                  <p:stCondLst>
                                    <p:cond delay="0"/>
                                  </p:stCondLst>
                                  <p:childTnLst>
                                    <p:set>
                                      <p:cBhvr>
                                        <p:cTn dur="1" fill="hold" id="20">
                                          <p:stCondLst>
                                            <p:cond delay="0"/>
                                          </p:stCondLst>
                                        </p:cTn>
                                        <p:tgtEl>
                                          <p:spTgt spid="31"/>
                                        </p:tgtEl>
                                        <p:attrNameLst>
                                          <p:attrName>style.visibility</p:attrName>
                                        </p:attrNameLst>
                                      </p:cBhvr>
                                      <p:to>
                                        <p:strVal val="visible"/>
                                      </p:to>
                                    </p:set>
                                    <p:animEffect filter="dissolve" transition="in">
                                      <p:cBhvr>
                                        <p:cTn dur="500" id="21"/>
                                        <p:tgtEl>
                                          <p:spTgt spid="31"/>
                                        </p:tgtEl>
                                      </p:cBhvr>
                                    </p:animEffect>
                                  </p:childTnLst>
                                </p:cTn>
                              </p:par>
                              <p:par>
                                <p:cTn fill="hold" id="22" nodeType="withEffect" presetClass="entr" presetID="9" presetSubtype="0">
                                  <p:stCondLst>
                                    <p:cond delay="0"/>
                                  </p:stCondLst>
                                  <p:childTnLst>
                                    <p:set>
                                      <p:cBhvr>
                                        <p:cTn dur="1" fill="hold" id="23">
                                          <p:stCondLst>
                                            <p:cond delay="0"/>
                                          </p:stCondLst>
                                        </p:cTn>
                                        <p:tgtEl>
                                          <p:spTgt spid="44"/>
                                        </p:tgtEl>
                                        <p:attrNameLst>
                                          <p:attrName>style.visibility</p:attrName>
                                        </p:attrNameLst>
                                      </p:cBhvr>
                                      <p:to>
                                        <p:strVal val="visible"/>
                                      </p:to>
                                    </p:set>
                                    <p:animEffect filter="dissolve" transition="in">
                                      <p:cBhvr>
                                        <p:cTn dur="500" id="24"/>
                                        <p:tgtEl>
                                          <p:spTgt spid="44"/>
                                        </p:tgtEl>
                                      </p:cBhvr>
                                    </p:animEffect>
                                  </p:childTnLst>
                                </p:cTn>
                              </p:par>
                            </p:childTnLst>
                          </p:cTn>
                        </p:par>
                      </p:childTnLst>
                    </p:cTn>
                  </p:par>
                  <p:par>
                    <p:cTn fill="hold" id="25">
                      <p:stCondLst>
                        <p:cond delay="indefinite"/>
                      </p:stCondLst>
                      <p:childTnLst>
                        <p:par>
                          <p:cTn fill="hold" id="26">
                            <p:stCondLst>
                              <p:cond delay="0"/>
                            </p:stCondLst>
                            <p:childTnLst>
                              <p:par>
                                <p:cTn fill="hold" id="27" nodeType="clickEffect" presetClass="entr" presetID="2" presetSubtype="4">
                                  <p:stCondLst>
                                    <p:cond delay="0"/>
                                  </p:stCondLst>
                                  <p:childTnLst>
                                    <p:set>
                                      <p:cBhvr>
                                        <p:cTn dur="1" fill="hold" id="28">
                                          <p:stCondLst>
                                            <p:cond delay="0"/>
                                          </p:stCondLst>
                                        </p:cTn>
                                        <p:tgtEl>
                                          <p:spTgt spid="40"/>
                                        </p:tgtEl>
                                        <p:attrNameLst>
                                          <p:attrName>style.visibility</p:attrName>
                                        </p:attrNameLst>
                                      </p:cBhvr>
                                      <p:to>
                                        <p:strVal val="visible"/>
                                      </p:to>
                                    </p:set>
                                    <p:anim calcmode="lin" valueType="num">
                                      <p:cBhvr additive="base">
                                        <p:cTn dur="500" fill="hold" id="29"/>
                                        <p:tgtEl>
                                          <p:spTgt spid="40"/>
                                        </p:tgtEl>
                                        <p:attrNameLst>
                                          <p:attrName>ppt_x</p:attrName>
                                        </p:attrNameLst>
                                      </p:cBhvr>
                                      <p:tavLst>
                                        <p:tav tm="0">
                                          <p:val>
                                            <p:strVal val="#ppt_x"/>
                                          </p:val>
                                        </p:tav>
                                        <p:tav tm="100000">
                                          <p:val>
                                            <p:strVal val="#ppt_x"/>
                                          </p:val>
                                        </p:tav>
                                      </p:tavLst>
                                    </p:anim>
                                    <p:anim calcmode="lin" valueType="num">
                                      <p:cBhvr additive="base">
                                        <p:cTn dur="500" fill="hold" id="30"/>
                                        <p:tgtEl>
                                          <p:spTgt spid="40"/>
                                        </p:tgtEl>
                                        <p:attrNameLst>
                                          <p:attrName>ppt_y</p:attrName>
                                        </p:attrNameLst>
                                      </p:cBhvr>
                                      <p:tavLst>
                                        <p:tav tm="0">
                                          <p:val>
                                            <p:strVal val="1+#ppt_h/2"/>
                                          </p:val>
                                        </p:tav>
                                        <p:tav tm="100000">
                                          <p:val>
                                            <p:strVal val="#ppt_y"/>
                                          </p:val>
                                        </p:tav>
                                      </p:tavLst>
                                    </p:anim>
                                  </p:childTnLst>
                                </p:cTn>
                              </p:par>
                              <p:par>
                                <p:cTn fill="hold" id="31" nodeType="withEffect" presetClass="entr" presetID="2" presetSubtype="4">
                                  <p:stCondLst>
                                    <p:cond delay="0"/>
                                  </p:stCondLst>
                                  <p:childTnLst>
                                    <p:set>
                                      <p:cBhvr>
                                        <p:cTn dur="1" fill="hold" id="32">
                                          <p:stCondLst>
                                            <p:cond delay="0"/>
                                          </p:stCondLst>
                                        </p:cTn>
                                        <p:tgtEl>
                                          <p:spTgt spid="41"/>
                                        </p:tgtEl>
                                        <p:attrNameLst>
                                          <p:attrName>style.visibility</p:attrName>
                                        </p:attrNameLst>
                                      </p:cBhvr>
                                      <p:to>
                                        <p:strVal val="visible"/>
                                      </p:to>
                                    </p:set>
                                    <p:anim calcmode="lin" valueType="num">
                                      <p:cBhvr additive="base">
                                        <p:cTn dur="500" fill="hold" id="33"/>
                                        <p:tgtEl>
                                          <p:spTgt spid="41"/>
                                        </p:tgtEl>
                                        <p:attrNameLst>
                                          <p:attrName>ppt_x</p:attrName>
                                        </p:attrNameLst>
                                      </p:cBhvr>
                                      <p:tavLst>
                                        <p:tav tm="0">
                                          <p:val>
                                            <p:strVal val="#ppt_x"/>
                                          </p:val>
                                        </p:tav>
                                        <p:tav tm="100000">
                                          <p:val>
                                            <p:strVal val="#ppt_x"/>
                                          </p:val>
                                        </p:tav>
                                      </p:tavLst>
                                    </p:anim>
                                    <p:anim calcmode="lin" valueType="num">
                                      <p:cBhvr additive="base">
                                        <p:cTn dur="500" fill="hold" id="34"/>
                                        <p:tgtEl>
                                          <p:spTgt spid="41"/>
                                        </p:tgtEl>
                                        <p:attrNameLst>
                                          <p:attrName>ppt_y</p:attrName>
                                        </p:attrNameLst>
                                      </p:cBhvr>
                                      <p:tavLst>
                                        <p:tav tm="0">
                                          <p:val>
                                            <p:strVal val="1+#ppt_h/2"/>
                                          </p:val>
                                        </p:tav>
                                        <p:tav tm="100000">
                                          <p:val>
                                            <p:strVal val="#ppt_y"/>
                                          </p:val>
                                        </p:tav>
                                      </p:tavLst>
                                    </p:anim>
                                  </p:childTnLst>
                                </p:cTn>
                              </p:par>
                              <p:par>
                                <p:cTn fill="hold" id="35" nodeType="withEffect" presetClass="entr" presetID="2" presetSubtype="4">
                                  <p:stCondLst>
                                    <p:cond delay="0"/>
                                  </p:stCondLst>
                                  <p:childTnLst>
                                    <p:set>
                                      <p:cBhvr>
                                        <p:cTn dur="1" fill="hold" id="36">
                                          <p:stCondLst>
                                            <p:cond delay="0"/>
                                          </p:stCondLst>
                                        </p:cTn>
                                        <p:tgtEl>
                                          <p:spTgt spid="42"/>
                                        </p:tgtEl>
                                        <p:attrNameLst>
                                          <p:attrName>style.visibility</p:attrName>
                                        </p:attrNameLst>
                                      </p:cBhvr>
                                      <p:to>
                                        <p:strVal val="visible"/>
                                      </p:to>
                                    </p:set>
                                    <p:anim calcmode="lin" valueType="num">
                                      <p:cBhvr additive="base">
                                        <p:cTn dur="500" fill="hold" id="37"/>
                                        <p:tgtEl>
                                          <p:spTgt spid="42"/>
                                        </p:tgtEl>
                                        <p:attrNameLst>
                                          <p:attrName>ppt_x</p:attrName>
                                        </p:attrNameLst>
                                      </p:cBhvr>
                                      <p:tavLst>
                                        <p:tav tm="0">
                                          <p:val>
                                            <p:strVal val="#ppt_x"/>
                                          </p:val>
                                        </p:tav>
                                        <p:tav tm="100000">
                                          <p:val>
                                            <p:strVal val="#ppt_x"/>
                                          </p:val>
                                        </p:tav>
                                      </p:tavLst>
                                    </p:anim>
                                    <p:anim calcmode="lin" valueType="num">
                                      <p:cBhvr additive="base">
                                        <p:cTn dur="500" fill="hold" id="38"/>
                                        <p:tgtEl>
                                          <p:spTgt spid="42"/>
                                        </p:tgtEl>
                                        <p:attrNameLst>
                                          <p:attrName>ppt_y</p:attrName>
                                        </p:attrNameLst>
                                      </p:cBhvr>
                                      <p:tavLst>
                                        <p:tav tm="0">
                                          <p:val>
                                            <p:strVal val="1+#ppt_h/2"/>
                                          </p:val>
                                        </p:tav>
                                        <p:tav tm="100000">
                                          <p:val>
                                            <p:strVal val="#ppt_y"/>
                                          </p:val>
                                        </p:tav>
                                      </p:tavLst>
                                    </p:anim>
                                  </p:childTnLst>
                                </p:cTn>
                              </p:par>
                              <p:par>
                                <p:cTn fill="hold" id="39" nodeType="withEffect" presetClass="entr" presetID="2" presetSubtype="4">
                                  <p:stCondLst>
                                    <p:cond delay="0"/>
                                  </p:stCondLst>
                                  <p:childTnLst>
                                    <p:set>
                                      <p:cBhvr>
                                        <p:cTn dur="1" fill="hold" id="40">
                                          <p:stCondLst>
                                            <p:cond delay="0"/>
                                          </p:stCondLst>
                                        </p:cTn>
                                        <p:tgtEl>
                                          <p:spTgt spid="43"/>
                                        </p:tgtEl>
                                        <p:attrNameLst>
                                          <p:attrName>style.visibility</p:attrName>
                                        </p:attrNameLst>
                                      </p:cBhvr>
                                      <p:to>
                                        <p:strVal val="visible"/>
                                      </p:to>
                                    </p:set>
                                    <p:anim calcmode="lin" valueType="num">
                                      <p:cBhvr additive="base">
                                        <p:cTn dur="500" fill="hold" id="41"/>
                                        <p:tgtEl>
                                          <p:spTgt spid="43"/>
                                        </p:tgtEl>
                                        <p:attrNameLst>
                                          <p:attrName>ppt_x</p:attrName>
                                        </p:attrNameLst>
                                      </p:cBhvr>
                                      <p:tavLst>
                                        <p:tav tm="0">
                                          <p:val>
                                            <p:strVal val="#ppt_x"/>
                                          </p:val>
                                        </p:tav>
                                        <p:tav tm="100000">
                                          <p:val>
                                            <p:strVal val="#ppt_x"/>
                                          </p:val>
                                        </p:tav>
                                      </p:tavLst>
                                    </p:anim>
                                    <p:anim calcmode="lin" valueType="num">
                                      <p:cBhvr additive="base">
                                        <p:cTn dur="500" fill="hold" id="42"/>
                                        <p:tgtEl>
                                          <p:spTgt spid="43"/>
                                        </p:tgtEl>
                                        <p:attrNameLst>
                                          <p:attrName>ppt_y</p:attrName>
                                        </p:attrNameLst>
                                      </p:cBhvr>
                                      <p:tavLst>
                                        <p:tav tm="0">
                                          <p:val>
                                            <p:strVal val="1+#ppt_h/2"/>
                                          </p:val>
                                        </p:tav>
                                        <p:tav tm="100000">
                                          <p:val>
                                            <p:strVal val="#ppt_y"/>
                                          </p:val>
                                        </p:tav>
                                      </p:tavLst>
                                    </p:anim>
                                  </p:childTnLst>
                                </p:cTn>
                              </p:par>
                            </p:childTnLst>
                          </p:cTn>
                        </p:par>
                      </p:childTnLst>
                    </p:cTn>
                  </p:par>
                  <p:par>
                    <p:cTn fill="hold" id="43">
                      <p:stCondLst>
                        <p:cond delay="indefinite"/>
                      </p:stCondLst>
                      <p:childTnLst>
                        <p:par>
                          <p:cTn fill="hold" id="44">
                            <p:stCondLst>
                              <p:cond delay="0"/>
                            </p:stCondLst>
                            <p:childTnLst>
                              <p:par>
                                <p:cTn fill="hold" id="45" nodeType="clickEffect" presetClass="entr" presetID="22" presetSubtype="4">
                                  <p:stCondLst>
                                    <p:cond delay="0"/>
                                  </p:stCondLst>
                                  <p:childTnLst>
                                    <p:set>
                                      <p:cBhvr>
                                        <p:cTn dur="1" fill="hold" id="46">
                                          <p:stCondLst>
                                            <p:cond delay="0"/>
                                          </p:stCondLst>
                                        </p:cTn>
                                        <p:tgtEl>
                                          <p:spTgt spid="45"/>
                                        </p:tgtEl>
                                        <p:attrNameLst>
                                          <p:attrName>style.visibility</p:attrName>
                                        </p:attrNameLst>
                                      </p:cBhvr>
                                      <p:to>
                                        <p:strVal val="visible"/>
                                      </p:to>
                                    </p:set>
                                    <p:animEffect filter="wipe(down)" transition="in">
                                      <p:cBhvr>
                                        <p:cTn dur="500" id="47"/>
                                        <p:tgtEl>
                                          <p:spTgt spid="45"/>
                                        </p:tgtEl>
                                      </p:cBhvr>
                                    </p:animEffect>
                                  </p:childTnLst>
                                </p:cTn>
                              </p:par>
                            </p:childTnLst>
                          </p:cTn>
                        </p:par>
                      </p:childTnLst>
                    </p:cTn>
                  </p:par>
                  <p:par>
                    <p:cTn fill="hold" id="48">
                      <p:stCondLst>
                        <p:cond delay="indefinite"/>
                      </p:stCondLst>
                      <p:childTnLst>
                        <p:par>
                          <p:cTn fill="hold" id="49">
                            <p:stCondLst>
                              <p:cond delay="0"/>
                            </p:stCondLst>
                            <p:childTnLst>
                              <p:par>
                                <p:cTn fill="hold" id="50" nodeType="clickEffect" presetClass="entr" presetID="10" presetSubtype="0">
                                  <p:stCondLst>
                                    <p:cond delay="0"/>
                                  </p:stCondLst>
                                  <p:childTnLst>
                                    <p:set>
                                      <p:cBhvr>
                                        <p:cTn dur="1" fill="hold" id="51">
                                          <p:stCondLst>
                                            <p:cond delay="0"/>
                                          </p:stCondLst>
                                        </p:cTn>
                                        <p:tgtEl>
                                          <p:spTgt spid="46"/>
                                        </p:tgtEl>
                                        <p:attrNameLst>
                                          <p:attrName>style.visibility</p:attrName>
                                        </p:attrNameLst>
                                      </p:cBhvr>
                                      <p:to>
                                        <p:strVal val="visible"/>
                                      </p:to>
                                    </p:set>
                                    <p:animEffect filter="fade" transition="in">
                                      <p:cBhvr>
                                        <p:cTn dur="500" id="52"/>
                                        <p:tgtEl>
                                          <p:spTgt spid="46"/>
                                        </p:tgtEl>
                                      </p:cBhvr>
                                    </p:animEffect>
                                  </p:childTnLst>
                                </p:cTn>
                              </p:par>
                            </p:childTnLst>
                          </p:cTn>
                        </p:par>
                      </p:childTnLst>
                    </p:cTn>
                  </p:par>
                  <p:par>
                    <p:cTn fill="hold" id="53">
                      <p:stCondLst>
                        <p:cond delay="indefinite"/>
                      </p:stCondLst>
                      <p:childTnLst>
                        <p:par>
                          <p:cTn fill="hold" id="54">
                            <p:stCondLst>
                              <p:cond delay="0"/>
                            </p:stCondLst>
                            <p:childTnLst>
                              <p:par>
                                <p:cTn fill="hold" grpId="0" id="55" nodeType="clickEffect" presetClass="entr" presetID="42" presetSubtype="0">
                                  <p:stCondLst>
                                    <p:cond delay="0"/>
                                  </p:stCondLst>
                                  <p:childTnLst>
                                    <p:set>
                                      <p:cBhvr>
                                        <p:cTn dur="1" fill="hold" id="56">
                                          <p:stCondLst>
                                            <p:cond delay="0"/>
                                          </p:stCondLst>
                                        </p:cTn>
                                        <p:tgtEl>
                                          <p:spTgt spid="47"/>
                                        </p:tgtEl>
                                        <p:attrNameLst>
                                          <p:attrName>style.visibility</p:attrName>
                                        </p:attrNameLst>
                                      </p:cBhvr>
                                      <p:to>
                                        <p:strVal val="visible"/>
                                      </p:to>
                                    </p:set>
                                    <p:animEffect filter="fade" transition="in">
                                      <p:cBhvr>
                                        <p:cTn dur="1000" id="57"/>
                                        <p:tgtEl>
                                          <p:spTgt spid="47"/>
                                        </p:tgtEl>
                                      </p:cBhvr>
                                    </p:animEffect>
                                    <p:anim calcmode="lin" valueType="num">
                                      <p:cBhvr>
                                        <p:cTn dur="1000" fill="hold" id="58"/>
                                        <p:tgtEl>
                                          <p:spTgt spid="47"/>
                                        </p:tgtEl>
                                        <p:attrNameLst>
                                          <p:attrName>ppt_x</p:attrName>
                                        </p:attrNameLst>
                                      </p:cBhvr>
                                      <p:tavLst>
                                        <p:tav tm="0">
                                          <p:val>
                                            <p:strVal val="#ppt_x"/>
                                          </p:val>
                                        </p:tav>
                                        <p:tav tm="100000">
                                          <p:val>
                                            <p:strVal val="#ppt_x"/>
                                          </p:val>
                                        </p:tav>
                                      </p:tavLst>
                                    </p:anim>
                                    <p:anim calcmode="lin" valueType="num">
                                      <p:cBhvr>
                                        <p:cTn dur="1000" fill="hold" id="59"/>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2"/>
      <p:bldP grpId="0" spid="103"/>
      <p:bldP animBg="1" grpId="0" spid="104"/>
      <p:bldP animBg="1" grpId="0" spid="47"/>
    </p:bldLst>
  </p:timing>
</p:sld>
</file>

<file path=ppt/slides/slide12.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1119325"/>
            <a:ext cx="12192000" cy="5722525"/>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85" name="组合 84"/>
          <p:cNvGrpSpPr/>
          <p:nvPr/>
        </p:nvGrpSpPr>
        <p:grpSpPr bwMode="auto">
          <a:xfrm>
            <a:off x="352547" y="866963"/>
            <a:ext cx="3699500" cy="777502"/>
            <a:chOff x="1712752" y="87094"/>
            <a:chExt cx="5123771" cy="762395"/>
          </a:xfrm>
        </p:grpSpPr>
        <p:grpSp>
          <p:nvGrpSpPr>
            <p:cNvPr id="86" name="组合 174"/>
            <p:cNvGrpSpPr/>
            <p:nvPr/>
          </p:nvGrpSpPr>
          <p:grpSpPr bwMode="auto">
            <a:xfrm>
              <a:off x="1712752" y="87094"/>
              <a:ext cx="5123771" cy="762395"/>
              <a:chOff x="-465713" y="109174"/>
              <a:chExt cx="5123771" cy="762395"/>
            </a:xfrm>
          </p:grpSpPr>
          <p:grpSp>
            <p:nvGrpSpPr>
              <p:cNvPr id="88" name="组合 176"/>
              <p:cNvGrpSpPr/>
              <p:nvPr/>
            </p:nvGrpSpPr>
            <p:grpSpPr bwMode="auto">
              <a:xfrm>
                <a:off x="-123647" y="109174"/>
                <a:ext cx="4781705" cy="762395"/>
                <a:chOff x="2511726" y="-1028650"/>
                <a:chExt cx="4958719" cy="790618"/>
              </a:xfrm>
            </p:grpSpPr>
            <p:pic>
              <p:nvPicPr>
                <p:cNvPr id="92"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9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89" name="组合 179"/>
              <p:cNvGrpSpPr/>
              <p:nvPr/>
            </p:nvGrpSpPr>
            <p:grpSpPr bwMode="auto">
              <a:xfrm>
                <a:off x="-465713" y="254243"/>
                <a:ext cx="580004" cy="433657"/>
                <a:chOff x="179512" y="202034"/>
                <a:chExt cx="580004" cy="433657"/>
              </a:xfrm>
            </p:grpSpPr>
            <p:sp>
              <p:nvSpPr>
                <p:cNvPr id="9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87" name="矩形 86"/>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97" name="矩形 96"/>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C:\Users\Administrator\Desktop\b4c9f5045d779830b69441867804ef8c.png" id="98" name="Picture 2"/>
          <p:cNvPicPr>
            <a:picLocks noChangeArrowheads="1" noChangeAspect="1"/>
          </p:cNvPicPr>
          <p:nvPr/>
        </p:nvPicPr>
        <p:blipFill>
          <a:blip cstate="print" r:embed="rId3">
            <a:biLevel thresh="50000"/>
          </a:blip>
          <a:srcRect b="19"/>
          <a:stretch>
            <a:fillRect/>
          </a:stretch>
        </p:blipFill>
        <p:spPr bwMode="auto">
          <a:xfrm>
            <a:off x="228378" y="2733788"/>
            <a:ext cx="637296" cy="593985"/>
          </a:xfrm>
          <a:prstGeom prst="rect">
            <a:avLst/>
          </a:prstGeom>
          <a:noFill/>
        </p:spPr>
      </p:pic>
      <p:sp>
        <p:nvSpPr>
          <p:cNvPr id="99" name="文本框 98"/>
          <p:cNvSpPr txBox="1"/>
          <p:nvPr/>
        </p:nvSpPr>
        <p:spPr>
          <a:xfrm>
            <a:off x="1136051" y="4545814"/>
            <a:ext cx="965121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日本国内的经济危机，使社会矛盾激化。</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descr="C:\Users\Administrator\Desktop\b4c9f5045d779830b69441867804ef8c.png" id="100" name="Picture 2"/>
          <p:cNvPicPr>
            <a:picLocks noChangeArrowheads="1" noChangeAspect="1"/>
          </p:cNvPicPr>
          <p:nvPr/>
        </p:nvPicPr>
        <p:blipFill>
          <a:blip cstate="print" r:embed="rId3">
            <a:biLevel thresh="50000"/>
          </a:blip>
          <a:srcRect b="19"/>
          <a:stretch>
            <a:fillRect/>
          </a:stretch>
        </p:blipFill>
        <p:spPr bwMode="auto">
          <a:xfrm>
            <a:off x="228378" y="1974514"/>
            <a:ext cx="637296" cy="593985"/>
          </a:xfrm>
          <a:prstGeom prst="rect">
            <a:avLst/>
          </a:prstGeom>
          <a:noFill/>
        </p:spPr>
      </p:pic>
      <p:sp>
        <p:nvSpPr>
          <p:cNvPr id="101" name="文本框 100"/>
          <p:cNvSpPr txBox="1"/>
          <p:nvPr/>
        </p:nvSpPr>
        <p:spPr>
          <a:xfrm>
            <a:off x="1177969" y="1935264"/>
            <a:ext cx="8403353" cy="707886"/>
          </a:xfrm>
          <a:prstGeom prst="rect">
            <a:avLst/>
          </a:prstGeom>
          <a:noFill/>
        </p:spPr>
        <p:txBody>
          <a:bodyPr rtlCol="0" wrap="square">
            <a:spAutoFit/>
          </a:bodyPr>
          <a:lstStyle/>
          <a:p>
            <a:r>
              <a:rPr altLang="zh-CN" dirty="0" lang="zh-CN" sz="4000">
                <a:solidFill>
                  <a:schemeClr val="bg1"/>
                </a:solidFill>
                <a:latin charset="-122" panose="02010800040101010101" pitchFamily="2" typeface="华文新魏"/>
                <a:ea charset="-122" panose="02010800040101010101" pitchFamily="2" typeface="华文新魏"/>
              </a:rPr>
              <a:t>日本制订大陆政策，侵华蓄谋已久。</a:t>
            </a:r>
            <a:endParaRPr altLang="en-US" dirty="0" lang="zh-CN" sz="4000">
              <a:solidFill>
                <a:schemeClr val="bg1"/>
              </a:solidFill>
              <a:latin charset="-122" panose="02010800040101010101" pitchFamily="2" typeface="华文新魏"/>
              <a:ea charset="-122" panose="02010800040101010101" pitchFamily="2" typeface="华文新魏"/>
            </a:endParaRPr>
          </a:p>
        </p:txBody>
      </p:sp>
      <p:sp>
        <p:nvSpPr>
          <p:cNvPr id="102" name="Freeform 5"/>
          <p:cNvSpPr/>
          <p:nvPr/>
        </p:nvSpPr>
        <p:spPr bwMode="auto">
          <a:xfrm>
            <a:off x="240827" y="5605977"/>
            <a:ext cx="2687296" cy="653961"/>
          </a:xfrm>
          <a:custGeom>
            <a:avLst/>
            <a:gdLst>
              <a:gd fmla="*/ 299 w 302" name="T0"/>
              <a:gd fmla="*/ 112 h 238" name="T1"/>
              <a:gd fmla="*/ 285 w 302" name="T2"/>
              <a:gd fmla="*/ 85 h 238" name="T3"/>
              <a:gd fmla="*/ 268 w 302" name="T4"/>
              <a:gd fmla="*/ 81 h 238" name="T5"/>
              <a:gd fmla="*/ 240 w 302" name="T6"/>
              <a:gd fmla="*/ 49 h 238" name="T7"/>
              <a:gd fmla="*/ 219 w 302" name="T8"/>
              <a:gd fmla="*/ 50 h 238" name="T9"/>
              <a:gd fmla="*/ 199 w 302" name="T10"/>
              <a:gd fmla="*/ 29 h 238" name="T11"/>
              <a:gd fmla="*/ 184 w 302" name="T12"/>
              <a:gd fmla="*/ 29 h 238" name="T13"/>
              <a:gd fmla="*/ 172 w 302" name="T14"/>
              <a:gd fmla="*/ 14 h 238" name="T15"/>
              <a:gd fmla="*/ 154 w 302" name="T16"/>
              <a:gd fmla="*/ 29 h 238" name="T17"/>
              <a:gd fmla="*/ 162 w 302" name="T18"/>
              <a:gd fmla="*/ 47 h 238" name="T19"/>
              <a:gd fmla="*/ 135 w 302" name="T20"/>
              <a:gd fmla="*/ 12 h 238" name="T21"/>
              <a:gd fmla="*/ 114 w 302" name="T22"/>
              <a:gd fmla="*/ 23 h 238" name="T23"/>
              <a:gd fmla="*/ 105 w 302" name="T24"/>
              <a:gd fmla="*/ 10 h 238" name="T25"/>
              <a:gd fmla="*/ 83 w 302" name="T26"/>
              <a:gd fmla="*/ 16 h 238" name="T27"/>
              <a:gd fmla="*/ 83 w 302" name="T28"/>
              <a:gd fmla="*/ 15 h 238" name="T29"/>
              <a:gd fmla="*/ 61 w 302" name="T30"/>
              <a:gd fmla="*/ 18 h 238" name="T31"/>
              <a:gd fmla="*/ 44 w 302" name="T32"/>
              <a:gd fmla="*/ 33 h 238" name="T33"/>
              <a:gd fmla="*/ 52 w 302" name="T34"/>
              <a:gd fmla="*/ 50 h 238" name="T35"/>
              <a:gd fmla="*/ 39 w 302" name="T36"/>
              <a:gd fmla="*/ 33 h 238" name="T37"/>
              <a:gd fmla="*/ 20 w 302" name="T38"/>
              <a:gd fmla="*/ 45 h 238" name="T39"/>
              <a:gd fmla="*/ 50 w 302" name="T40"/>
              <a:gd fmla="*/ 98 h 238" name="T41"/>
              <a:gd fmla="*/ 22 w 302" name="T42"/>
              <a:gd fmla="*/ 64 h 238" name="T43"/>
              <a:gd fmla="*/ 5 w 302" name="T44"/>
              <a:gd fmla="*/ 77 h 238" name="T45"/>
              <a:gd fmla="*/ 15 w 302" name="T46"/>
              <a:gd fmla="*/ 94 h 238" name="T47"/>
              <a:gd fmla="*/ 5 w 302" name="T48"/>
              <a:gd fmla="*/ 107 h 238" name="T49"/>
              <a:gd fmla="*/ 47 w 302" name="T50"/>
              <a:gd fmla="*/ 181 h 238" name="T51"/>
              <a:gd fmla="*/ 58 w 302" name="T52"/>
              <a:gd fmla="*/ 179 h 238" name="T53"/>
              <a:gd fmla="*/ 74 w 302" name="T54"/>
              <a:gd fmla="*/ 202 h 238" name="T55"/>
              <a:gd fmla="*/ 92 w 302" name="T56"/>
              <a:gd fmla="*/ 192 h 238" name="T57"/>
              <a:gd fmla="*/ 81 w 302" name="T58"/>
              <a:gd fmla="*/ 171 h 238" name="T59"/>
              <a:gd fmla="*/ 120 w 302" name="T60"/>
              <a:gd fmla="*/ 220 h 238" name="T61"/>
              <a:gd fmla="*/ 137 w 302" name="T62"/>
              <a:gd fmla="*/ 206 h 238" name="T63"/>
              <a:gd fmla="*/ 119 w 302" name="T64"/>
              <a:gd fmla="*/ 175 h 238" name="T65"/>
              <a:gd fmla="*/ 154 w 302" name="T66"/>
              <a:gd fmla="*/ 220 h 238" name="T67"/>
              <a:gd fmla="*/ 174 w 302" name="T68"/>
              <a:gd fmla="*/ 209 h 238" name="T69"/>
              <a:gd fmla="*/ 191 w 302" name="T70"/>
              <a:gd fmla="*/ 227 h 238" name="T71"/>
              <a:gd fmla="*/ 211 w 302" name="T72"/>
              <a:gd fmla="*/ 222 h 238" name="T73"/>
              <a:gd fmla="*/ 215 w 302" name="T74"/>
              <a:gd fmla="*/ 227 h 238" name="T75"/>
              <a:gd fmla="*/ 232 w 302" name="T76"/>
              <a:gd fmla="*/ 210 h 238" name="T77"/>
              <a:gd fmla="*/ 228 w 302" name="T78"/>
              <a:gd fmla="*/ 205 h 238" name="T79"/>
              <a:gd fmla="*/ 240 w 302" name="T80"/>
              <a:gd fmla="*/ 187 h 238" name="T81"/>
              <a:gd fmla="*/ 239 w 302" name="T82"/>
              <a:gd fmla="*/ 186 h 238" name="T83"/>
              <a:gd fmla="*/ 243 w 302" name="T84"/>
              <a:gd fmla="*/ 191 h 238" name="T85"/>
              <a:gd fmla="*/ 264 w 302" name="T86"/>
              <a:gd fmla="*/ 179 h 238" name="T87"/>
              <a:gd fmla="*/ 231 w 302" name="T88"/>
              <a:gd fmla="*/ 127 h 238" name="T89"/>
              <a:gd fmla="*/ 268 w 302" name="T90"/>
              <a:gd fmla="*/ 173 h 238" name="T91"/>
              <a:gd fmla="*/ 284 w 302" name="T92"/>
              <a:gd fmla="*/ 157 h 238" name="T93"/>
              <a:gd fmla="*/ 277 w 302" name="T94"/>
              <a:gd fmla="*/ 146 h 238" name="T95"/>
              <a:gd fmla="*/ 289 w 302" name="T96"/>
              <a:gd fmla="*/ 128 h 238" name="T97"/>
              <a:gd fmla="*/ 288 w 302" name="T98"/>
              <a:gd fmla="*/ 127 h 238" name="T99"/>
              <a:gd fmla="*/ 299 w 302" name="T100"/>
              <a:gd fmla="*/ 112 h 238" name="T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b="b" l="0" r="r" t="0"/>
            <a:pathLst>
              <a:path h="238" w="302">
                <a:moveTo>
                  <a:pt x="299" y="112"/>
                </a:moveTo>
                <a:cubicBezTo>
                  <a:pt x="295" y="102"/>
                  <a:pt x="291" y="94"/>
                  <a:pt x="285" y="85"/>
                </a:cubicBezTo>
                <a:cubicBezTo>
                  <a:pt x="280" y="79"/>
                  <a:pt x="273" y="78"/>
                  <a:pt x="268" y="81"/>
                </a:cubicBezTo>
                <a:cubicBezTo>
                  <a:pt x="258" y="71"/>
                  <a:pt x="249" y="60"/>
                  <a:pt x="240" y="49"/>
                </a:cubicBezTo>
                <a:cubicBezTo>
                  <a:pt x="234" y="40"/>
                  <a:pt x="222" y="43"/>
                  <a:pt x="219" y="50"/>
                </a:cubicBezTo>
                <a:cubicBezTo>
                  <a:pt x="212" y="43"/>
                  <a:pt x="206" y="36"/>
                  <a:pt x="199" y="29"/>
                </a:cubicBezTo>
                <a:cubicBezTo>
                  <a:pt x="195" y="24"/>
                  <a:pt x="188" y="25"/>
                  <a:pt x="184" y="29"/>
                </a:cubicBezTo>
                <a:cubicBezTo>
                  <a:pt x="180" y="24"/>
                  <a:pt x="176" y="19"/>
                  <a:pt x="172" y="14"/>
                </a:cubicBezTo>
                <a:cubicBezTo>
                  <a:pt x="163" y="3"/>
                  <a:pt x="149" y="17"/>
                  <a:pt x="154" y="29"/>
                </a:cubicBezTo>
                <a:cubicBezTo>
                  <a:pt x="156" y="35"/>
                  <a:pt x="159" y="41"/>
                  <a:pt x="162" y="47"/>
                </a:cubicBezTo>
                <a:cubicBezTo>
                  <a:pt x="153" y="35"/>
                  <a:pt x="144" y="24"/>
                  <a:pt x="135" y="12"/>
                </a:cubicBezTo>
                <a:cubicBezTo>
                  <a:pt x="127" y="1"/>
                  <a:pt x="109" y="10"/>
                  <a:pt x="114" y="23"/>
                </a:cubicBezTo>
                <a:cubicBezTo>
                  <a:pt x="111" y="19"/>
                  <a:pt x="108" y="14"/>
                  <a:pt x="105" y="10"/>
                </a:cubicBezTo>
                <a:cubicBezTo>
                  <a:pt x="98" y="0"/>
                  <a:pt x="83" y="6"/>
                  <a:pt x="83" y="16"/>
                </a:cubicBezTo>
                <a:cubicBezTo>
                  <a:pt x="83" y="16"/>
                  <a:pt x="83" y="16"/>
                  <a:pt x="83" y="15"/>
                </a:cubicBezTo>
                <a:cubicBezTo>
                  <a:pt x="76" y="6"/>
                  <a:pt x="64" y="10"/>
                  <a:pt x="61" y="18"/>
                </a:cubicBezTo>
                <a:cubicBezTo>
                  <a:pt x="53" y="10"/>
                  <a:pt x="38" y="21"/>
                  <a:pt x="44" y="33"/>
                </a:cubicBezTo>
                <a:cubicBezTo>
                  <a:pt x="46" y="39"/>
                  <a:pt x="49" y="44"/>
                  <a:pt x="52" y="50"/>
                </a:cubicBezTo>
                <a:cubicBezTo>
                  <a:pt x="48" y="44"/>
                  <a:pt x="44" y="39"/>
                  <a:pt x="39" y="33"/>
                </a:cubicBezTo>
                <a:cubicBezTo>
                  <a:pt x="31" y="22"/>
                  <a:pt x="12" y="32"/>
                  <a:pt x="20" y="45"/>
                </a:cubicBezTo>
                <a:cubicBezTo>
                  <a:pt x="30" y="63"/>
                  <a:pt x="40" y="80"/>
                  <a:pt x="50" y="98"/>
                </a:cubicBezTo>
                <a:cubicBezTo>
                  <a:pt x="41" y="87"/>
                  <a:pt x="32" y="75"/>
                  <a:pt x="22" y="64"/>
                </a:cubicBezTo>
                <a:cubicBezTo>
                  <a:pt x="14" y="54"/>
                  <a:pt x="0" y="66"/>
                  <a:pt x="5" y="77"/>
                </a:cubicBezTo>
                <a:cubicBezTo>
                  <a:pt x="9" y="82"/>
                  <a:pt x="12" y="88"/>
                  <a:pt x="15" y="94"/>
                </a:cubicBezTo>
                <a:cubicBezTo>
                  <a:pt x="8" y="93"/>
                  <a:pt x="2" y="99"/>
                  <a:pt x="5" y="107"/>
                </a:cubicBezTo>
                <a:cubicBezTo>
                  <a:pt x="17" y="133"/>
                  <a:pt x="32" y="157"/>
                  <a:pt x="47" y="181"/>
                </a:cubicBezTo>
                <a:cubicBezTo>
                  <a:pt x="50" y="186"/>
                  <a:pt x="57" y="184"/>
                  <a:pt x="58" y="179"/>
                </a:cubicBezTo>
                <a:cubicBezTo>
                  <a:pt x="63" y="187"/>
                  <a:pt x="69" y="195"/>
                  <a:pt x="74" y="202"/>
                </a:cubicBezTo>
                <a:cubicBezTo>
                  <a:pt x="82" y="213"/>
                  <a:pt x="98" y="204"/>
                  <a:pt x="92" y="192"/>
                </a:cubicBezTo>
                <a:cubicBezTo>
                  <a:pt x="88" y="185"/>
                  <a:pt x="84" y="178"/>
                  <a:pt x="81" y="171"/>
                </a:cubicBezTo>
                <a:cubicBezTo>
                  <a:pt x="94" y="187"/>
                  <a:pt x="107" y="203"/>
                  <a:pt x="120" y="220"/>
                </a:cubicBezTo>
                <a:cubicBezTo>
                  <a:pt x="128" y="230"/>
                  <a:pt x="143" y="217"/>
                  <a:pt x="137" y="206"/>
                </a:cubicBezTo>
                <a:cubicBezTo>
                  <a:pt x="131" y="196"/>
                  <a:pt x="125" y="185"/>
                  <a:pt x="119" y="175"/>
                </a:cubicBezTo>
                <a:cubicBezTo>
                  <a:pt x="131" y="190"/>
                  <a:pt x="143" y="205"/>
                  <a:pt x="154" y="220"/>
                </a:cubicBezTo>
                <a:cubicBezTo>
                  <a:pt x="163" y="232"/>
                  <a:pt x="182" y="221"/>
                  <a:pt x="174" y="209"/>
                </a:cubicBezTo>
                <a:cubicBezTo>
                  <a:pt x="180" y="215"/>
                  <a:pt x="185" y="221"/>
                  <a:pt x="191" y="227"/>
                </a:cubicBezTo>
                <a:cubicBezTo>
                  <a:pt x="197" y="234"/>
                  <a:pt x="208" y="229"/>
                  <a:pt x="211" y="222"/>
                </a:cubicBezTo>
                <a:cubicBezTo>
                  <a:pt x="212" y="224"/>
                  <a:pt x="213" y="225"/>
                  <a:pt x="215" y="227"/>
                </a:cubicBezTo>
                <a:cubicBezTo>
                  <a:pt x="226" y="238"/>
                  <a:pt x="241" y="221"/>
                  <a:pt x="232" y="210"/>
                </a:cubicBezTo>
                <a:cubicBezTo>
                  <a:pt x="230" y="208"/>
                  <a:pt x="229" y="207"/>
                  <a:pt x="228" y="205"/>
                </a:cubicBezTo>
                <a:cubicBezTo>
                  <a:pt x="236" y="206"/>
                  <a:pt x="246" y="196"/>
                  <a:pt x="240" y="187"/>
                </a:cubicBezTo>
                <a:cubicBezTo>
                  <a:pt x="240" y="187"/>
                  <a:pt x="239" y="187"/>
                  <a:pt x="239" y="186"/>
                </a:cubicBezTo>
                <a:cubicBezTo>
                  <a:pt x="241" y="188"/>
                  <a:pt x="242" y="190"/>
                  <a:pt x="243" y="191"/>
                </a:cubicBezTo>
                <a:cubicBezTo>
                  <a:pt x="252" y="203"/>
                  <a:pt x="272" y="192"/>
                  <a:pt x="264" y="179"/>
                </a:cubicBezTo>
                <a:cubicBezTo>
                  <a:pt x="252" y="162"/>
                  <a:pt x="241" y="145"/>
                  <a:pt x="231" y="127"/>
                </a:cubicBezTo>
                <a:cubicBezTo>
                  <a:pt x="243" y="143"/>
                  <a:pt x="255" y="158"/>
                  <a:pt x="268" y="173"/>
                </a:cubicBezTo>
                <a:cubicBezTo>
                  <a:pt x="277" y="185"/>
                  <a:pt x="294" y="169"/>
                  <a:pt x="284" y="157"/>
                </a:cubicBezTo>
                <a:cubicBezTo>
                  <a:pt x="282" y="153"/>
                  <a:pt x="279" y="150"/>
                  <a:pt x="277" y="146"/>
                </a:cubicBezTo>
                <a:cubicBezTo>
                  <a:pt x="285" y="147"/>
                  <a:pt x="294" y="137"/>
                  <a:pt x="289" y="128"/>
                </a:cubicBezTo>
                <a:cubicBezTo>
                  <a:pt x="289" y="128"/>
                  <a:pt x="288" y="127"/>
                  <a:pt x="288" y="127"/>
                </a:cubicBezTo>
                <a:cubicBezTo>
                  <a:pt x="295" y="126"/>
                  <a:pt x="302" y="121"/>
                  <a:pt x="299" y="112"/>
                </a:cubicBezTo>
                <a:close/>
              </a:path>
            </a:pathLst>
          </a:custGeom>
        </p:spPr>
        <p:style>
          <a:lnRef idx="1">
            <a:schemeClr val="accent1"/>
          </a:lnRef>
          <a:fillRef idx="2">
            <a:schemeClr val="accent1"/>
          </a:fillRef>
          <a:effectRef idx="1">
            <a:schemeClr val="accent1"/>
          </a:effectRef>
          <a:fontRef idx="minor">
            <a:schemeClr val="dk1"/>
          </a:fontRef>
        </p:style>
        <p:txBody>
          <a:bodyPr anchor="t" anchorCtr="0" bIns="45720" compatLnSpc="1" lIns="91440" numCol="1" rIns="91440" tIns="45720" vert="horz" wrap="square"/>
          <a:lstStyle/>
          <a:p>
            <a:pPr algn="ctr"/>
            <a:r>
              <a:rPr altLang="en-US" dirty="0" lang="zh-CN" sz="3200">
                <a:solidFill>
                  <a:schemeClr val="bg1"/>
                </a:solidFill>
              </a:rPr>
              <a:t>战争导火索</a:t>
            </a:r>
            <a:endParaRPr altLang="en-US" dirty="0" lang="zh-CN" sz="3200">
              <a:solidFill>
                <a:schemeClr val="bg1"/>
              </a:solidFill>
            </a:endParaRPr>
          </a:p>
        </p:txBody>
      </p:sp>
      <p:sp>
        <p:nvSpPr>
          <p:cNvPr id="103" name="矩形 102"/>
          <p:cNvSpPr/>
          <p:nvPr/>
        </p:nvSpPr>
        <p:spPr>
          <a:xfrm>
            <a:off x="3346103" y="5541527"/>
            <a:ext cx="4339650" cy="646331"/>
          </a:xfrm>
          <a:prstGeom prst="rect">
            <a:avLst/>
          </a:prstGeom>
        </p:spPr>
        <p:txBody>
          <a:bodyPr wrap="none">
            <a:spAutoFit/>
          </a:bodyPr>
          <a:lstStyle/>
          <a:p>
            <a:r>
              <a:rPr altLang="zh-CN" dirty="0" lang="zh-CN" sz="3600">
                <a:solidFill>
                  <a:schemeClr val="bg1"/>
                </a:solidFill>
                <a:latin charset="-122" panose="02010800040101010101" pitchFamily="2" typeface="华文行楷"/>
                <a:ea charset="-122" panose="02010800040101010101" pitchFamily="2" typeface="华文行楷"/>
                <a:cs charset="0" panose="02020603050405020304" pitchFamily="18" typeface="Times New Roman"/>
              </a:rPr>
              <a:t>朝鲜爆发东学党起义</a:t>
            </a:r>
            <a:endParaRPr altLang="en-US" dirty="0" lang="zh-CN" sz="3600">
              <a:solidFill>
                <a:schemeClr val="bg1"/>
              </a:solidFill>
              <a:latin charset="-122" panose="02010800040101010101" pitchFamily="2" typeface="华文行楷"/>
              <a:ea charset="-122" panose="02010800040101010101" pitchFamily="2" typeface="华文行楷"/>
            </a:endParaRPr>
          </a:p>
        </p:txBody>
      </p:sp>
      <p:sp>
        <p:nvSpPr>
          <p:cNvPr id="104" name="Freeform 21"/>
          <p:cNvSpPr/>
          <p:nvPr/>
        </p:nvSpPr>
        <p:spPr bwMode="auto">
          <a:xfrm>
            <a:off x="3284980" y="6259938"/>
            <a:ext cx="4254496" cy="176212"/>
          </a:xfrm>
          <a:custGeom>
            <a:avLst/>
            <a:gdLst>
              <a:gd fmla="*/ 3 w 764" name="T0"/>
              <a:gd fmla="*/ 1 h 70" name="T1"/>
              <a:gd fmla="*/ 0 w 764" name="T2"/>
              <a:gd fmla="*/ 4 h 70" name="T3"/>
              <a:gd fmla="*/ 3 w 764" name="T4"/>
              <a:gd fmla="*/ 8 h 70" name="T5"/>
              <a:gd fmla="*/ 183 w 764" name="T6"/>
              <a:gd fmla="*/ 7 h 70" name="T7"/>
              <a:gd fmla="*/ 625 w 764" name="T8"/>
              <a:gd fmla="*/ 9 h 70" name="T9"/>
              <a:gd fmla="*/ 638 w 764" name="T10"/>
              <a:gd fmla="*/ 9 h 70" name="T11"/>
              <a:gd fmla="*/ 517 w 764" name="T12"/>
              <a:gd fmla="*/ 13 h 70" name="T13"/>
              <a:gd fmla="*/ 241 w 764" name="T14"/>
              <a:gd fmla="*/ 22 h 70" name="T15"/>
              <a:gd fmla="*/ 47 w 764" name="T16"/>
              <a:gd fmla="*/ 33 h 70" name="T17"/>
              <a:gd fmla="*/ 47 w 764" name="T18"/>
              <a:gd fmla="*/ 39 h 70" name="T19"/>
              <a:gd fmla="*/ 215 w 764" name="T20"/>
              <a:gd fmla="*/ 33 h 70" name="T21"/>
              <a:gd fmla="*/ 539 w 764" name="T22"/>
              <a:gd fmla="*/ 40 h 70" name="T23"/>
              <a:gd fmla="*/ 530 w 764" name="T24"/>
              <a:gd fmla="*/ 40 h 70" name="T25"/>
              <a:gd fmla="*/ 236 w 764" name="T26"/>
              <a:gd fmla="*/ 60 h 70" name="T27"/>
              <a:gd fmla="*/ 217 w 764" name="T28"/>
              <a:gd fmla="*/ 63 h 70" name="T29"/>
              <a:gd fmla="*/ 215 w 764" name="T30"/>
              <a:gd fmla="*/ 67 h 70" name="T31"/>
              <a:gd fmla="*/ 218 w 764" name="T32"/>
              <a:gd fmla="*/ 70 h 70" name="T33"/>
              <a:gd fmla="*/ 237 w 764" name="T34"/>
              <a:gd fmla="*/ 67 h 70" name="T35"/>
              <a:gd fmla="*/ 530 w 764" name="T36"/>
              <a:gd fmla="*/ 47 h 70" name="T37"/>
              <a:gd fmla="*/ 575 w 764" name="T38"/>
              <a:gd fmla="*/ 47 h 70" name="T39"/>
              <a:gd fmla="*/ 575 w 764" name="T40"/>
              <a:gd fmla="*/ 41 h 70" name="T41"/>
              <a:gd fmla="*/ 573 w 764" name="T42"/>
              <a:gd fmla="*/ 40 h 70" name="T43"/>
              <a:gd fmla="*/ 560 w 764" name="T44"/>
              <a:gd fmla="*/ 37 h 70" name="T45"/>
              <a:gd fmla="*/ 321 w 764" name="T46"/>
              <a:gd fmla="*/ 22 h 70" name="T47"/>
              <a:gd fmla="*/ 517 w 764" name="T48"/>
              <a:gd fmla="*/ 19 h 70" name="T49"/>
              <a:gd fmla="*/ 668 w 764" name="T50"/>
              <a:gd fmla="*/ 14 h 70" name="T51"/>
              <a:gd fmla="*/ 761 w 764" name="T52"/>
              <a:gd fmla="*/ 8 h 70" name="T53"/>
              <a:gd fmla="*/ 763 w 764" name="T54"/>
              <a:gd fmla="*/ 7 h 70" name="T55"/>
              <a:gd fmla="*/ 763 w 764" name="T56"/>
              <a:gd fmla="*/ 2 h 70" name="T57"/>
              <a:gd fmla="*/ 763 w 764" name="T58"/>
              <a:gd fmla="*/ 2 h 70" name="T59"/>
              <a:gd fmla="*/ 759 w 764" name="T60"/>
              <a:gd fmla="*/ 2 h 70" name="T61"/>
              <a:gd fmla="*/ 759 w 764" name="T62"/>
              <a:gd fmla="*/ 2 h 70" name="T63"/>
              <a:gd fmla="*/ 759 w 764" name="T64"/>
              <a:gd fmla="*/ 2 h 70" name="T65"/>
              <a:gd fmla="*/ 682 w 764" name="T66"/>
              <a:gd fmla="*/ 2 h 70" name="T67"/>
              <a:gd fmla="*/ 625 w 764" name="T68"/>
              <a:gd fmla="*/ 2 h 70" name="T69"/>
              <a:gd fmla="*/ 183 w 764" name="T70"/>
              <a:gd fmla="*/ 1 h 70" name="T71"/>
              <a:gd fmla="*/ 3 w 764" name="T72"/>
              <a:gd fmla="*/ 1 h 70" name="T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b="b" l="0" r="r" t="0"/>
            <a:pathLst>
              <a:path h="70" w="764">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bg1"/>
          </a:solidFill>
          <a:ln>
            <a:noFill/>
          </a:ln>
        </p:spPr>
        <p:txBody>
          <a:bodyPr anchor="t" anchorCtr="0" bIns="45720" compatLnSpc="1" lIns="91440" numCol="1" rIns="91440" tIns="45720" vert="horz" wrap="square"/>
          <a:lstStyle/>
          <a:p>
            <a:endParaRPr altLang="en-US" dirty="0" lang="zh-CN">
              <a:solidFill>
                <a:schemeClr val="bg1"/>
              </a:solidFill>
            </a:endParaRPr>
          </a:p>
        </p:txBody>
      </p:sp>
      <p:pic>
        <p:nvPicPr>
          <p:cNvPr descr="C:\Users\Administrator\Desktop\b4c9f5045d779830b69441867804ef8c.png" id="27" name="Picture 2"/>
          <p:cNvPicPr>
            <a:picLocks noChangeArrowheads="1" noChangeAspect="1"/>
          </p:cNvPicPr>
          <p:nvPr/>
        </p:nvPicPr>
        <p:blipFill>
          <a:blip cstate="print" r:embed="rId3">
            <a:biLevel thresh="50000"/>
          </a:blip>
          <a:srcRect b="19"/>
          <a:stretch>
            <a:fillRect/>
          </a:stretch>
        </p:blipFill>
        <p:spPr bwMode="auto">
          <a:xfrm>
            <a:off x="240827" y="4545814"/>
            <a:ext cx="637296" cy="593985"/>
          </a:xfrm>
          <a:prstGeom prst="rect">
            <a:avLst/>
          </a:prstGeom>
          <a:noFill/>
        </p:spPr>
      </p:pic>
      <p:sp>
        <p:nvSpPr>
          <p:cNvPr id="28" name="文本框 27"/>
          <p:cNvSpPr txBox="1"/>
          <p:nvPr/>
        </p:nvSpPr>
        <p:spPr>
          <a:xfrm>
            <a:off x="1136052" y="2742607"/>
            <a:ext cx="941333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中法战争中国不败而败，刺激了日本侵略</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descr="c:\users\administrator\appdata\roaming\360se6\User Data\temp\W020080109410018749544.jpg" id="29" name="Picture 16"/>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35411" y="435766"/>
            <a:ext cx="1595654" cy="237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U4512P115T9D417902F168DT20100716120533_c.jpg" id="30" name="Picture 18"/>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34443" y="454425"/>
            <a:ext cx="147539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rotWithShape="1">
          <a:blip r:embed="rId6"/>
          <a:stretch>
            <a:fillRect/>
          </a:stretch>
        </p:blipFill>
        <p:spPr>
          <a:xfrm>
            <a:off x="227464" y="206913"/>
            <a:ext cx="4809415" cy="609025"/>
          </a:xfrm>
          <a:prstGeom prst="rect">
            <a:avLst/>
          </a:prstGeom>
          <a:ln cap="sq" cmpd="thickThin" w="228600">
            <a:solidFill>
              <a:srgbClr val="000000"/>
            </a:solidFill>
            <a:prstDash val="solid"/>
            <a:miter lim="800000"/>
            <a:headEnd/>
            <a:tailEnd/>
          </a:ln>
          <a:effectLst>
            <a:innerShdw blurRad="76200">
              <a:srgbClr val="000000"/>
            </a:innerShdw>
          </a:effectLst>
        </p:spPr>
      </p:pic>
      <p:pic>
        <p:nvPicPr>
          <p:cNvPr descr="C:\Users\Administrator\Desktop\b4c9f5045d779830b69441867804ef8c.png" id="31" name="Picture 2"/>
          <p:cNvPicPr>
            <a:picLocks noChangeArrowheads="1" noChangeAspect="1"/>
          </p:cNvPicPr>
          <p:nvPr/>
        </p:nvPicPr>
        <p:blipFill>
          <a:blip cstate="print" r:embed="rId3">
            <a:biLevel thresh="50000"/>
          </a:blip>
          <a:srcRect b="19"/>
          <a:stretch>
            <a:fillRect/>
          </a:stretch>
        </p:blipFill>
        <p:spPr bwMode="auto">
          <a:xfrm>
            <a:off x="280379" y="3666026"/>
            <a:ext cx="637296" cy="593985"/>
          </a:xfrm>
          <a:prstGeom prst="rect">
            <a:avLst/>
          </a:prstGeom>
          <a:noFill/>
        </p:spPr>
      </p:pic>
      <p:sp>
        <p:nvSpPr>
          <p:cNvPr id="32" name="文本框 31"/>
          <p:cNvSpPr txBox="1"/>
          <p:nvPr/>
        </p:nvSpPr>
        <p:spPr>
          <a:xfrm>
            <a:off x="1136052" y="3623844"/>
            <a:ext cx="965121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清政府的腐败。西方列强的默许和纵容 。</a:t>
            </a:r>
            <a:endParaRPr altLang="en-US" dirty="0" lang="zh-CN" sz="4000">
              <a:solidFill>
                <a:schemeClr val="bg1"/>
              </a:solidFill>
              <a:latin charset="-122" panose="02010800040101010101" pitchFamily="2" typeface="华文新魏"/>
              <a:ea charset="-122" panose="02010800040101010101" pitchFamily="2" typeface="华文新魏"/>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eelOff"/>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31"/>
                                        </p:tgtEl>
                                        <p:attrNameLst>
                                          <p:attrName>style.visibility</p:attrName>
                                        </p:attrNameLst>
                                      </p:cBhvr>
                                      <p:to>
                                        <p:strVal val="visible"/>
                                      </p:to>
                                    </p:set>
                                    <p:anim calcmode="lin" valueType="num">
                                      <p:cBhvr additive="base">
                                        <p:cTn dur="500" fill="hold" id="7"/>
                                        <p:tgtEl>
                                          <p:spTgt spid="31"/>
                                        </p:tgtEl>
                                        <p:attrNameLst>
                                          <p:attrName>ppt_x</p:attrName>
                                        </p:attrNameLst>
                                      </p:cBhvr>
                                      <p:tavLst>
                                        <p:tav tm="0">
                                          <p:val>
                                            <p:strVal val="#ppt_x"/>
                                          </p:val>
                                        </p:tav>
                                        <p:tav tm="100000">
                                          <p:val>
                                            <p:strVal val="#ppt_x"/>
                                          </p:val>
                                        </p:tav>
                                      </p:tavLst>
                                    </p:anim>
                                    <p:anim calcmode="lin" valueType="num">
                                      <p:cBhvr additive="base">
                                        <p:cTn dur="500" fill="hold" id="8"/>
                                        <p:tgtEl>
                                          <p:spTgt spid="31"/>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32"/>
                                        </p:tgtEl>
                                        <p:attrNameLst>
                                          <p:attrName>style.visibility</p:attrName>
                                        </p:attrNameLst>
                                      </p:cBhvr>
                                      <p:to>
                                        <p:strVal val="visible"/>
                                      </p:to>
                                    </p:set>
                                    <p:anim calcmode="lin" valueType="num">
                                      <p:cBhvr additive="base">
                                        <p:cTn dur="500" fill="hold" id="11"/>
                                        <p:tgtEl>
                                          <p:spTgt spid="32"/>
                                        </p:tgtEl>
                                        <p:attrNameLst>
                                          <p:attrName>ppt_x</p:attrName>
                                        </p:attrNameLst>
                                      </p:cBhvr>
                                      <p:tavLst>
                                        <p:tav tm="0">
                                          <p:val>
                                            <p:strVal val="#ppt_x"/>
                                          </p:val>
                                        </p:tav>
                                        <p:tav tm="100000">
                                          <p:val>
                                            <p:strVal val="#ppt_x"/>
                                          </p:val>
                                        </p:tav>
                                      </p:tavLst>
                                    </p:anim>
                                    <p:anim calcmode="lin" valueType="num">
                                      <p:cBhvr additive="base">
                                        <p:cTn dur="500" fill="hold" id="12"/>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2"/>
    </p:bldLst>
  </p:timing>
</p:sld>
</file>

<file path=ppt/slides/slide13.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30313"/>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5" name="图片 4"/>
          <p:cNvPicPr>
            <a:picLocks noChangeAspect="1"/>
          </p:cNvPicPr>
          <p:nvPr/>
        </p:nvPicPr>
        <p:blipFill rotWithShape="1">
          <a:blip r:embed="rId2"/>
          <a:stretch>
            <a:fillRect/>
          </a:stretch>
        </p:blipFill>
        <p:spPr>
          <a:xfrm>
            <a:off x="227465" y="206913"/>
            <a:ext cx="4818796" cy="610213"/>
          </a:xfrm>
          <a:prstGeom prst="rect">
            <a:avLst/>
          </a:prstGeom>
          <a:ln cap="sq" cmpd="thickThin" w="228600">
            <a:solidFill>
              <a:srgbClr val="000000"/>
            </a:solidFill>
            <a:prstDash val="solid"/>
            <a:miter lim="800000"/>
            <a:headEnd/>
            <a:tailEnd/>
          </a:ln>
          <a:effectLst>
            <a:innerShdw blurRad="76200">
              <a:srgbClr val="000000"/>
            </a:innerShdw>
          </a:effectLst>
        </p:spPr>
      </p:pic>
      <p:sp>
        <p:nvSpPr>
          <p:cNvPr id="34" name="矩形 33"/>
          <p:cNvSpPr/>
          <p:nvPr/>
        </p:nvSpPr>
        <p:spPr>
          <a:xfrm>
            <a:off x="0" y="1119326"/>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85" name="组合 84"/>
          <p:cNvGrpSpPr/>
          <p:nvPr/>
        </p:nvGrpSpPr>
        <p:grpSpPr bwMode="auto">
          <a:xfrm>
            <a:off x="352547" y="866963"/>
            <a:ext cx="3699500" cy="777502"/>
            <a:chOff x="1712752" y="87094"/>
            <a:chExt cx="5123771" cy="762395"/>
          </a:xfrm>
        </p:grpSpPr>
        <p:grpSp>
          <p:nvGrpSpPr>
            <p:cNvPr id="86" name="组合 174"/>
            <p:cNvGrpSpPr/>
            <p:nvPr/>
          </p:nvGrpSpPr>
          <p:grpSpPr bwMode="auto">
            <a:xfrm>
              <a:off x="1712752" y="87094"/>
              <a:ext cx="5123771" cy="762395"/>
              <a:chOff x="-465713" y="109174"/>
              <a:chExt cx="5123771" cy="762395"/>
            </a:xfrm>
          </p:grpSpPr>
          <p:grpSp>
            <p:nvGrpSpPr>
              <p:cNvPr id="88" name="组合 176"/>
              <p:cNvGrpSpPr/>
              <p:nvPr/>
            </p:nvGrpSpPr>
            <p:grpSpPr bwMode="auto">
              <a:xfrm>
                <a:off x="-123647" y="109174"/>
                <a:ext cx="4781705" cy="762395"/>
                <a:chOff x="2511726" y="-1028650"/>
                <a:chExt cx="4958719" cy="790618"/>
              </a:xfrm>
            </p:grpSpPr>
            <p:pic>
              <p:nvPicPr>
                <p:cNvPr id="92"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9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89" name="组合 179"/>
              <p:cNvGrpSpPr/>
              <p:nvPr/>
            </p:nvGrpSpPr>
            <p:grpSpPr bwMode="auto">
              <a:xfrm>
                <a:off x="-465713" y="254243"/>
                <a:ext cx="580004" cy="433657"/>
                <a:chOff x="179512" y="202034"/>
                <a:chExt cx="580004" cy="433657"/>
              </a:xfrm>
            </p:grpSpPr>
            <p:sp>
              <p:nvSpPr>
                <p:cNvPr id="9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87" name="矩形 86"/>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97" name="矩形 96"/>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35" name="矩形 34"/>
          <p:cNvSpPr>
            <a:spLocks noChangeArrowheads="1"/>
          </p:cNvSpPr>
          <p:nvPr/>
        </p:nvSpPr>
        <p:spPr bwMode="auto">
          <a:xfrm>
            <a:off x="804626" y="2262104"/>
            <a:ext cx="10757283" cy="3046988"/>
          </a:xfrm>
          <a:prstGeom prst="rect">
            <a:avLst/>
          </a:prstGeom>
          <a:extLst>
            <a:ext uri="{909E8E84-426E-40DD-AFC4-6F175D3DCCD1}">
              <a14:hiddenFill xmlns:a14="http://schemas.microsoft.com/office/drawing/2010/main">
                <a:solidFill>
                  <a:srgbClr val="FFFFFF"/>
                </a:solidFill>
              </a14:hiddenFill>
            </a:ext>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nSpc>
                <a:spcPct val="120000"/>
              </a:lnSpc>
            </a:pPr>
            <a:r>
              <a:rPr altLang="en-US" dirty="0" lang="zh-CN" sz="3200">
                <a:latin charset="-122" panose="02010609030101010101" pitchFamily="49" typeface="仿宋_GB2312"/>
                <a:ea charset="-122" panose="02010609030101010101" pitchFamily="49" typeface="仿宋_GB2312"/>
              </a:rPr>
              <a:t>  “</a:t>
            </a:r>
            <a:r>
              <a:rPr altLang="en-US" b="1" dirty="0" lang="zh-CN" sz="3200">
                <a:latin charset="-122" panose="02010609030101010101" pitchFamily="49" typeface="仿宋_GB2312"/>
                <a:ea charset="-122" panose="02010609030101010101" pitchFamily="49" typeface="仿宋_GB2312"/>
              </a:rPr>
              <a:t>清国虽军舰众多、武器充备，然</a:t>
            </a:r>
            <a:r>
              <a:rPr altLang="en-US" b="1" dirty="0" lang="zh-CN" sz="3200">
                <a:solidFill>
                  <a:srgbClr val="FF0000"/>
                </a:solidFill>
                <a:latin charset="-122" panose="02010609030101010101" pitchFamily="49" typeface="仿宋_GB2312"/>
                <a:ea charset="-122" panose="02010609030101010101" pitchFamily="49" typeface="仿宋_GB2312"/>
              </a:rPr>
              <a:t>徒于虚饰外表</a:t>
            </a:r>
            <a:r>
              <a:rPr altLang="en-US" b="1" dirty="0" lang="zh-CN" sz="3200">
                <a:latin charset="-122" panose="02010609030101010101" pitchFamily="49" typeface="仿宋_GB2312"/>
                <a:ea charset="-122" panose="02010609030101010101" pitchFamily="49" typeface="仿宋_GB2312"/>
              </a:rPr>
              <a:t>，并无巧操战舰、妙用军队之将校，亦无熟练操作枪炮之士兵，若一旦战机来临，吾国就当</a:t>
            </a:r>
            <a:r>
              <a:rPr altLang="en-US" b="1" dirty="0" lang="zh-CN" sz="3200">
                <a:solidFill>
                  <a:srgbClr val="FF0000"/>
                </a:solidFill>
                <a:latin charset="-122" panose="02010609030101010101" pitchFamily="49" typeface="仿宋_GB2312"/>
                <a:ea charset="-122" panose="02010609030101010101" pitchFamily="49" typeface="仿宋_GB2312"/>
              </a:rPr>
              <a:t>以精兵强将驱逐驻守之支那兵，进而横跨鸭绿江，长驱直入进北京</a:t>
            </a:r>
            <a:r>
              <a:rPr altLang="en-US" b="1" dirty="0" lang="zh-CN" sz="3200">
                <a:latin charset="-122" panose="02010609030101010101" pitchFamily="49" typeface="仿宋_GB2312"/>
                <a:ea charset="-122" panose="02010609030101010101" pitchFamily="49" typeface="仿宋_GB2312"/>
              </a:rPr>
              <a:t>。</a:t>
            </a:r>
            <a:r>
              <a:rPr altLang="en-US" dirty="0" lang="zh-CN" sz="3200">
                <a:latin charset="-122" panose="02010609030101010101" pitchFamily="49" typeface="仿宋_GB2312"/>
                <a:ea charset="-122" panose="02010609030101010101" pitchFamily="49" typeface="仿宋_GB2312"/>
              </a:rPr>
              <a:t>”</a:t>
            </a:r>
            <a:endParaRPr altLang="zh-CN" dirty="0" lang="en-US" sz="3200">
              <a:latin charset="-122" panose="02010609030101010101" pitchFamily="49" typeface="仿宋_GB2312"/>
              <a:ea charset="-122" panose="02010609030101010101" pitchFamily="49" typeface="仿宋_GB2312"/>
            </a:endParaRPr>
          </a:p>
          <a:p>
            <a:pPr algn="r">
              <a:lnSpc>
                <a:spcPct val="120000"/>
              </a:lnSpc>
            </a:pPr>
            <a:r>
              <a:rPr altLang="en-US" b="1" dirty="0" lang="zh-CN" sz="2800">
                <a:latin charset="-122" panose="02010600030101010101" pitchFamily="2" typeface="宋体"/>
              </a:rPr>
              <a:t>——</a:t>
            </a:r>
            <a:r>
              <a:rPr altLang="zh-CN" b="1" dirty="0" lang="en-US" sz="2800">
                <a:latin charset="-122" panose="02010600030101010101" pitchFamily="2" typeface="宋体"/>
              </a:rPr>
              <a:t>《</a:t>
            </a:r>
            <a:r>
              <a:rPr altLang="en-US" b="1" dirty="0" lang="zh-CN" sz="2800">
                <a:latin charset="-122" panose="02010600030101010101" pitchFamily="2" typeface="宋体"/>
              </a:rPr>
              <a:t>朝鲜之处分</a:t>
            </a:r>
            <a:r>
              <a:rPr altLang="zh-CN" b="1" dirty="0" lang="en-US" sz="2800">
                <a:latin charset="-122" panose="02010600030101010101" pitchFamily="2" typeface="宋体"/>
              </a:rPr>
              <a:t>》</a:t>
            </a:r>
            <a:r>
              <a:rPr altLang="en-US" b="1" dirty="0" lang="zh-CN" sz="2800">
                <a:latin charset="-122" panose="02010600030101010101" pitchFamily="2" typeface="宋体"/>
              </a:rPr>
              <a:t>《自由新闻》，</a:t>
            </a:r>
            <a:r>
              <a:rPr altLang="zh-CN" b="1" dirty="0" lang="en-US" sz="2800">
                <a:latin charset="-122" panose="02010600030101010101" pitchFamily="2" typeface="宋体"/>
              </a:rPr>
              <a:t>1884</a:t>
            </a:r>
            <a:r>
              <a:rPr altLang="en-US" b="1" dirty="0" lang="zh-CN" sz="2800">
                <a:latin charset="-122" panose="02010600030101010101" pitchFamily="2" typeface="宋体"/>
              </a:rPr>
              <a:t>年</a:t>
            </a:r>
            <a:r>
              <a:rPr altLang="zh-CN" b="1" dirty="0" lang="en-US" sz="2800">
                <a:latin charset="-122" panose="02010600030101010101" pitchFamily="2" typeface="宋体"/>
              </a:rPr>
              <a:t>12</a:t>
            </a:r>
            <a:r>
              <a:rPr altLang="en-US" b="1" dirty="0" lang="zh-CN" sz="2800">
                <a:latin charset="-122" panose="02010600030101010101" pitchFamily="2" typeface="宋体"/>
              </a:rPr>
              <a:t>月</a:t>
            </a:r>
            <a:r>
              <a:rPr altLang="zh-CN" b="1" dirty="0" lang="en-US" sz="2800">
                <a:latin charset="-122" panose="02010600030101010101" pitchFamily="2" typeface="宋体"/>
              </a:rPr>
              <a:t>19</a:t>
            </a:r>
            <a:r>
              <a:rPr altLang="en-US" b="1" dirty="0" lang="zh-CN" sz="2800">
                <a:latin charset="-122" panose="02010600030101010101" pitchFamily="2" typeface="宋体"/>
              </a:rPr>
              <a:t>日。</a:t>
            </a:r>
            <a:endParaRPr altLang="en-US" b="1" dirty="0" lang="zh-CN" sz="2800">
              <a:latin charset="-122" panose="02010600030101010101" pitchFamily="2" typeface="宋体"/>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eelOff"/>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35"/>
                                        </p:tgtEl>
                                        <p:attrNameLst>
                                          <p:attrName>style.visibility</p:attrName>
                                        </p:attrNameLst>
                                      </p:cBhvr>
                                      <p:to>
                                        <p:strVal val="visible"/>
                                      </p:to>
                                    </p:set>
                                    <p:anim calcmode="lin" valueType="num">
                                      <p:cBhvr>
                                        <p:cTn dur="1000" fill="hold" id="7"/>
                                        <p:tgtEl>
                                          <p:spTgt spid="35"/>
                                        </p:tgtEl>
                                        <p:attrNameLst>
                                          <p:attrName>ppt_x</p:attrName>
                                        </p:attrNameLst>
                                      </p:cBhvr>
                                      <p:tavLst>
                                        <p:tav tm="0">
                                          <p:val>
                                            <p:strVal val="#ppt_x"/>
                                          </p:val>
                                        </p:tav>
                                        <p:tav tm="100000">
                                          <p:val>
                                            <p:strVal val="#ppt_x"/>
                                          </p:val>
                                        </p:tav>
                                      </p:tavLst>
                                    </p:anim>
                                    <p:anim calcmode="lin" valueType="num">
                                      <p:cBhvr>
                                        <p:cTn dur="1000" fill="hold" id="8"/>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5"/>
    </p:bldLst>
  </p:timing>
</p:sld>
</file>

<file path=ppt/slides/slide14.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866963"/>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21" name="组合 20"/>
          <p:cNvGrpSpPr/>
          <p:nvPr/>
        </p:nvGrpSpPr>
        <p:grpSpPr bwMode="auto">
          <a:xfrm>
            <a:off x="352547" y="866963"/>
            <a:ext cx="3699500" cy="777502"/>
            <a:chOff x="1712752" y="87094"/>
            <a:chExt cx="5123771" cy="762395"/>
          </a:xfrm>
        </p:grpSpPr>
        <p:grpSp>
          <p:nvGrpSpPr>
            <p:cNvPr id="22" name="组合 174"/>
            <p:cNvGrpSpPr/>
            <p:nvPr/>
          </p:nvGrpSpPr>
          <p:grpSpPr bwMode="auto">
            <a:xfrm>
              <a:off x="1712752" y="87094"/>
              <a:ext cx="5123771" cy="762395"/>
              <a:chOff x="-465713" y="109174"/>
              <a:chExt cx="5123771" cy="762395"/>
            </a:xfrm>
          </p:grpSpPr>
          <p:grpSp>
            <p:nvGrpSpPr>
              <p:cNvPr id="24" name="组合 176"/>
              <p:cNvGrpSpPr/>
              <p:nvPr/>
            </p:nvGrpSpPr>
            <p:grpSpPr bwMode="auto">
              <a:xfrm>
                <a:off x="-123647" y="109174"/>
                <a:ext cx="4781705" cy="762395"/>
                <a:chOff x="2511726" y="-1028650"/>
                <a:chExt cx="4958719" cy="790618"/>
              </a:xfrm>
            </p:grpSpPr>
            <p:pic>
              <p:nvPicPr>
                <p:cNvPr id="28"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2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5" name="组合 179"/>
              <p:cNvGrpSpPr/>
              <p:nvPr/>
            </p:nvGrpSpPr>
            <p:grpSpPr bwMode="auto">
              <a:xfrm>
                <a:off x="-465713" y="254243"/>
                <a:ext cx="580004" cy="433657"/>
                <a:chOff x="179512" y="202034"/>
                <a:chExt cx="580004" cy="433657"/>
              </a:xfrm>
            </p:grpSpPr>
            <p:sp>
              <p:nvSpPr>
                <p:cNvPr id="2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23" name="矩形 22"/>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33" name="矩形 32"/>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35" name="Picture 26"/>
          <p:cNvPicPr>
            <a:picLocks noChangeArrowheads="1" noChangeAspect="1"/>
          </p:cNvPicPr>
          <p:nvPr/>
        </p:nvPicPr>
        <p:blipFill>
          <a:blip r:embed="rId3">
            <a:extLst>
              <a:ext uri="{28A0092B-C50C-407E-A947-70E740481C1C}">
                <a14:useLocalDpi xmlns:a14="http://schemas.microsoft.com/office/drawing/2010/main" val="0"/>
              </a:ext>
            </a:extLst>
          </a:blip>
          <a:srcRect r="48"/>
          <a:stretch>
            <a:fillRect/>
          </a:stretch>
        </p:blipFill>
        <p:spPr bwMode="auto">
          <a:xfrm>
            <a:off x="7644928" y="84922"/>
            <a:ext cx="2266547" cy="1657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pic>
      <p:sp>
        <p:nvSpPr>
          <p:cNvPr id="19" name="矩形 18"/>
          <p:cNvSpPr>
            <a:spLocks noChangeArrowheads="1"/>
          </p:cNvSpPr>
          <p:nvPr/>
        </p:nvSpPr>
        <p:spPr bwMode="auto">
          <a:xfrm>
            <a:off x="599027" y="1840469"/>
            <a:ext cx="11002433" cy="2062103"/>
          </a:xfrm>
          <a:prstGeom prst="rect">
            <a:avLst/>
          </a:prstGeom>
          <a:ln>
            <a:solidFill>
              <a:schemeClr val="tx1"/>
            </a:solidFill>
          </a:ln>
          <a:effectLst>
            <a:glow rad="63500">
              <a:schemeClr val="accent4">
                <a:satMod val="175000"/>
                <a:alpha val="40000"/>
              </a:schemeClr>
            </a:glow>
          </a:effec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r>
              <a:rPr altLang="en-US" dirty="0" lang="zh-CN" sz="3200">
                <a:latin charset="-122" panose="02010609060101010101" pitchFamily="49" typeface="黑体"/>
                <a:ea charset="-122" panose="02010609060101010101" pitchFamily="49" typeface="黑体"/>
              </a:rPr>
              <a:t>   </a:t>
            </a:r>
            <a:r>
              <a:rPr altLang="en-US" dirty="0" lang="zh-CN" sz="3200">
                <a:latin charset="-122" panose="02010609030101010101" pitchFamily="49" typeface="仿宋_GB2312"/>
                <a:ea charset="-122" panose="02010609030101010101" pitchFamily="49" typeface="仿宋_GB2312"/>
              </a:rPr>
              <a:t>“</a:t>
            </a:r>
            <a:r>
              <a:rPr altLang="en-US" b="1" dirty="0" lang="zh-CN" sz="3200">
                <a:latin charset="-122" panose="02010609030101010101" pitchFamily="49" typeface="仿宋_GB2312"/>
                <a:ea charset="-122" panose="02010609030101010101" pitchFamily="49" typeface="仿宋_GB2312"/>
              </a:rPr>
              <a:t>以我堂堂天朝，幅员之广大，人民之多，财赋之厚，兵卒之精，十倍于尔。尔乃</a:t>
            </a:r>
            <a:r>
              <a:rPr altLang="en-US" b="1" dirty="0" lang="zh-CN" sz="3200">
                <a:solidFill>
                  <a:srgbClr val="0000FF"/>
                </a:solidFill>
                <a:latin charset="-122" panose="02010609030101010101" pitchFamily="49" typeface="仿宋_GB2312"/>
                <a:ea charset="-122" panose="02010609030101010101" pitchFamily="49" typeface="仿宋_GB2312"/>
              </a:rPr>
              <a:t>不自量力</a:t>
            </a:r>
            <a:r>
              <a:rPr altLang="en-US" b="1" dirty="0" lang="zh-CN" sz="3200">
                <a:latin charset="-122" panose="02010609030101010101" pitchFamily="49" typeface="仿宋_GB2312"/>
                <a:ea charset="-122" panose="02010609030101010101" pitchFamily="49" typeface="仿宋_GB2312"/>
              </a:rPr>
              <a:t>，轻启兵端是不明乎大小之势矣。 </a:t>
            </a:r>
            <a:r>
              <a:rPr altLang="en-US" dirty="0" lang="zh-CN" sz="3200">
                <a:latin charset="-122" panose="02010609030101010101" pitchFamily="49" typeface="仿宋_GB2312"/>
                <a:ea charset="-122" panose="02010609030101010101" pitchFamily="49" typeface="仿宋_GB2312"/>
              </a:rPr>
              <a:t>”</a:t>
            </a:r>
            <a:endParaRPr altLang="en-US" b="1" dirty="0" lang="zh-CN" sz="3200">
              <a:latin charset="-122" panose="02010609030101010101" pitchFamily="49" typeface="仿宋_GB2312"/>
              <a:ea charset="-122" panose="02010609030101010101" pitchFamily="49" typeface="仿宋_GB2312"/>
            </a:endParaRPr>
          </a:p>
          <a:p>
            <a:pPr algn="r"/>
            <a:r>
              <a:rPr altLang="en-US" b="1" dirty="0" lang="zh-CN" sz="2800">
                <a:latin charset="-122" panose="02010600030101010101" pitchFamily="2" typeface="宋体"/>
              </a:rPr>
              <a:t>——《申报》1894年7月28日</a:t>
            </a:r>
            <a:endParaRPr altLang="en-US" b="1" dirty="0" lang="zh-CN" sz="2800">
              <a:latin charset="-122" panose="02010600030101010101" pitchFamily="2" typeface="宋体"/>
            </a:endParaRPr>
          </a:p>
        </p:txBody>
      </p:sp>
      <p:sp>
        <p:nvSpPr>
          <p:cNvPr id="20" name="矩形 19"/>
          <p:cNvSpPr>
            <a:spLocks noChangeArrowheads="1"/>
          </p:cNvSpPr>
          <p:nvPr/>
        </p:nvSpPr>
        <p:spPr bwMode="auto">
          <a:xfrm>
            <a:off x="599027" y="4160160"/>
            <a:ext cx="11002433" cy="206210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r>
              <a:rPr altLang="en-US" dirty="0" lang="zh-CN" sz="3200">
                <a:latin charset="-122" panose="02010609060101010101" pitchFamily="49" typeface="黑体"/>
                <a:ea charset="-122" panose="02010609060101010101" pitchFamily="49" typeface="黑体"/>
              </a:rPr>
              <a:t>   </a:t>
            </a:r>
            <a:r>
              <a:rPr altLang="en-US" dirty="0" lang="zh-CN" sz="3200">
                <a:latin charset="-122" panose="02010609030101010101" pitchFamily="49" typeface="仿宋_GB2312"/>
                <a:ea charset="-122" panose="02010609030101010101" pitchFamily="49" typeface="仿宋_GB2312"/>
              </a:rPr>
              <a:t>“</a:t>
            </a:r>
            <a:r>
              <a:rPr altLang="en-US" b="1" dirty="0" lang="zh-CN" sz="3200">
                <a:latin charset="-122" panose="02010609030101010101" pitchFamily="49" typeface="仿宋_GB2312"/>
                <a:ea charset="-122" panose="02010609030101010101" pitchFamily="49" typeface="仿宋_GB2312"/>
              </a:rPr>
              <a:t>日本</a:t>
            </a:r>
            <a:r>
              <a:rPr altLang="en-US" b="1" dirty="0" lang="zh-CN" sz="3200">
                <a:solidFill>
                  <a:srgbClr val="0000FF"/>
                </a:solidFill>
                <a:latin charset="-122" panose="02010609030101010101" pitchFamily="49" typeface="仿宋_GB2312"/>
                <a:ea charset="-122" panose="02010609030101010101" pitchFamily="49" typeface="仿宋_GB2312"/>
              </a:rPr>
              <a:t>蕞尔岛国</a:t>
            </a:r>
            <a:r>
              <a:rPr altLang="en-US" b="1" dirty="0" lang="zh-CN" sz="3200">
                <a:latin charset="-122" panose="02010609030101010101" pitchFamily="49" typeface="仿宋_GB2312"/>
                <a:ea charset="-122" panose="02010609030101010101" pitchFamily="49" typeface="仿宋_GB2312"/>
              </a:rPr>
              <a:t>，矿产有限，库藏空虚，一有战事，则纸币不能流通，商贾为之远引，厘市箫条，盖藏告匮，</a:t>
            </a:r>
            <a:r>
              <a:rPr altLang="en-US" b="1" dirty="0" lang="zh-CN" sz="3200">
                <a:solidFill>
                  <a:srgbClr val="0000FF"/>
                </a:solidFill>
                <a:latin charset="-122" panose="02010609030101010101" pitchFamily="49" typeface="仿宋_GB2312"/>
                <a:ea charset="-122" panose="02010609030101010101" pitchFamily="49" typeface="仿宋_GB2312"/>
              </a:rPr>
              <a:t>其困乏可立而等也。</a:t>
            </a:r>
            <a:r>
              <a:rPr altLang="en-US" dirty="0" lang="zh-CN" sz="3200">
                <a:latin charset="-122" panose="02010609060101010101" pitchFamily="49" typeface="黑体"/>
                <a:ea charset="-122" panose="02010609060101010101" pitchFamily="49" typeface="黑体"/>
              </a:rPr>
              <a:t>”</a:t>
            </a:r>
            <a:endParaRPr altLang="zh-CN" dirty="0" lang="en-US" sz="3200">
              <a:latin charset="-122" panose="02010609060101010101" pitchFamily="49" typeface="黑体"/>
              <a:ea charset="-122" panose="02010609060101010101" pitchFamily="49" typeface="黑体"/>
            </a:endParaRPr>
          </a:p>
          <a:p>
            <a:pPr algn="r"/>
            <a:r>
              <a:rPr altLang="en-US" b="1" dirty="0" lang="zh-CN" sz="2800">
                <a:latin charset="-122" panose="02010600030101010101" pitchFamily="2" typeface="宋体"/>
              </a:rPr>
              <a:t>——《申报》1894年7月28日   </a:t>
            </a:r>
            <a:endParaRPr altLang="en-US" b="1" dirty="0" lang="zh-CN" sz="2800">
              <a:latin charset="-122" panose="02010600030101010101" pitchFamily="2" typeface="宋体"/>
            </a:endParaRPr>
          </a:p>
        </p:txBody>
      </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backgroundRemoval b="99552" l="0" r="100000" t="897">
                        <a14:foregroundMark x1="81373" x2="81373" y1="14798" y2="14798"/>
                        <a14:foregroundMark x1="33824" x2="33824" y1="75785" y2="75785"/>
                        <a14:foregroundMark x1="31373" x2="31373" y1="59193" y2="59193"/>
                        <a14:foregroundMark x1="61765" x2="61765" y1="47085" y2="47085"/>
                        <a14:foregroundMark x1="14216" x2="14216" y1="95067" y2="95067"/>
                        <a14:foregroundMark x1="10784" x2="10784" y1="97758" y2="97758"/>
                        <a14:foregroundMark x1="3922" x2="3922" y1="79372" y2="79372"/>
                      </a14:backgroundRemoval>
                    </a14:imgEffect>
                  </a14:imgLayer>
                </a14:imgProps>
              </a:ext>
            </a:extLst>
          </a:blip>
          <a:stretch>
            <a:fillRect/>
          </a:stretch>
        </p:blipFill>
        <p:spPr>
          <a:xfrm>
            <a:off x="9616607" y="661654"/>
            <a:ext cx="535018" cy="584849"/>
          </a:xfrm>
          <a:prstGeom prst="rect">
            <a:avLst/>
          </a:prstGeom>
        </p:spPr>
      </p:pic>
      <p:sp>
        <p:nvSpPr>
          <p:cNvPr id="36" name="矩形 35"/>
          <p:cNvSpPr/>
          <p:nvPr/>
        </p:nvSpPr>
        <p:spPr>
          <a:xfrm>
            <a:off x="5073447" y="1317843"/>
            <a:ext cx="2571481" cy="40011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altLang="en-US" b="1" dirty="0" lang="zh-CN" sz="2000">
                <a:solidFill>
                  <a:schemeClr val="bg1"/>
                </a:solidFill>
                <a:latin charset="-122" panose="02010609060101010101" pitchFamily="49" typeface="黑体"/>
                <a:ea charset="-122" panose="02010609060101010101" pitchFamily="49" typeface="黑体"/>
              </a:rPr>
              <a:t>截然相反的战争预测</a:t>
            </a:r>
            <a:endParaRPr altLang="en-US" dirty="0" lang="zh-CN" sz="2000">
              <a:solidFill>
                <a:schemeClr val="bg1"/>
              </a:solidFill>
            </a:endParaRPr>
          </a:p>
        </p:txBody>
      </p:sp>
      <p:pic>
        <p:nvPicPr>
          <p:cNvPr id="5" name="图片 4"/>
          <p:cNvPicPr>
            <a:picLocks noChangeAspect="1"/>
          </p:cNvPicPr>
          <p:nvPr/>
        </p:nvPicPr>
        <p:blipFill rotWithShape="1">
          <a:blip r:embed="rId6"/>
          <a:stretch>
            <a:fillRect/>
          </a:stretch>
        </p:blipFill>
        <p:spPr>
          <a:xfrm>
            <a:off x="227465" y="206914"/>
            <a:ext cx="5377088" cy="680910"/>
          </a:xfrm>
          <a:prstGeom prst="rect">
            <a:avLst/>
          </a:prstGeom>
          <a:ln cap="sq" cmpd="thickThin" w="228600">
            <a:solidFill>
              <a:srgbClr val="000000"/>
            </a:solidFill>
            <a:prstDash val="solid"/>
            <a:miter lim="800000"/>
            <a:headEnd/>
            <a:tailEnd/>
          </a:ln>
          <a:effectLst>
            <a:innerShdw blurRad="76200">
              <a:srgbClr val="000000"/>
            </a:innerShdw>
          </a:effectLst>
        </p:spPr>
      </p:pic>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9"/>
                                        </p:tgtEl>
                                        <p:attrNameLst>
                                          <p:attrName>style.visibility</p:attrName>
                                        </p:attrNameLst>
                                      </p:cBhvr>
                                      <p:to>
                                        <p:strVal val="visible"/>
                                      </p:to>
                                    </p:set>
                                    <p:anim calcmode="lin" valueType="num">
                                      <p:cBhvr>
                                        <p:cTn dur="1000" fill="hold" id="7"/>
                                        <p:tgtEl>
                                          <p:spTgt spid="19"/>
                                        </p:tgtEl>
                                        <p:attrNameLst>
                                          <p:attrName>ppt_x</p:attrName>
                                        </p:attrNameLst>
                                      </p:cBhvr>
                                      <p:tavLst>
                                        <p:tav tm="0">
                                          <p:val>
                                            <p:strVal val="#ppt_x"/>
                                          </p:val>
                                        </p:tav>
                                        <p:tav tm="100000">
                                          <p:val>
                                            <p:strVal val="#ppt_x"/>
                                          </p:val>
                                        </p:tav>
                                      </p:tavLst>
                                    </p:anim>
                                    <p:anim calcmode="lin" valueType="num">
                                      <p:cBhvr>
                                        <p:cTn dur="1000" fill="hold" id="8"/>
                                        <p:tgtEl>
                                          <p:spTgt spid="19"/>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20"/>
                                        </p:tgtEl>
                                        <p:attrNameLst>
                                          <p:attrName>style.visibility</p:attrName>
                                        </p:attrNameLst>
                                      </p:cBhvr>
                                      <p:to>
                                        <p:strVal val="visible"/>
                                      </p:to>
                                    </p:set>
                                    <p:anim calcmode="lin" valueType="num">
                                      <p:cBhvr>
                                        <p:cTn dur="1000" fill="hold" id="13"/>
                                        <p:tgtEl>
                                          <p:spTgt spid="20"/>
                                        </p:tgtEl>
                                        <p:attrNameLst>
                                          <p:attrName>ppt_x</p:attrName>
                                        </p:attrNameLst>
                                      </p:cBhvr>
                                      <p:tavLst>
                                        <p:tav tm="0">
                                          <p:val>
                                            <p:strVal val="#ppt_x"/>
                                          </p:val>
                                        </p:tav>
                                        <p:tav tm="100000">
                                          <p:val>
                                            <p:strVal val="#ppt_x"/>
                                          </p:val>
                                        </p:tav>
                                      </p:tavLst>
                                    </p:anim>
                                    <p:anim calcmode="lin" valueType="num">
                                      <p:cBhvr>
                                        <p:cTn dur="1000" fill="hold" id="14"/>
                                        <p:tgtEl>
                                          <p:spTgt spid="20"/>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6" presetSubtype="16">
                                  <p:stCondLst>
                                    <p:cond delay="0"/>
                                  </p:stCondLst>
                                  <p:childTnLst>
                                    <p:set>
                                      <p:cBhvr>
                                        <p:cTn dur="1" fill="hold" id="18">
                                          <p:stCondLst>
                                            <p:cond delay="0"/>
                                          </p:stCondLst>
                                        </p:cTn>
                                        <p:tgtEl>
                                          <p:spTgt spid="36"/>
                                        </p:tgtEl>
                                        <p:attrNameLst>
                                          <p:attrName>style.visibility</p:attrName>
                                        </p:attrNameLst>
                                      </p:cBhvr>
                                      <p:to>
                                        <p:strVal val="visible"/>
                                      </p:to>
                                    </p:set>
                                    <p:animEffect filter="circle(in)" transition="in">
                                      <p:cBhvr>
                                        <p:cTn dur="2000" id="19"/>
                                        <p:tgtEl>
                                          <p:spTgt spid="3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9"/>
      <p:bldP animBg="1" grpId="0" spid="20"/>
      <p:bldP animBg="1" grpId="0" spid="36"/>
    </p:bld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2" id="2" name="Picture 2"/>
          <p:cNvPicPr>
            <a:picLocks noChangeArrowheads="1" noChangeAspect="1"/>
          </p:cNvPicPr>
          <p:nvPr/>
        </p:nvPicPr>
        <p:blipFill rotWithShape="1">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圆角 16"/>
          <p:cNvSpPr/>
          <p:nvPr/>
        </p:nvSpPr>
        <p:spPr>
          <a:xfrm>
            <a:off x="11148060" y="33921"/>
            <a:ext cx="1043940" cy="76707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9" name="矩形 18"/>
          <p:cNvSpPr/>
          <p:nvPr/>
        </p:nvSpPr>
        <p:spPr>
          <a:xfrm>
            <a:off x="0" y="6019800"/>
            <a:ext cx="1596788" cy="981501"/>
          </a:xfrm>
          <a:prstGeom prst="rect">
            <a:avLst/>
          </a:prstGeom>
          <a:solidFill>
            <a:srgbClr val="FFFE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lang="zh-CN">
              <a:solidFill>
                <a:srgbClr val="FFFECB"/>
              </a:solidFill>
            </a:endParaRPr>
          </a:p>
        </p:txBody>
      </p:sp>
      <p:pic>
        <p:nvPicPr>
          <p:cNvPr descr="5" id="3" name="Picture 3">
            <a:hlinkClick action="ppaction://noaction" highlightClick="1" r:id=""/>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8080" y="5181600"/>
            <a:ext cx="484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5" id="4" name="Picture 4">
            <a:hlinkClick action="ppaction://hlinkshowjump?jump=nextslide" highlightClick="1" r:id=""/>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2206" y="2057400"/>
            <a:ext cx="3952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5" id="5" name="Picture 5">
            <a:hlinkClick action="ppaction://hlinkshowjump?jump=nextslide" highlightClick="1" r:id=""/>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5292" y="4701439"/>
            <a:ext cx="484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5" id="6" name="Picture 6">
            <a:hlinkClick action="ppaction://noaction" highlightClick="1" r:id=""/>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9" y="2712720"/>
            <a:ext cx="484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5" id="7" name="Picture 7">
            <a:hlinkClick action="ppaction://hlinksldjump" highlightClick="1" r:id="rId3"/>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8286" y="154275"/>
            <a:ext cx="484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10584180" y="6172200"/>
            <a:ext cx="1447800" cy="400110"/>
          </a:xfrm>
          <a:prstGeom prst="rect">
            <a:avLst/>
          </a:prstGeom>
        </p:spPr>
        <p:style>
          <a:lnRef idx="1">
            <a:schemeClr val="dk1"/>
          </a:lnRef>
          <a:fillRef idx="3">
            <a:schemeClr val="dk1"/>
          </a:fillRef>
          <a:effectRef idx="2">
            <a:schemeClr val="dk1"/>
          </a:effectRef>
          <a:fontRef idx="minor">
            <a:schemeClr val="lt1"/>
          </a:fontRef>
        </p:style>
        <p:txBody>
          <a:bodyPr>
            <a:spAutoFit/>
          </a:bodyPr>
          <a:lstStyle>
            <a:lvl1pPr>
              <a:buFont charset="0" panose="020B0604020202020204" pitchFamily="34" typeface="Arial"/>
              <a:defRPr>
                <a:solidFill>
                  <a:schemeClr val="tx1"/>
                </a:solidFill>
                <a:latin charset="0" panose="020B0604020202020204" pitchFamily="34" typeface="Arial"/>
                <a:ea charset="-122" panose="02010509060101010101" pitchFamily="49" typeface="隶书"/>
              </a:defRPr>
            </a:lvl1pPr>
            <a:lvl2pPr indent="-285750" marL="742950">
              <a:buFont charset="0" panose="020B0604020202020204" pitchFamily="34" typeface="Arial"/>
              <a:defRPr>
                <a:solidFill>
                  <a:schemeClr val="tx1"/>
                </a:solidFill>
                <a:latin charset="0" panose="020B0604020202020204" pitchFamily="34" typeface="Arial"/>
                <a:ea charset="-122" panose="02010509060101010101" pitchFamily="49" typeface="隶书"/>
              </a:defRPr>
            </a:lvl2pPr>
            <a:lvl3pPr indent="-228600" marL="1143000">
              <a:buFont charset="0" panose="020B0604020202020204" pitchFamily="34" typeface="Arial"/>
              <a:defRPr>
                <a:solidFill>
                  <a:schemeClr val="tx1"/>
                </a:solidFill>
                <a:latin charset="0" panose="020B0604020202020204" pitchFamily="34" typeface="Arial"/>
                <a:ea charset="-122" panose="02010509060101010101" pitchFamily="49" typeface="隶书"/>
              </a:defRPr>
            </a:lvl3pPr>
            <a:lvl4pPr indent="-228600" marL="1600200">
              <a:buFont charset="0" panose="020B0604020202020204" pitchFamily="34" typeface="Arial"/>
              <a:defRPr>
                <a:solidFill>
                  <a:schemeClr val="tx1"/>
                </a:solidFill>
                <a:latin charset="0" panose="020B0604020202020204" pitchFamily="34" typeface="Arial"/>
                <a:ea charset="-122" panose="02010509060101010101" pitchFamily="49" typeface="隶书"/>
              </a:defRPr>
            </a:lvl4pPr>
            <a:lvl5pPr indent="-228600" marL="2057400">
              <a:buFont charset="0" panose="020B0604020202020204" pitchFamily="34" typeface="Arial"/>
              <a:defRPr>
                <a:solidFill>
                  <a:schemeClr val="tx1"/>
                </a:solidFill>
                <a:latin charset="0" panose="020B0604020202020204" pitchFamily="34" typeface="Arial"/>
                <a:ea charset="-122" panose="02010509060101010101" pitchFamily="49" typeface="隶书"/>
              </a:defRPr>
            </a:lvl5pPr>
            <a:lvl6pPr eaLnBrk="0" fontAlgn="base" hangingPunct="0" indent="-228600" marL="25146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eaLnBrk="0" fontAlgn="base" hangingPunct="0" indent="-228600" marL="29718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eaLnBrk="0" fontAlgn="base" hangingPunct="0" indent="-228600" marL="34290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eaLnBrk="0" fontAlgn="base" hangingPunct="0" indent="-228600" marL="38862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gn="ctr" eaLnBrk="1" hangingPunct="1">
              <a:spcBef>
                <a:spcPct val="50000"/>
              </a:spcBef>
            </a:pPr>
            <a:r>
              <a:rPr altLang="en-US" b="1" dirty="0" lang="zh-CN" sz="2000">
                <a:solidFill>
                  <a:schemeClr val="bg1"/>
                </a:solidFill>
                <a:ea charset="-122" panose="02010609060101010101" pitchFamily="49" typeface="黑体"/>
              </a:rPr>
              <a:t>丰岛海战</a:t>
            </a:r>
            <a:endParaRPr altLang="en-US" b="1" dirty="0" lang="zh-CN" sz="2000">
              <a:solidFill>
                <a:schemeClr val="bg1"/>
              </a:solidFill>
              <a:ea charset="-122" panose="02010609060101010101" pitchFamily="49" typeface="黑体"/>
            </a:endParaRPr>
          </a:p>
        </p:txBody>
      </p:sp>
      <p:sp>
        <p:nvSpPr>
          <p:cNvPr id="9" name="Text Box 9"/>
          <p:cNvSpPr txBox="1">
            <a:spLocks noChangeArrowheads="1"/>
          </p:cNvSpPr>
          <p:nvPr/>
        </p:nvSpPr>
        <p:spPr bwMode="auto">
          <a:xfrm>
            <a:off x="8198644" y="2800290"/>
            <a:ext cx="1447800" cy="400110"/>
          </a:xfrm>
          <a:prstGeom prst="rect">
            <a:avLst/>
          </a:prstGeom>
        </p:spPr>
        <p:style>
          <a:lnRef idx="1">
            <a:schemeClr val="dk1"/>
          </a:lnRef>
          <a:fillRef idx="3">
            <a:schemeClr val="dk1"/>
          </a:fillRef>
          <a:effectRef idx="2">
            <a:schemeClr val="dk1"/>
          </a:effectRef>
          <a:fontRef idx="minor">
            <a:schemeClr val="lt1"/>
          </a:fontRef>
        </p:style>
        <p:txBody>
          <a:bodyPr>
            <a:spAutoFit/>
          </a:bodyPr>
          <a:lstStyle>
            <a:lvl1pPr>
              <a:buFont charset="0" panose="020B0604020202020204" pitchFamily="34" typeface="Arial"/>
              <a:defRPr>
                <a:solidFill>
                  <a:schemeClr val="tx1"/>
                </a:solidFill>
                <a:latin charset="0" panose="020B0604020202020204" pitchFamily="34" typeface="Arial"/>
                <a:ea charset="-122" panose="02010509060101010101" pitchFamily="49" typeface="隶书"/>
              </a:defRPr>
            </a:lvl1pPr>
            <a:lvl2pPr indent="-285750" marL="742950">
              <a:buFont charset="0" panose="020B0604020202020204" pitchFamily="34" typeface="Arial"/>
              <a:defRPr>
                <a:solidFill>
                  <a:schemeClr val="tx1"/>
                </a:solidFill>
                <a:latin charset="0" panose="020B0604020202020204" pitchFamily="34" typeface="Arial"/>
                <a:ea charset="-122" panose="02010509060101010101" pitchFamily="49" typeface="隶书"/>
              </a:defRPr>
            </a:lvl2pPr>
            <a:lvl3pPr indent="-228600" marL="1143000">
              <a:buFont charset="0" panose="020B0604020202020204" pitchFamily="34" typeface="Arial"/>
              <a:defRPr>
                <a:solidFill>
                  <a:schemeClr val="tx1"/>
                </a:solidFill>
                <a:latin charset="0" panose="020B0604020202020204" pitchFamily="34" typeface="Arial"/>
                <a:ea charset="-122" panose="02010509060101010101" pitchFamily="49" typeface="隶书"/>
              </a:defRPr>
            </a:lvl3pPr>
            <a:lvl4pPr indent="-228600" marL="1600200">
              <a:buFont charset="0" panose="020B0604020202020204" pitchFamily="34" typeface="Arial"/>
              <a:defRPr>
                <a:solidFill>
                  <a:schemeClr val="tx1"/>
                </a:solidFill>
                <a:latin charset="0" panose="020B0604020202020204" pitchFamily="34" typeface="Arial"/>
                <a:ea charset="-122" panose="02010509060101010101" pitchFamily="49" typeface="隶书"/>
              </a:defRPr>
            </a:lvl4pPr>
            <a:lvl5pPr indent="-228600" marL="2057400">
              <a:buFont charset="0" panose="020B0604020202020204" pitchFamily="34" typeface="Arial"/>
              <a:defRPr>
                <a:solidFill>
                  <a:schemeClr val="tx1"/>
                </a:solidFill>
                <a:latin charset="0" panose="020B0604020202020204" pitchFamily="34" typeface="Arial"/>
                <a:ea charset="-122" panose="02010509060101010101" pitchFamily="49" typeface="隶书"/>
              </a:defRPr>
            </a:lvl5pPr>
            <a:lvl6pPr eaLnBrk="0" fontAlgn="base" hangingPunct="0" indent="-228600" marL="25146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eaLnBrk="0" fontAlgn="base" hangingPunct="0" indent="-228600" marL="29718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eaLnBrk="0" fontAlgn="base" hangingPunct="0" indent="-228600" marL="34290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eaLnBrk="0" fontAlgn="base" hangingPunct="0" indent="-228600" marL="38862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gn="ctr" eaLnBrk="1" hangingPunct="1">
              <a:spcBef>
                <a:spcPct val="50000"/>
              </a:spcBef>
            </a:pPr>
            <a:r>
              <a:rPr altLang="en-US" b="1" dirty="0" lang="zh-CN" sz="2000">
                <a:solidFill>
                  <a:schemeClr val="bg1"/>
                </a:solidFill>
                <a:ea charset="-122" panose="02010609060101010101" pitchFamily="49" typeface="黑体"/>
              </a:rPr>
              <a:t>平壤战役</a:t>
            </a:r>
            <a:endParaRPr altLang="en-US" b="1" dirty="0" lang="zh-CN" sz="2000">
              <a:solidFill>
                <a:schemeClr val="bg1"/>
              </a:solidFill>
              <a:ea charset="-122" panose="02010609060101010101" pitchFamily="49" typeface="黑体"/>
            </a:endParaRPr>
          </a:p>
        </p:txBody>
      </p:sp>
      <p:sp>
        <p:nvSpPr>
          <p:cNvPr id="10" name="Text Box 10">
            <a:hlinkClick action="ppaction://hlinksldjump" r:id="rId4"/>
          </p:cNvPr>
          <p:cNvSpPr txBox="1">
            <a:spLocks noChangeArrowheads="1"/>
          </p:cNvSpPr>
          <p:nvPr/>
        </p:nvSpPr>
        <p:spPr bwMode="auto">
          <a:xfrm>
            <a:off x="6500017" y="1008320"/>
            <a:ext cx="1447800" cy="400110"/>
          </a:xfrm>
          <a:prstGeom prst="rect">
            <a:avLst/>
          </a:prstGeom>
        </p:spPr>
        <p:style>
          <a:lnRef idx="1">
            <a:schemeClr val="dk1"/>
          </a:lnRef>
          <a:fillRef idx="3">
            <a:schemeClr val="dk1"/>
          </a:fillRef>
          <a:effectRef idx="2">
            <a:schemeClr val="dk1"/>
          </a:effectRef>
          <a:fontRef idx="minor">
            <a:schemeClr val="lt1"/>
          </a:fontRef>
        </p:style>
        <p:txBody>
          <a:bodyPr>
            <a:spAutoFit/>
          </a:bodyPr>
          <a:lstStyle>
            <a:lvl1pPr>
              <a:buFont charset="0" panose="020B0604020202020204" pitchFamily="34" typeface="Arial"/>
              <a:defRPr>
                <a:solidFill>
                  <a:schemeClr val="tx1"/>
                </a:solidFill>
                <a:latin charset="0" panose="020B0604020202020204" pitchFamily="34" typeface="Arial"/>
                <a:ea charset="-122" panose="02010509060101010101" pitchFamily="49" typeface="隶书"/>
              </a:defRPr>
            </a:lvl1pPr>
            <a:lvl2pPr indent="-285750" marL="742950">
              <a:buFont charset="0" panose="020B0604020202020204" pitchFamily="34" typeface="Arial"/>
              <a:defRPr>
                <a:solidFill>
                  <a:schemeClr val="tx1"/>
                </a:solidFill>
                <a:latin charset="0" panose="020B0604020202020204" pitchFamily="34" typeface="Arial"/>
                <a:ea charset="-122" panose="02010509060101010101" pitchFamily="49" typeface="隶书"/>
              </a:defRPr>
            </a:lvl2pPr>
            <a:lvl3pPr indent="-228600" marL="1143000">
              <a:buFont charset="0" panose="020B0604020202020204" pitchFamily="34" typeface="Arial"/>
              <a:defRPr>
                <a:solidFill>
                  <a:schemeClr val="tx1"/>
                </a:solidFill>
                <a:latin charset="0" panose="020B0604020202020204" pitchFamily="34" typeface="Arial"/>
                <a:ea charset="-122" panose="02010509060101010101" pitchFamily="49" typeface="隶书"/>
              </a:defRPr>
            </a:lvl3pPr>
            <a:lvl4pPr indent="-228600" marL="1600200">
              <a:buFont charset="0" panose="020B0604020202020204" pitchFamily="34" typeface="Arial"/>
              <a:defRPr>
                <a:solidFill>
                  <a:schemeClr val="tx1"/>
                </a:solidFill>
                <a:latin charset="0" panose="020B0604020202020204" pitchFamily="34" typeface="Arial"/>
                <a:ea charset="-122" panose="02010509060101010101" pitchFamily="49" typeface="隶书"/>
              </a:defRPr>
            </a:lvl4pPr>
            <a:lvl5pPr indent="-228600" marL="2057400">
              <a:buFont charset="0" panose="020B0604020202020204" pitchFamily="34" typeface="Arial"/>
              <a:defRPr>
                <a:solidFill>
                  <a:schemeClr val="tx1"/>
                </a:solidFill>
                <a:latin charset="0" panose="020B0604020202020204" pitchFamily="34" typeface="Arial"/>
                <a:ea charset="-122" panose="02010509060101010101" pitchFamily="49" typeface="隶书"/>
              </a:defRPr>
            </a:lvl5pPr>
            <a:lvl6pPr eaLnBrk="0" fontAlgn="base" hangingPunct="0" indent="-228600" marL="25146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eaLnBrk="0" fontAlgn="base" hangingPunct="0" indent="-228600" marL="29718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eaLnBrk="0" fontAlgn="base" hangingPunct="0" indent="-228600" marL="34290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eaLnBrk="0" fontAlgn="base" hangingPunct="0" indent="-228600" marL="38862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gn="ctr" eaLnBrk="1" hangingPunct="1">
              <a:spcBef>
                <a:spcPct val="50000"/>
              </a:spcBef>
            </a:pPr>
            <a:r>
              <a:rPr altLang="en-US" b="1" dirty="0" lang="zh-CN" sz="2000">
                <a:solidFill>
                  <a:schemeClr val="bg1"/>
                </a:solidFill>
                <a:ea charset="-122" panose="02010609060101010101" pitchFamily="49" typeface="黑体"/>
              </a:rPr>
              <a:t>黄海战役</a:t>
            </a:r>
            <a:endParaRPr altLang="en-US" b="1" dirty="0" lang="zh-CN" sz="2000">
              <a:solidFill>
                <a:schemeClr val="bg1"/>
              </a:solidFill>
              <a:ea charset="-122" panose="02010609060101010101" pitchFamily="49" typeface="黑体"/>
            </a:endParaRPr>
          </a:p>
        </p:txBody>
      </p:sp>
      <p:sp>
        <p:nvSpPr>
          <p:cNvPr id="11" name="Text Box 11"/>
          <p:cNvSpPr txBox="1">
            <a:spLocks noChangeArrowheads="1"/>
          </p:cNvSpPr>
          <p:nvPr/>
        </p:nvSpPr>
        <p:spPr bwMode="auto">
          <a:xfrm>
            <a:off x="2375691" y="5508640"/>
            <a:ext cx="1582159" cy="400110"/>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lvl1pPr>
              <a:buFont charset="0" panose="020B0604020202020204" pitchFamily="34" typeface="Arial"/>
              <a:defRPr>
                <a:solidFill>
                  <a:schemeClr val="tx1"/>
                </a:solidFill>
                <a:latin charset="0" panose="020B0604020202020204" pitchFamily="34" typeface="Arial"/>
                <a:ea charset="-122" panose="02010509060101010101" pitchFamily="49" typeface="隶书"/>
              </a:defRPr>
            </a:lvl1pPr>
            <a:lvl2pPr indent="-285750" marL="742950">
              <a:buFont charset="0" panose="020B0604020202020204" pitchFamily="34" typeface="Arial"/>
              <a:defRPr>
                <a:solidFill>
                  <a:schemeClr val="tx1"/>
                </a:solidFill>
                <a:latin charset="0" panose="020B0604020202020204" pitchFamily="34" typeface="Arial"/>
                <a:ea charset="-122" panose="02010509060101010101" pitchFamily="49" typeface="隶书"/>
              </a:defRPr>
            </a:lvl2pPr>
            <a:lvl3pPr indent="-228600" marL="1143000">
              <a:buFont charset="0" panose="020B0604020202020204" pitchFamily="34" typeface="Arial"/>
              <a:defRPr>
                <a:solidFill>
                  <a:schemeClr val="tx1"/>
                </a:solidFill>
                <a:latin charset="0" panose="020B0604020202020204" pitchFamily="34" typeface="Arial"/>
                <a:ea charset="-122" panose="02010509060101010101" pitchFamily="49" typeface="隶书"/>
              </a:defRPr>
            </a:lvl3pPr>
            <a:lvl4pPr indent="-228600" marL="1600200">
              <a:buFont charset="0" panose="020B0604020202020204" pitchFamily="34" typeface="Arial"/>
              <a:defRPr>
                <a:solidFill>
                  <a:schemeClr val="tx1"/>
                </a:solidFill>
                <a:latin charset="0" panose="020B0604020202020204" pitchFamily="34" typeface="Arial"/>
                <a:ea charset="-122" panose="02010509060101010101" pitchFamily="49" typeface="隶书"/>
              </a:defRPr>
            </a:lvl4pPr>
            <a:lvl5pPr indent="-228600" marL="2057400">
              <a:buFont charset="0" panose="020B0604020202020204" pitchFamily="34" typeface="Arial"/>
              <a:defRPr>
                <a:solidFill>
                  <a:schemeClr val="tx1"/>
                </a:solidFill>
                <a:latin charset="0" panose="020B0604020202020204" pitchFamily="34" typeface="Arial"/>
                <a:ea charset="-122" panose="02010509060101010101" pitchFamily="49" typeface="隶书"/>
              </a:defRPr>
            </a:lvl5pPr>
            <a:lvl6pPr eaLnBrk="0" fontAlgn="base" hangingPunct="0" indent="-228600" marL="25146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eaLnBrk="0" fontAlgn="base" hangingPunct="0" indent="-228600" marL="29718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eaLnBrk="0" fontAlgn="base" hangingPunct="0" indent="-228600" marL="34290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eaLnBrk="0" fontAlgn="base" hangingPunct="0" indent="-228600" marL="38862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gn="ctr" eaLnBrk="1" hangingPunct="1">
              <a:spcBef>
                <a:spcPct val="50000"/>
              </a:spcBef>
            </a:pPr>
            <a:r>
              <a:rPr altLang="en-US" b="1" dirty="0" lang="zh-CN" sz="2000">
                <a:solidFill>
                  <a:schemeClr val="bg1"/>
                </a:solidFill>
                <a:ea charset="-122" panose="02010609060101010101" pitchFamily="49" typeface="黑体"/>
              </a:rPr>
              <a:t>威海卫战役</a:t>
            </a:r>
            <a:endParaRPr altLang="en-US" b="1" dirty="0" lang="zh-CN" sz="2000">
              <a:solidFill>
                <a:schemeClr val="bg1"/>
              </a:solidFill>
              <a:ea charset="-122" panose="02010609060101010101" pitchFamily="49" typeface="黑体"/>
            </a:endParaRPr>
          </a:p>
        </p:txBody>
      </p:sp>
      <p:sp>
        <p:nvSpPr>
          <p:cNvPr id="12" name="Text Box 12">
            <a:hlinkClick action="ppaction://hlinksldjump" r:id="rId5"/>
          </p:cNvPr>
          <p:cNvSpPr txBox="1">
            <a:spLocks noChangeArrowheads="1"/>
          </p:cNvSpPr>
          <p:nvPr/>
        </p:nvSpPr>
        <p:spPr bwMode="auto">
          <a:xfrm>
            <a:off x="301626" y="3572813"/>
            <a:ext cx="1447800" cy="400110"/>
          </a:xfrm>
          <a:prstGeom prst="rect">
            <a:avLst/>
          </a:prstGeom>
        </p:spPr>
        <p:style>
          <a:lnRef idx="1">
            <a:schemeClr val="dk1"/>
          </a:lnRef>
          <a:fillRef idx="3">
            <a:schemeClr val="dk1"/>
          </a:fillRef>
          <a:effectRef idx="2">
            <a:schemeClr val="dk1"/>
          </a:effectRef>
          <a:fontRef idx="minor">
            <a:schemeClr val="lt1"/>
          </a:fontRef>
        </p:style>
        <p:txBody>
          <a:bodyPr>
            <a:spAutoFit/>
          </a:bodyPr>
          <a:lstStyle>
            <a:lvl1pPr>
              <a:buFont charset="0" panose="020B0604020202020204" pitchFamily="34" typeface="Arial"/>
              <a:defRPr>
                <a:solidFill>
                  <a:schemeClr val="tx1"/>
                </a:solidFill>
                <a:latin charset="0" panose="020B0604020202020204" pitchFamily="34" typeface="Arial"/>
                <a:ea charset="-122" panose="02010509060101010101" pitchFamily="49" typeface="隶书"/>
              </a:defRPr>
            </a:lvl1pPr>
            <a:lvl2pPr indent="-285750" marL="742950">
              <a:buFont charset="0" panose="020B0604020202020204" pitchFamily="34" typeface="Arial"/>
              <a:defRPr>
                <a:solidFill>
                  <a:schemeClr val="tx1"/>
                </a:solidFill>
                <a:latin charset="0" panose="020B0604020202020204" pitchFamily="34" typeface="Arial"/>
                <a:ea charset="-122" panose="02010509060101010101" pitchFamily="49" typeface="隶书"/>
              </a:defRPr>
            </a:lvl2pPr>
            <a:lvl3pPr indent="-228600" marL="1143000">
              <a:buFont charset="0" panose="020B0604020202020204" pitchFamily="34" typeface="Arial"/>
              <a:defRPr>
                <a:solidFill>
                  <a:schemeClr val="tx1"/>
                </a:solidFill>
                <a:latin charset="0" panose="020B0604020202020204" pitchFamily="34" typeface="Arial"/>
                <a:ea charset="-122" panose="02010509060101010101" pitchFamily="49" typeface="隶书"/>
              </a:defRPr>
            </a:lvl3pPr>
            <a:lvl4pPr indent="-228600" marL="1600200">
              <a:buFont charset="0" panose="020B0604020202020204" pitchFamily="34" typeface="Arial"/>
              <a:defRPr>
                <a:solidFill>
                  <a:schemeClr val="tx1"/>
                </a:solidFill>
                <a:latin charset="0" panose="020B0604020202020204" pitchFamily="34" typeface="Arial"/>
                <a:ea charset="-122" panose="02010509060101010101" pitchFamily="49" typeface="隶书"/>
              </a:defRPr>
            </a:lvl4pPr>
            <a:lvl5pPr indent="-228600" marL="2057400">
              <a:buFont charset="0" panose="020B0604020202020204" pitchFamily="34" typeface="Arial"/>
              <a:defRPr>
                <a:solidFill>
                  <a:schemeClr val="tx1"/>
                </a:solidFill>
                <a:latin charset="0" panose="020B0604020202020204" pitchFamily="34" typeface="Arial"/>
                <a:ea charset="-122" panose="02010509060101010101" pitchFamily="49" typeface="隶书"/>
              </a:defRPr>
            </a:lvl5pPr>
            <a:lvl6pPr eaLnBrk="0" fontAlgn="base" hangingPunct="0" indent="-228600" marL="25146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eaLnBrk="0" fontAlgn="base" hangingPunct="0" indent="-228600" marL="29718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eaLnBrk="0" fontAlgn="base" hangingPunct="0" indent="-228600" marL="34290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eaLnBrk="0" fontAlgn="base" hangingPunct="0" indent="-228600" marL="3886200">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gn="ctr" eaLnBrk="1" hangingPunct="1">
              <a:spcBef>
                <a:spcPct val="50000"/>
              </a:spcBef>
            </a:pPr>
            <a:r>
              <a:rPr altLang="en-US" b="1" dirty="0" lang="zh-CN" sz="2000">
                <a:solidFill>
                  <a:schemeClr val="bg1"/>
                </a:solidFill>
                <a:ea charset="-122" panose="02010609060101010101" pitchFamily="49" typeface="黑体"/>
              </a:rPr>
              <a:t>辽东战役</a:t>
            </a:r>
            <a:endParaRPr altLang="en-US" b="1" dirty="0" lang="zh-CN" sz="2000">
              <a:solidFill>
                <a:schemeClr val="bg1"/>
              </a:solidFill>
              <a:ea charset="-122" panose="02010609060101010101" pitchFamily="49" typeface="黑体"/>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2" y="-20231"/>
            <a:ext cx="4651264" cy="3385896"/>
          </a:xfrm>
          <a:prstGeom prst="rect">
            <a:avLst/>
          </a:prstGeom>
        </p:spPr>
      </p:pic>
      <p:sp>
        <p:nvSpPr>
          <p:cNvPr id="22" name="矩形 21"/>
          <p:cNvSpPr/>
          <p:nvPr/>
        </p:nvSpPr>
        <p:spPr>
          <a:xfrm>
            <a:off x="0" y="3352306"/>
            <a:ext cx="2945292" cy="58477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altLang="en-US" dirty="0" lang="zh-CN" sz="1600"/>
              <a:t>图为1895年2月2日，《图片</a:t>
            </a:r>
            <a:endParaRPr altLang="zh-CN" dirty="0" lang="en-US" sz="1600"/>
          </a:p>
          <a:p>
            <a:r>
              <a:rPr altLang="en-US" dirty="0" lang="zh-CN" sz="1600"/>
              <a:t>报》刊载的日军屠城照片</a:t>
            </a:r>
            <a:endParaRPr altLang="en-US" dirty="0" lang="zh-CN" sz="1600"/>
          </a:p>
        </p:txBody>
      </p:sp>
      <p:sp>
        <p:nvSpPr>
          <p:cNvPr id="23" name="文本框 22"/>
          <p:cNvSpPr txBox="1"/>
          <p:nvPr/>
        </p:nvSpPr>
        <p:spPr>
          <a:xfrm>
            <a:off x="4640438" y="797"/>
            <a:ext cx="7544398" cy="3539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wrap="square">
            <a:spAutoFit/>
          </a:bodyPr>
          <a:lstStyle/>
          <a:p>
            <a:r>
              <a:rPr altLang="en-US" b="1" dirty="0" lang="zh-CN" sz="2800"/>
              <a:t>“我亲眼看见旅顺难民并无抗拒犯军。</a:t>
            </a:r>
            <a:r>
              <a:rPr altLang="zh-CN" b="1" dirty="0" lang="en-US" sz="2800"/>
              <a:t>……</a:t>
            </a:r>
            <a:r>
              <a:rPr altLang="en-US" b="1" dirty="0" lang="zh-CN" sz="2800"/>
              <a:t>日兵并不欲生擒。我见一人跪于兵前，叩头求命，兵一手以枪尾刀插入其头于地上，一手以剑斩断其身首。有一人缩身于角头，日兵一队放枪弹碎其身。有一老人跪于街中，日兵斩之，几成两段。”</a:t>
            </a:r>
            <a:endParaRPr altLang="zh-CN" b="1" dirty="0" lang="en-US" sz="2800"/>
          </a:p>
          <a:p>
            <a:pPr algn="r"/>
            <a:r>
              <a:rPr altLang="zh-CN" b="1" dirty="0" lang="en-US" sz="2800"/>
              <a:t>——</a:t>
            </a:r>
            <a:r>
              <a:rPr altLang="en-US" b="1" dirty="0" lang="zh-CN" sz="2800"/>
              <a:t>（美）克里尔曼：</a:t>
            </a:r>
            <a:r>
              <a:rPr altLang="zh-CN" b="1" dirty="0" lang="en-US" sz="2800"/>
              <a:t>《</a:t>
            </a:r>
            <a:r>
              <a:rPr altLang="en-US" b="1" dirty="0" lang="zh-CN" sz="2800"/>
              <a:t>倭寇残杀记</a:t>
            </a:r>
            <a:r>
              <a:rPr altLang="zh-CN" b="1" dirty="0" lang="en-US" sz="2800"/>
              <a:t>》</a:t>
            </a:r>
            <a:r>
              <a:rPr altLang="en-US" b="1" dirty="0" lang="zh-CN" sz="2800"/>
              <a:t>，见</a:t>
            </a:r>
            <a:r>
              <a:rPr altLang="zh-CN" b="1" dirty="0" lang="en-US" sz="2800"/>
              <a:t>《</a:t>
            </a:r>
            <a:r>
              <a:rPr altLang="en-US" b="1" dirty="0" lang="zh-CN" sz="2800"/>
              <a:t>中倭战守始末记</a:t>
            </a:r>
            <a:r>
              <a:rPr altLang="zh-CN" b="1" dirty="0" lang="en-US" sz="2800"/>
              <a:t>》</a:t>
            </a:r>
            <a:r>
              <a:rPr altLang="en-US" b="1" dirty="0" lang="zh-CN" sz="2800"/>
              <a:t>第</a:t>
            </a:r>
            <a:r>
              <a:rPr altLang="zh-CN" b="1" dirty="0" lang="en-US" sz="2800"/>
              <a:t>2</a:t>
            </a:r>
            <a:r>
              <a:rPr altLang="en-US" b="1" dirty="0" lang="zh-CN" sz="2800"/>
              <a:t>卷，第</a:t>
            </a:r>
            <a:r>
              <a:rPr altLang="zh-CN" b="1" dirty="0" lang="en-US" sz="2800"/>
              <a:t>23-26</a:t>
            </a:r>
            <a:r>
              <a:rPr altLang="en-US" b="1" dirty="0" lang="zh-CN" sz="2800"/>
              <a:t>页。</a:t>
            </a:r>
            <a:endParaRPr altLang="en-US" b="1" dirty="0" lang="zh-CN" sz="2800"/>
          </a:p>
        </p:txBody>
      </p:sp>
      <p:sp>
        <p:nvSpPr>
          <p:cNvPr id="16" name="矩形 15"/>
          <p:cNvSpPr/>
          <p:nvPr/>
        </p:nvSpPr>
        <p:spPr>
          <a:xfrm>
            <a:off x="-7164" y="0"/>
            <a:ext cx="12192000" cy="7001301"/>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5" name="文本框 14"/>
          <p:cNvSpPr txBox="1"/>
          <p:nvPr/>
        </p:nvSpPr>
        <p:spPr>
          <a:xfrm>
            <a:off x="2857498" y="4370402"/>
            <a:ext cx="6140852" cy="1138238"/>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square">
            <a:spAutoFit/>
          </a:bodyPr>
          <a:lstStyle/>
          <a:p>
            <a:pPr algn="ctr">
              <a:defRPr/>
            </a:pPr>
            <a:r>
              <a:rPr altLang="en-US" dirty="0" lang="zh-CN" sz="4000">
                <a:solidFill>
                  <a:schemeClr val="bg1"/>
                </a:solidFill>
                <a:latin charset="-122" panose="02010609060101010101" pitchFamily="49" typeface="楷体"/>
                <a:ea charset="-122" panose="02010609060101010101" pitchFamily="49" typeface="楷体"/>
              </a:rPr>
              <a:t>苟丧舰，将自裁。</a:t>
            </a:r>
            <a:endParaRPr altLang="zh-CN" dirty="0" lang="en-US" sz="4000">
              <a:solidFill>
                <a:schemeClr val="bg1"/>
              </a:solidFill>
              <a:latin charset="-122" panose="02010609060101010101" pitchFamily="49" typeface="楷体"/>
              <a:ea charset="-122" panose="02010609060101010101" pitchFamily="49" typeface="楷体"/>
            </a:endParaRPr>
          </a:p>
          <a:p>
            <a:pPr algn="r">
              <a:defRPr/>
            </a:pPr>
            <a:r>
              <a:rPr altLang="zh-CN" dirty="0" lang="en-US" sz="2800">
                <a:solidFill>
                  <a:schemeClr val="bg1"/>
                </a:solidFill>
                <a:latin charset="-122" panose="02010609060101010101" pitchFamily="49" typeface="楷体"/>
                <a:ea charset="-122" panose="02010609060101010101" pitchFamily="49" typeface="楷体"/>
              </a:rPr>
              <a:t>——</a:t>
            </a:r>
            <a:r>
              <a:rPr altLang="en-US" dirty="0" lang="zh-CN" sz="2800">
                <a:solidFill>
                  <a:schemeClr val="bg1"/>
                </a:solidFill>
                <a:latin charset="-122" panose="02010609060101010101" pitchFamily="49" typeface="楷体"/>
                <a:ea charset="-122" panose="02010609060101010101" pitchFamily="49" typeface="楷体"/>
              </a:rPr>
              <a:t>刘步蟾</a:t>
            </a:r>
            <a:endParaRPr altLang="en-US" dirty="0" lang="zh-CN" sz="2800">
              <a:solidFill>
                <a:schemeClr val="bg1"/>
              </a:solidFill>
              <a:latin charset="-122" panose="02010609060101010101" pitchFamily="49" typeface="楷体"/>
              <a:ea charset="-122" panose="02010609060101010101" pitchFamily="49" typeface="楷体"/>
            </a:endParaRPr>
          </a:p>
        </p:txBody>
      </p:sp>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b="43" l="-1139" r="43"/>
          <a:stretch>
            <a:fillRect/>
          </a:stretch>
        </p:blipFill>
        <p:spPr>
          <a:xfrm>
            <a:off x="4540686" y="800991"/>
            <a:ext cx="2813765" cy="2861372"/>
          </a:xfrm>
          <a:prstGeom prst="ellipse">
            <a:avLst/>
          </a:prstGeom>
          <a:ln cap="rnd" w="63500">
            <a:noFill/>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p:spPr>
      </p:pic>
      <p:sp>
        <p:nvSpPr>
          <p:cNvPr id="14" name="矩形 13"/>
          <p:cNvSpPr/>
          <p:nvPr/>
        </p:nvSpPr>
        <p:spPr>
          <a:xfrm>
            <a:off x="4914900" y="3470275"/>
            <a:ext cx="2222500" cy="708025"/>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a:solidFill>
                  <a:schemeClr val="bg1"/>
                </a:solidFill>
              </a:rPr>
              <a:t>定远舰管带刘步蟾</a:t>
            </a:r>
            <a:endParaRPr altLang="zh-CN" dirty="0" lang="en-US">
              <a:solidFill>
                <a:schemeClr val="bg1"/>
              </a:solidFill>
            </a:endParaRPr>
          </a:p>
          <a:p>
            <a:pPr algn="ctr" eaLnBrk="1" hangingPunct="1">
              <a:buFont charset="0" panose="020B0604020202020204" pitchFamily="34" typeface="Arial"/>
              <a:buNone/>
              <a:defRPr/>
            </a:pPr>
            <a:r>
              <a:rPr altLang="en-US" dirty="0" lang="zh-CN">
                <a:solidFill>
                  <a:schemeClr val="bg1"/>
                </a:solidFill>
              </a:rPr>
              <a:t>（</a:t>
            </a:r>
            <a:r>
              <a:rPr altLang="zh-CN" dirty="0" lang="en-US">
                <a:solidFill>
                  <a:schemeClr val="bg1"/>
                </a:solidFill>
              </a:rPr>
              <a:t>1852—1895</a:t>
            </a:r>
            <a:r>
              <a:rPr altLang="en-US" dirty="0" lang="zh-CN">
                <a:solidFill>
                  <a:schemeClr val="bg1"/>
                </a:solidFill>
              </a:rPr>
              <a:t>）</a:t>
            </a:r>
            <a:endParaRPr altLang="en-US" dirty="0" lang="zh-CN">
              <a:solidFill>
                <a:schemeClr val="bg1"/>
              </a:solidFill>
            </a:endParaRPr>
          </a:p>
        </p:txBody>
      </p:sp>
      <p:sp>
        <p:nvSpPr>
          <p:cNvPr id="24" name="矩形 23"/>
          <p:cNvSpPr/>
          <p:nvPr/>
        </p:nvSpPr>
        <p:spPr>
          <a:xfrm>
            <a:off x="2524009" y="2165413"/>
            <a:ext cx="7731710" cy="310854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altLang="zh-CN" dirty="0" lang="en-US" sz="2800"/>
              <a:t>#</a:t>
            </a:r>
            <a:r>
              <a:rPr altLang="en-US" dirty="0" lang="zh-CN" sz="2800"/>
              <a:t>惨烈甲午</a:t>
            </a:r>
            <a:r>
              <a:rPr altLang="zh-CN" dirty="0" lang="en-US" sz="2800"/>
              <a:t>#</a:t>
            </a:r>
            <a:endParaRPr altLang="zh-CN" dirty="0" lang="en-US" sz="2800"/>
          </a:p>
          <a:p>
            <a:r>
              <a:rPr altLang="en-US" dirty="0" lang="zh-CN" sz="2800"/>
              <a:t>日军血洗威海平壤。当时的惨状被</a:t>
            </a:r>
            <a:r>
              <a:rPr altLang="zh-CN" dirty="0" lang="en-US" sz="2800"/>
              <a:t>《</a:t>
            </a:r>
            <a:r>
              <a:rPr altLang="en-US" dirty="0" lang="zh-CN" sz="2800"/>
              <a:t>东京日日新闻</a:t>
            </a:r>
            <a:r>
              <a:rPr altLang="zh-CN" dirty="0" lang="en-US" sz="2800"/>
              <a:t>》</a:t>
            </a:r>
            <a:r>
              <a:rPr altLang="en-US" dirty="0" lang="zh-CN" sz="2800"/>
              <a:t>随军记者甲秀辅报道：“街巷</a:t>
            </a:r>
            <a:r>
              <a:rPr altLang="en-US" dirty="0" lang="zh-CN" sz="2800" u="sng"/>
              <a:t>死尸遍地狼藉</a:t>
            </a:r>
            <a:r>
              <a:rPr altLang="en-US" dirty="0" lang="zh-CN" sz="2800"/>
              <a:t>，五六人或十数人倒在一起，发出袭人的</a:t>
            </a:r>
            <a:r>
              <a:rPr altLang="en-US" dirty="0" lang="zh-CN" sz="2800" u="sng"/>
              <a:t>血腥恶臭</a:t>
            </a:r>
            <a:r>
              <a:rPr altLang="en-US" dirty="0" lang="zh-CN" sz="2800"/>
              <a:t>。此时此景泛起对爱新觉罗末世怜悯的念头，面对如此惨烈的修罗道场，余无法想象此乃我</a:t>
            </a:r>
            <a:r>
              <a:rPr altLang="en-US" dirty="0" lang="zh-CN" sz="2800" u="sng"/>
              <a:t>文明军队</a:t>
            </a:r>
            <a:r>
              <a:rPr altLang="en-US" dirty="0" lang="zh-CN" sz="2800"/>
              <a:t>之所为。” </a:t>
            </a:r>
            <a:endParaRPr altLang="en-US" dirty="0" lang="zh-CN" sz="2800"/>
          </a:p>
        </p:txBody>
      </p:sp>
      <p:sp>
        <p:nvSpPr>
          <p:cNvPr id="18" name="矩形 17"/>
          <p:cNvSpPr/>
          <p:nvPr/>
        </p:nvSpPr>
        <p:spPr>
          <a:xfrm>
            <a:off x="2507699" y="1754813"/>
            <a:ext cx="7787823" cy="353943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altLang="en-US" dirty="0" lang="zh-CN" sz="3200"/>
              <a:t>“</a:t>
            </a:r>
            <a:r>
              <a:rPr altLang="zh-CN" dirty="0" lang="en-US" sz="3200"/>
              <a:t>5 </a:t>
            </a:r>
            <a:r>
              <a:rPr altLang="en-US" dirty="0" lang="zh-CN" sz="3200"/>
              <a:t>个多小时的激战，不仅决定了北洋水师和日本本舰队的命运 ，而且决定了全局。说得远一点，它同时又决定了此后半个世纪里中日关系的格局：把 ‘九 </a:t>
            </a:r>
            <a:r>
              <a:rPr altLang="zh-CN" dirty="0" lang="en-US" sz="3200"/>
              <a:t>·</a:t>
            </a:r>
            <a:r>
              <a:rPr altLang="en-US" dirty="0" lang="zh-CN" sz="3200"/>
              <a:t>一八 ’的炮声看做黄海海面炮声的历史回响并不为过 。”</a:t>
            </a:r>
            <a:endParaRPr altLang="zh-CN" dirty="0" lang="en-US" sz="3200"/>
          </a:p>
          <a:p>
            <a:pPr algn="r"/>
            <a:r>
              <a:rPr altLang="zh-CN" dirty="0" lang="en-US" sz="3200"/>
              <a:t>——</a:t>
            </a:r>
            <a:r>
              <a:rPr altLang="en-US" dirty="0" lang="zh-CN" sz="3200"/>
              <a:t>陈旭麓</a:t>
            </a:r>
            <a:endParaRPr altLang="en-US" dirty="0" lang="zh-CN" sz="3200"/>
          </a:p>
        </p:txBody>
      </p:sp>
      <p:pic>
        <p:nvPicPr>
          <p:cNvPr descr="04.png" id="25" name="图片 24"/>
          <p:cNvPicPr>
            <a:picLocks noChangeArrowheads="1" noChangeAspect="1"/>
          </p:cNvPicPr>
          <p:nvPr/>
        </p:nvPicPr>
        <p:blipFill rotWithShape="1">
          <a:blip r:embed="rId8">
            <a:extLst>
              <a:ext uri="{28A0092B-C50C-407E-A947-70E740481C1C}">
                <a14:useLocalDpi xmlns:a14="http://schemas.microsoft.com/office/drawing/2010/main" val="0"/>
              </a:ext>
            </a:extLst>
          </a:blip>
          <a:stretch>
            <a:fillRect/>
          </a:stretch>
        </p:blipFill>
        <p:spPr bwMode="auto">
          <a:xfrm>
            <a:off x="-7164" y="-75096"/>
            <a:ext cx="12314304" cy="705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05.png" id="26" name="图片 2"/>
          <p:cNvPicPr>
            <a:picLocks noChangeArrowheads="1" noChangeAspect="1"/>
          </p:cNvPicPr>
          <p:nvPr/>
        </p:nvPicPr>
        <p:blipFill rotWithShape="1">
          <a:blip r:embed="rId9">
            <a:extLst>
              <a:ext uri="{28A0092B-C50C-407E-A947-70E740481C1C}">
                <a14:useLocalDpi xmlns:a14="http://schemas.microsoft.com/office/drawing/2010/main" val="0"/>
              </a:ext>
            </a:extLst>
          </a:blip>
          <a:stretch>
            <a:fillRect/>
          </a:stretch>
        </p:blipFill>
        <p:spPr bwMode="auto">
          <a:xfrm>
            <a:off x="-45366" y="-55061"/>
            <a:ext cx="12314304" cy="337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3"/>
                                        </p:tgtEl>
                                        <p:attrNameLst>
                                          <p:attrName>style.visibility</p:attrName>
                                        </p:attrNameLst>
                                      </p:cBhvr>
                                      <p:to>
                                        <p:strVal val="visible"/>
                                      </p:to>
                                    </p:set>
                                  </p:childTnLst>
                                  <p:subTnLst>
                                    <p:audio>
                                      <p:cMediaNode>
                                        <p:cTn display="0" masterRel="sameClick">
                                          <p:stCondLst>
                                            <p:cond delay="0" evt="begin">
                                              <p:tn val="5"/>
                                            </p:cond>
                                          </p:stCondLst>
                                          <p:endCondLst>
                                            <p:cond delay="0" evt="onStopAudio">
                                              <p:tgtEl>
                                                <p:sldTgt/>
                                              </p:tgtEl>
                                            </p:cond>
                                          </p:endCondLst>
                                        </p:cTn>
                                        <p:tgtEl>
                                          <p:sndTgt name="explode.wav" r:embed="rId10"/>
                                        </p:tgtEl>
                                      </p:cMediaNode>
                                    </p:audio>
                                  </p:subTnLst>
                                </p:cTn>
                              </p:par>
                            </p:childTnLst>
                          </p:cTn>
                        </p:par>
                        <p:par>
                          <p:cTn fill="hold" id="7">
                            <p:stCondLst>
                              <p:cond delay="0"/>
                            </p:stCondLst>
                            <p:childTnLst>
                              <p:par>
                                <p:cTn fill="hold" grpId="0" id="8" nodeType="afterEffect" presetClass="entr" presetID="17" presetSubtype="10">
                                  <p:stCondLst>
                                    <p:cond delay="0"/>
                                  </p:stCondLst>
                                  <p:childTnLst>
                                    <p:set>
                                      <p:cBhvr>
                                        <p:cTn dur="1" fill="hold" id="9">
                                          <p:stCondLst>
                                            <p:cond delay="0"/>
                                          </p:stCondLst>
                                        </p:cTn>
                                        <p:tgtEl>
                                          <p:spTgt spid="8"/>
                                        </p:tgtEl>
                                        <p:attrNameLst>
                                          <p:attrName>style.visibility</p:attrName>
                                        </p:attrNameLst>
                                      </p:cBhvr>
                                      <p:to>
                                        <p:strVal val="visible"/>
                                      </p:to>
                                    </p:set>
                                    <p:anim calcmode="lin" valueType="num">
                                      <p:cBhvr>
                                        <p:cTn dur="500" fill="hold" id="10"/>
                                        <p:tgtEl>
                                          <p:spTgt spid="8"/>
                                        </p:tgtEl>
                                        <p:attrNameLst>
                                          <p:attrName>ppt_w</p:attrName>
                                        </p:attrNameLst>
                                      </p:cBhvr>
                                      <p:tavLst>
                                        <p:tav tm="0">
                                          <p:val>
                                            <p:fltVal val="0"/>
                                          </p:val>
                                        </p:tav>
                                        <p:tav tm="100000">
                                          <p:val>
                                            <p:strVal val="#ppt_w"/>
                                          </p:val>
                                        </p:tav>
                                      </p:tavLst>
                                    </p:anim>
                                    <p:anim calcmode="lin" valueType="num">
                                      <p:cBhvr>
                                        <p:cTn dur="500" fill="hold" id="11"/>
                                        <p:tgtEl>
                                          <p:spTgt spid="8"/>
                                        </p:tgtEl>
                                        <p:attrNameLst>
                                          <p:attrName>ppt_h</p:attrName>
                                        </p:attrNameLst>
                                      </p:cBhvr>
                                      <p:tavLst>
                                        <p:tav tm="0">
                                          <p:val>
                                            <p:strVal val="#ppt_h"/>
                                          </p:val>
                                        </p:tav>
                                        <p:tav tm="100000">
                                          <p:val>
                                            <p:strVal val="#ppt_h"/>
                                          </p:val>
                                        </p:tav>
                                      </p:tavLst>
                                    </p:anim>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1" presetSubtype="0">
                                  <p:stCondLst>
                                    <p:cond delay="0"/>
                                  </p:stCondLst>
                                  <p:childTnLst>
                                    <p:set>
                                      <p:cBhvr>
                                        <p:cTn dur="1" fill="hold" id="15">
                                          <p:stCondLst>
                                            <p:cond delay="0"/>
                                          </p:stCondLst>
                                        </p:cTn>
                                        <p:tgtEl>
                                          <p:spTgt spid="4"/>
                                        </p:tgtEl>
                                        <p:attrNameLst>
                                          <p:attrName>style.visibility</p:attrName>
                                        </p:attrNameLst>
                                      </p:cBhvr>
                                      <p:to>
                                        <p:strVal val="visible"/>
                                      </p:to>
                                    </p:set>
                                  </p:childTnLst>
                                  <p:subTnLst>
                                    <p:audio>
                                      <p:cMediaNode>
                                        <p:cTn display="0" masterRel="sameClick">
                                          <p:stCondLst>
                                            <p:cond delay="0" evt="begin">
                                              <p:tn val="14"/>
                                            </p:cond>
                                          </p:stCondLst>
                                          <p:endCondLst>
                                            <p:cond delay="0" evt="onStopAudio">
                                              <p:tgtEl>
                                                <p:sldTgt/>
                                              </p:tgtEl>
                                            </p:cond>
                                          </p:endCondLst>
                                        </p:cTn>
                                        <p:tgtEl>
                                          <p:sndTgt name="explode.wav" r:embed="rId10"/>
                                        </p:tgtEl>
                                      </p:cMediaNode>
                                    </p:audio>
                                  </p:subTnLst>
                                </p:cTn>
                              </p:par>
                            </p:childTnLst>
                          </p:cTn>
                        </p:par>
                        <p:par>
                          <p:cTn fill="hold" id="16">
                            <p:stCondLst>
                              <p:cond delay="0"/>
                            </p:stCondLst>
                            <p:childTnLst>
                              <p:par>
                                <p:cTn fill="hold" grpId="0" id="17" nodeType="afterEffect" presetClass="entr" presetID="17" presetSubtype="10">
                                  <p:stCondLst>
                                    <p:cond delay="0"/>
                                  </p:stCondLst>
                                  <p:childTnLst>
                                    <p:set>
                                      <p:cBhvr>
                                        <p:cTn dur="1" fill="hold" id="18">
                                          <p:stCondLst>
                                            <p:cond delay="0"/>
                                          </p:stCondLst>
                                        </p:cTn>
                                        <p:tgtEl>
                                          <p:spTgt spid="9"/>
                                        </p:tgtEl>
                                        <p:attrNameLst>
                                          <p:attrName>style.visibility</p:attrName>
                                        </p:attrNameLst>
                                      </p:cBhvr>
                                      <p:to>
                                        <p:strVal val="visible"/>
                                      </p:to>
                                    </p:set>
                                    <p:anim calcmode="lin" valueType="num">
                                      <p:cBhvr>
                                        <p:cTn dur="500" fill="hold" id="19"/>
                                        <p:tgtEl>
                                          <p:spTgt spid="9"/>
                                        </p:tgtEl>
                                        <p:attrNameLst>
                                          <p:attrName>ppt_w</p:attrName>
                                        </p:attrNameLst>
                                      </p:cBhvr>
                                      <p:tavLst>
                                        <p:tav tm="0">
                                          <p:val>
                                            <p:fltVal val="0"/>
                                          </p:val>
                                        </p:tav>
                                        <p:tav tm="100000">
                                          <p:val>
                                            <p:strVal val="#ppt_w"/>
                                          </p:val>
                                        </p:tav>
                                      </p:tavLst>
                                    </p:anim>
                                    <p:anim calcmode="lin" valueType="num">
                                      <p:cBhvr>
                                        <p:cTn dur="500" fill="hold" id="20"/>
                                        <p:tgtEl>
                                          <p:spTgt spid="9"/>
                                        </p:tgtEl>
                                        <p:attrNameLst>
                                          <p:attrName>ppt_h</p:attrName>
                                        </p:attrNameLst>
                                      </p:cBhvr>
                                      <p:tavLst>
                                        <p:tav tm="0">
                                          <p:val>
                                            <p:strVal val="#ppt_h"/>
                                          </p:val>
                                        </p:tav>
                                        <p:tav tm="100000">
                                          <p:val>
                                            <p:strVal val="#ppt_h"/>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1" presetSubtype="0">
                                  <p:stCondLst>
                                    <p:cond delay="0"/>
                                  </p:stCondLst>
                                  <p:childTnLst>
                                    <p:set>
                                      <p:cBhvr>
                                        <p:cTn dur="1" fill="hold" id="24">
                                          <p:stCondLst>
                                            <p:cond delay="0"/>
                                          </p:stCondLst>
                                        </p:cTn>
                                        <p:tgtEl>
                                          <p:spTgt spid="7"/>
                                        </p:tgtEl>
                                        <p:attrNameLst>
                                          <p:attrName>style.visibility</p:attrName>
                                        </p:attrNameLst>
                                      </p:cBhvr>
                                      <p:to>
                                        <p:strVal val="visible"/>
                                      </p:to>
                                    </p:set>
                                  </p:childTnLst>
                                  <p:subTnLst>
                                    <p:audio>
                                      <p:cMediaNode>
                                        <p:cTn display="0" masterRel="sameClick">
                                          <p:stCondLst>
                                            <p:cond delay="0" evt="begin">
                                              <p:tn val="23"/>
                                            </p:cond>
                                          </p:stCondLst>
                                          <p:endCondLst>
                                            <p:cond delay="0" evt="onStopAudio">
                                              <p:tgtEl>
                                                <p:sldTgt/>
                                              </p:tgtEl>
                                            </p:cond>
                                          </p:endCondLst>
                                        </p:cTn>
                                        <p:tgtEl>
                                          <p:sndTgt name="explode.wav" r:embed="rId10"/>
                                        </p:tgtEl>
                                      </p:cMediaNode>
                                    </p:audio>
                                  </p:subTnLst>
                                </p:cTn>
                              </p:par>
                            </p:childTnLst>
                          </p:cTn>
                        </p:par>
                        <p:par>
                          <p:cTn fill="hold" id="25">
                            <p:stCondLst>
                              <p:cond delay="0"/>
                            </p:stCondLst>
                            <p:childTnLst>
                              <p:par>
                                <p:cTn fill="hold" grpId="0" id="26" nodeType="afterEffect" presetClass="entr" presetID="17" presetSubtype="10">
                                  <p:stCondLst>
                                    <p:cond delay="0"/>
                                  </p:stCondLst>
                                  <p:childTnLst>
                                    <p:set>
                                      <p:cBhvr>
                                        <p:cTn dur="1" fill="hold" id="27">
                                          <p:stCondLst>
                                            <p:cond delay="0"/>
                                          </p:stCondLst>
                                        </p:cTn>
                                        <p:tgtEl>
                                          <p:spTgt spid="10"/>
                                        </p:tgtEl>
                                        <p:attrNameLst>
                                          <p:attrName>style.visibility</p:attrName>
                                        </p:attrNameLst>
                                      </p:cBhvr>
                                      <p:to>
                                        <p:strVal val="visible"/>
                                      </p:to>
                                    </p:set>
                                    <p:anim calcmode="lin" valueType="num">
                                      <p:cBhvr>
                                        <p:cTn dur="500" fill="hold" id="28"/>
                                        <p:tgtEl>
                                          <p:spTgt spid="10"/>
                                        </p:tgtEl>
                                        <p:attrNameLst>
                                          <p:attrName>ppt_w</p:attrName>
                                        </p:attrNameLst>
                                      </p:cBhvr>
                                      <p:tavLst>
                                        <p:tav tm="0">
                                          <p:val>
                                            <p:fltVal val="0"/>
                                          </p:val>
                                        </p:tav>
                                        <p:tav tm="100000">
                                          <p:val>
                                            <p:strVal val="#ppt_w"/>
                                          </p:val>
                                        </p:tav>
                                      </p:tavLst>
                                    </p:anim>
                                    <p:anim calcmode="lin" valueType="num">
                                      <p:cBhvr>
                                        <p:cTn dur="500" fill="hold" id="29"/>
                                        <p:tgtEl>
                                          <p:spTgt spid="10"/>
                                        </p:tgtEl>
                                        <p:attrNameLst>
                                          <p:attrName>ppt_h</p:attrName>
                                        </p:attrNameLst>
                                      </p:cBhvr>
                                      <p:tavLst>
                                        <p:tav tm="0">
                                          <p:val>
                                            <p:strVal val="#ppt_h"/>
                                          </p:val>
                                        </p:tav>
                                        <p:tav tm="100000">
                                          <p:val>
                                            <p:strVal val="#ppt_h"/>
                                          </p:val>
                                        </p:tav>
                                      </p:tavLst>
                                    </p:anim>
                                  </p:childTnLst>
                                </p:cTn>
                              </p:par>
                            </p:childTnLst>
                          </p:cTn>
                        </p:par>
                      </p:childTnLst>
                    </p:cTn>
                  </p:par>
                  <p:par>
                    <p:cTn fill="hold" id="30">
                      <p:stCondLst>
                        <p:cond delay="indefinite"/>
                      </p:stCondLst>
                      <p:childTnLst>
                        <p:par>
                          <p:cTn fill="hold" id="31">
                            <p:stCondLst>
                              <p:cond delay="0"/>
                            </p:stCondLst>
                            <p:childTnLst>
                              <p:par>
                                <p:cTn fill="hold" id="32" nodeType="clickEffect" presetClass="entr" presetID="1" presetSubtype="0">
                                  <p:stCondLst>
                                    <p:cond delay="0"/>
                                  </p:stCondLst>
                                  <p:childTnLst>
                                    <p:set>
                                      <p:cBhvr>
                                        <p:cTn dur="1" fill="hold" id="33">
                                          <p:stCondLst>
                                            <p:cond delay="0"/>
                                          </p:stCondLst>
                                        </p:cTn>
                                        <p:tgtEl>
                                          <p:spTgt spid="6"/>
                                        </p:tgtEl>
                                        <p:attrNameLst>
                                          <p:attrName>style.visibility</p:attrName>
                                        </p:attrNameLst>
                                      </p:cBhvr>
                                      <p:to>
                                        <p:strVal val="visible"/>
                                      </p:to>
                                    </p:set>
                                  </p:childTnLst>
                                  <p:subTnLst>
                                    <p:audio>
                                      <p:cMediaNode>
                                        <p:cTn display="0" masterRel="sameClick">
                                          <p:stCondLst>
                                            <p:cond delay="0" evt="begin">
                                              <p:tn val="32"/>
                                            </p:cond>
                                          </p:stCondLst>
                                          <p:endCondLst>
                                            <p:cond delay="0" evt="onStopAudio">
                                              <p:tgtEl>
                                                <p:sldTgt/>
                                              </p:tgtEl>
                                            </p:cond>
                                          </p:endCondLst>
                                        </p:cTn>
                                        <p:tgtEl>
                                          <p:sndTgt name="explode.wav" r:embed="rId10"/>
                                        </p:tgtEl>
                                      </p:cMediaNode>
                                    </p:audio>
                                  </p:subTnLst>
                                </p:cTn>
                              </p:par>
                            </p:childTnLst>
                          </p:cTn>
                        </p:par>
                        <p:par>
                          <p:cTn fill="hold" id="34">
                            <p:stCondLst>
                              <p:cond delay="0"/>
                            </p:stCondLst>
                            <p:childTnLst>
                              <p:par>
                                <p:cTn fill="hold" grpId="0" id="35" nodeType="afterEffect" presetClass="entr" presetID="17" presetSubtype="10">
                                  <p:stCondLst>
                                    <p:cond delay="0"/>
                                  </p:stCondLst>
                                  <p:childTnLst>
                                    <p:set>
                                      <p:cBhvr>
                                        <p:cTn dur="1" fill="hold" id="36">
                                          <p:stCondLst>
                                            <p:cond delay="0"/>
                                          </p:stCondLst>
                                        </p:cTn>
                                        <p:tgtEl>
                                          <p:spTgt spid="12"/>
                                        </p:tgtEl>
                                        <p:attrNameLst>
                                          <p:attrName>style.visibility</p:attrName>
                                        </p:attrNameLst>
                                      </p:cBhvr>
                                      <p:to>
                                        <p:strVal val="visible"/>
                                      </p:to>
                                    </p:set>
                                    <p:anim calcmode="lin" valueType="num">
                                      <p:cBhvr>
                                        <p:cTn dur="500" fill="hold" id="37"/>
                                        <p:tgtEl>
                                          <p:spTgt spid="12"/>
                                        </p:tgtEl>
                                        <p:attrNameLst>
                                          <p:attrName>ppt_w</p:attrName>
                                        </p:attrNameLst>
                                      </p:cBhvr>
                                      <p:tavLst>
                                        <p:tav tm="0">
                                          <p:val>
                                            <p:fltVal val="0"/>
                                          </p:val>
                                        </p:tav>
                                        <p:tav tm="100000">
                                          <p:val>
                                            <p:strVal val="#ppt_w"/>
                                          </p:val>
                                        </p:tav>
                                      </p:tavLst>
                                    </p:anim>
                                    <p:anim calcmode="lin" valueType="num">
                                      <p:cBhvr>
                                        <p:cTn dur="500" fill="hold" id="38"/>
                                        <p:tgtEl>
                                          <p:spTgt spid="12"/>
                                        </p:tgtEl>
                                        <p:attrNameLst>
                                          <p:attrName>ppt_h</p:attrName>
                                        </p:attrNameLst>
                                      </p:cBhvr>
                                      <p:tavLst>
                                        <p:tav tm="0">
                                          <p:val>
                                            <p:strVal val="#ppt_h"/>
                                          </p:val>
                                        </p:tav>
                                        <p:tav tm="100000">
                                          <p:val>
                                            <p:strVal val="#ppt_h"/>
                                          </p:val>
                                        </p:tav>
                                      </p:tavLst>
                                    </p:anim>
                                  </p:childTnLst>
                                </p:cTn>
                              </p:par>
                            </p:childTnLst>
                          </p:cTn>
                        </p:par>
                      </p:childTnLst>
                    </p:cTn>
                  </p:par>
                  <p:par>
                    <p:cTn fill="hold" id="39">
                      <p:stCondLst>
                        <p:cond delay="indefinite"/>
                      </p:stCondLst>
                      <p:childTnLst>
                        <p:par>
                          <p:cTn fill="hold" id="40">
                            <p:stCondLst>
                              <p:cond delay="0"/>
                            </p:stCondLst>
                            <p:childTnLst>
                              <p:par>
                                <p:cTn fill="hold" id="41" nodeType="clickEffect" presetClass="entr" presetID="42" presetSubtype="0">
                                  <p:stCondLst>
                                    <p:cond delay="0"/>
                                  </p:stCondLst>
                                  <p:childTnLst>
                                    <p:set>
                                      <p:cBhvr>
                                        <p:cTn dur="1" fill="hold" id="42">
                                          <p:stCondLst>
                                            <p:cond delay="0"/>
                                          </p:stCondLst>
                                        </p:cTn>
                                        <p:tgtEl>
                                          <p:spTgt spid="21"/>
                                        </p:tgtEl>
                                        <p:attrNameLst>
                                          <p:attrName>style.visibility</p:attrName>
                                        </p:attrNameLst>
                                      </p:cBhvr>
                                      <p:to>
                                        <p:strVal val="visible"/>
                                      </p:to>
                                    </p:set>
                                    <p:animEffect filter="fade" transition="in">
                                      <p:cBhvr>
                                        <p:cTn dur="1000" id="43"/>
                                        <p:tgtEl>
                                          <p:spTgt spid="21"/>
                                        </p:tgtEl>
                                      </p:cBhvr>
                                    </p:animEffect>
                                    <p:anim calcmode="lin" valueType="num">
                                      <p:cBhvr>
                                        <p:cTn dur="1000" fill="hold" id="44"/>
                                        <p:tgtEl>
                                          <p:spTgt spid="21"/>
                                        </p:tgtEl>
                                        <p:attrNameLst>
                                          <p:attrName>ppt_x</p:attrName>
                                        </p:attrNameLst>
                                      </p:cBhvr>
                                      <p:tavLst>
                                        <p:tav tm="0">
                                          <p:val>
                                            <p:strVal val="#ppt_x"/>
                                          </p:val>
                                        </p:tav>
                                        <p:tav tm="100000">
                                          <p:val>
                                            <p:strVal val="#ppt_x"/>
                                          </p:val>
                                        </p:tav>
                                      </p:tavLst>
                                    </p:anim>
                                    <p:anim calcmode="lin" valueType="num">
                                      <p:cBhvr>
                                        <p:cTn dur="1000" fill="hold" id="45"/>
                                        <p:tgtEl>
                                          <p:spTgt spid="21"/>
                                        </p:tgtEl>
                                        <p:attrNameLst>
                                          <p:attrName>ppt_y</p:attrName>
                                        </p:attrNameLst>
                                      </p:cBhvr>
                                      <p:tavLst>
                                        <p:tav tm="0">
                                          <p:val>
                                            <p:strVal val="#ppt_y+.1"/>
                                          </p:val>
                                        </p:tav>
                                        <p:tav tm="100000">
                                          <p:val>
                                            <p:strVal val="#ppt_y"/>
                                          </p:val>
                                        </p:tav>
                                      </p:tavLst>
                                    </p:anim>
                                  </p:childTnLst>
                                </p:cTn>
                              </p:par>
                              <p:par>
                                <p:cTn fill="hold" grpId="0" id="46" nodeType="withEffect" presetClass="entr" presetID="42" presetSubtype="0">
                                  <p:stCondLst>
                                    <p:cond delay="0"/>
                                  </p:stCondLst>
                                  <p:childTnLst>
                                    <p:set>
                                      <p:cBhvr>
                                        <p:cTn dur="1" fill="hold" id="47">
                                          <p:stCondLst>
                                            <p:cond delay="0"/>
                                          </p:stCondLst>
                                        </p:cTn>
                                        <p:tgtEl>
                                          <p:spTgt spid="22"/>
                                        </p:tgtEl>
                                        <p:attrNameLst>
                                          <p:attrName>style.visibility</p:attrName>
                                        </p:attrNameLst>
                                      </p:cBhvr>
                                      <p:to>
                                        <p:strVal val="visible"/>
                                      </p:to>
                                    </p:set>
                                    <p:animEffect filter="fade" transition="in">
                                      <p:cBhvr>
                                        <p:cTn dur="1000" id="48"/>
                                        <p:tgtEl>
                                          <p:spTgt spid="22"/>
                                        </p:tgtEl>
                                      </p:cBhvr>
                                    </p:animEffect>
                                    <p:anim calcmode="lin" valueType="num">
                                      <p:cBhvr>
                                        <p:cTn dur="1000" fill="hold" id="49"/>
                                        <p:tgtEl>
                                          <p:spTgt spid="22"/>
                                        </p:tgtEl>
                                        <p:attrNameLst>
                                          <p:attrName>ppt_x</p:attrName>
                                        </p:attrNameLst>
                                      </p:cBhvr>
                                      <p:tavLst>
                                        <p:tav tm="0">
                                          <p:val>
                                            <p:strVal val="#ppt_x"/>
                                          </p:val>
                                        </p:tav>
                                        <p:tav tm="100000">
                                          <p:val>
                                            <p:strVal val="#ppt_x"/>
                                          </p:val>
                                        </p:tav>
                                      </p:tavLst>
                                    </p:anim>
                                    <p:anim calcmode="lin" valueType="num">
                                      <p:cBhvr>
                                        <p:cTn dur="1000" fill="hold" id="50"/>
                                        <p:tgtEl>
                                          <p:spTgt spid="22"/>
                                        </p:tgtEl>
                                        <p:attrNameLst>
                                          <p:attrName>ppt_y</p:attrName>
                                        </p:attrNameLst>
                                      </p:cBhvr>
                                      <p:tavLst>
                                        <p:tav tm="0">
                                          <p:val>
                                            <p:strVal val="#ppt_y+.1"/>
                                          </p:val>
                                        </p:tav>
                                        <p:tav tm="100000">
                                          <p:val>
                                            <p:strVal val="#ppt_y"/>
                                          </p:val>
                                        </p:tav>
                                      </p:tavLst>
                                    </p:anim>
                                  </p:childTnLst>
                                </p:cTn>
                              </p:par>
                              <p:par>
                                <p:cTn fill="hold" grpId="0" id="51" nodeType="withEffect" presetClass="entr" presetID="42" presetSubtype="0">
                                  <p:stCondLst>
                                    <p:cond delay="0"/>
                                  </p:stCondLst>
                                  <p:childTnLst>
                                    <p:set>
                                      <p:cBhvr>
                                        <p:cTn dur="1" fill="hold" id="52">
                                          <p:stCondLst>
                                            <p:cond delay="0"/>
                                          </p:stCondLst>
                                        </p:cTn>
                                        <p:tgtEl>
                                          <p:spTgt spid="23"/>
                                        </p:tgtEl>
                                        <p:attrNameLst>
                                          <p:attrName>style.visibility</p:attrName>
                                        </p:attrNameLst>
                                      </p:cBhvr>
                                      <p:to>
                                        <p:strVal val="visible"/>
                                      </p:to>
                                    </p:set>
                                    <p:animEffect filter="fade" transition="in">
                                      <p:cBhvr>
                                        <p:cTn dur="1000" id="53"/>
                                        <p:tgtEl>
                                          <p:spTgt spid="23"/>
                                        </p:tgtEl>
                                      </p:cBhvr>
                                    </p:animEffect>
                                    <p:anim calcmode="lin" valueType="num">
                                      <p:cBhvr>
                                        <p:cTn dur="1000" fill="hold" id="54"/>
                                        <p:tgtEl>
                                          <p:spTgt spid="23"/>
                                        </p:tgtEl>
                                        <p:attrNameLst>
                                          <p:attrName>ppt_x</p:attrName>
                                        </p:attrNameLst>
                                      </p:cBhvr>
                                      <p:tavLst>
                                        <p:tav tm="0">
                                          <p:val>
                                            <p:strVal val="#ppt_x"/>
                                          </p:val>
                                        </p:tav>
                                        <p:tav tm="100000">
                                          <p:val>
                                            <p:strVal val="#ppt_x"/>
                                          </p:val>
                                        </p:tav>
                                      </p:tavLst>
                                    </p:anim>
                                    <p:anim calcmode="lin" valueType="num">
                                      <p:cBhvr>
                                        <p:cTn dur="1000" fill="hold" id="55"/>
                                        <p:tgtEl>
                                          <p:spTgt spid="23"/>
                                        </p:tgtEl>
                                        <p:attrNameLst>
                                          <p:attrName>ppt_y</p:attrName>
                                        </p:attrNameLst>
                                      </p:cBhvr>
                                      <p:tavLst>
                                        <p:tav tm="0">
                                          <p:val>
                                            <p:strVal val="#ppt_y+.1"/>
                                          </p:val>
                                        </p:tav>
                                        <p:tav tm="100000">
                                          <p:val>
                                            <p:strVal val="#ppt_y"/>
                                          </p:val>
                                        </p:tav>
                                      </p:tavLst>
                                    </p:anim>
                                  </p:childTnLst>
                                </p:cTn>
                              </p:par>
                            </p:childTnLst>
                          </p:cTn>
                        </p:par>
                      </p:childTnLst>
                    </p:cTn>
                  </p:par>
                  <p:par>
                    <p:cTn fill="hold" id="56">
                      <p:stCondLst>
                        <p:cond delay="indefinite"/>
                      </p:stCondLst>
                      <p:childTnLst>
                        <p:par>
                          <p:cTn fill="hold" id="57">
                            <p:stCondLst>
                              <p:cond delay="0"/>
                            </p:stCondLst>
                            <p:childTnLst>
                              <p:par>
                                <p:cTn fill="hold" id="58" nodeType="clickEffect" presetClass="entr" presetID="1" presetSubtype="0">
                                  <p:stCondLst>
                                    <p:cond delay="0"/>
                                  </p:stCondLst>
                                  <p:childTnLst>
                                    <p:set>
                                      <p:cBhvr>
                                        <p:cTn dur="1" fill="hold" id="59">
                                          <p:stCondLst>
                                            <p:cond delay="0"/>
                                          </p:stCondLst>
                                        </p:cTn>
                                        <p:tgtEl>
                                          <p:spTgt spid="5"/>
                                        </p:tgtEl>
                                        <p:attrNameLst>
                                          <p:attrName>style.visibility</p:attrName>
                                        </p:attrNameLst>
                                      </p:cBhvr>
                                      <p:to>
                                        <p:strVal val="visible"/>
                                      </p:to>
                                    </p:set>
                                  </p:childTnLst>
                                  <p:subTnLst>
                                    <p:audio>
                                      <p:cMediaNode>
                                        <p:cTn display="0" masterRel="sameClick">
                                          <p:stCondLst>
                                            <p:cond delay="0" evt="begin">
                                              <p:tn val="58"/>
                                            </p:cond>
                                          </p:stCondLst>
                                          <p:endCondLst>
                                            <p:cond delay="0" evt="onStopAudio">
                                              <p:tgtEl>
                                                <p:sldTgt/>
                                              </p:tgtEl>
                                            </p:cond>
                                          </p:endCondLst>
                                        </p:cTn>
                                        <p:tgtEl>
                                          <p:sndTgt name="explode.wav" r:embed="rId10"/>
                                        </p:tgtEl>
                                      </p:cMediaNode>
                                    </p:audio>
                                  </p:subTnLst>
                                </p:cTn>
                              </p:par>
                            </p:childTnLst>
                          </p:cTn>
                        </p:par>
                        <p:par>
                          <p:cTn fill="hold" id="60">
                            <p:stCondLst>
                              <p:cond delay="0"/>
                            </p:stCondLst>
                            <p:childTnLst>
                              <p:par>
                                <p:cTn fill="hold" grpId="0" id="61" nodeType="afterEffect" presetClass="entr" presetID="17" presetSubtype="10">
                                  <p:stCondLst>
                                    <p:cond delay="0"/>
                                  </p:stCondLst>
                                  <p:childTnLst>
                                    <p:set>
                                      <p:cBhvr>
                                        <p:cTn dur="1" fill="hold" id="62">
                                          <p:stCondLst>
                                            <p:cond delay="0"/>
                                          </p:stCondLst>
                                        </p:cTn>
                                        <p:tgtEl>
                                          <p:spTgt spid="11"/>
                                        </p:tgtEl>
                                        <p:attrNameLst>
                                          <p:attrName>style.visibility</p:attrName>
                                        </p:attrNameLst>
                                      </p:cBhvr>
                                      <p:to>
                                        <p:strVal val="visible"/>
                                      </p:to>
                                    </p:set>
                                    <p:anim calcmode="lin" valueType="num">
                                      <p:cBhvr>
                                        <p:cTn dur="500" fill="hold" id="63"/>
                                        <p:tgtEl>
                                          <p:spTgt spid="11"/>
                                        </p:tgtEl>
                                        <p:attrNameLst>
                                          <p:attrName>ppt_w</p:attrName>
                                        </p:attrNameLst>
                                      </p:cBhvr>
                                      <p:tavLst>
                                        <p:tav tm="0">
                                          <p:val>
                                            <p:fltVal val="0"/>
                                          </p:val>
                                        </p:tav>
                                        <p:tav tm="100000">
                                          <p:val>
                                            <p:strVal val="#ppt_w"/>
                                          </p:val>
                                        </p:tav>
                                      </p:tavLst>
                                    </p:anim>
                                    <p:anim calcmode="lin" valueType="num">
                                      <p:cBhvr>
                                        <p:cTn dur="500" fill="hold" id="64"/>
                                        <p:tgtEl>
                                          <p:spTgt spid="11"/>
                                        </p:tgtEl>
                                        <p:attrNameLst>
                                          <p:attrName>ppt_h</p:attrName>
                                        </p:attrNameLst>
                                      </p:cBhvr>
                                      <p:tavLst>
                                        <p:tav tm="0">
                                          <p:val>
                                            <p:strVal val="#ppt_h"/>
                                          </p:val>
                                        </p:tav>
                                        <p:tav tm="100000">
                                          <p:val>
                                            <p:strVal val="#ppt_h"/>
                                          </p:val>
                                        </p:tav>
                                      </p:tavLst>
                                    </p:anim>
                                  </p:childTnLst>
                                </p:cTn>
                              </p:par>
                            </p:childTnLst>
                          </p:cTn>
                        </p:par>
                      </p:childTnLst>
                    </p:cTn>
                  </p:par>
                  <p:par>
                    <p:cTn fill="hold" id="65">
                      <p:stCondLst>
                        <p:cond delay="indefinite"/>
                      </p:stCondLst>
                      <p:childTnLst>
                        <p:par>
                          <p:cTn fill="hold" id="66">
                            <p:stCondLst>
                              <p:cond delay="0"/>
                            </p:stCondLst>
                            <p:childTnLst>
                              <p:par>
                                <p:cTn fill="hold" grpId="0" id="67" nodeType="clickEffect" presetClass="entr" presetID="2" presetSubtype="4">
                                  <p:stCondLst>
                                    <p:cond delay="0"/>
                                  </p:stCondLst>
                                  <p:childTnLst>
                                    <p:set>
                                      <p:cBhvr>
                                        <p:cTn dur="1" fill="hold" id="68">
                                          <p:stCondLst>
                                            <p:cond delay="0"/>
                                          </p:stCondLst>
                                        </p:cTn>
                                        <p:tgtEl>
                                          <p:spTgt spid="16"/>
                                        </p:tgtEl>
                                        <p:attrNameLst>
                                          <p:attrName>style.visibility</p:attrName>
                                        </p:attrNameLst>
                                      </p:cBhvr>
                                      <p:to>
                                        <p:strVal val="visible"/>
                                      </p:to>
                                    </p:set>
                                    <p:anim calcmode="lin" valueType="num">
                                      <p:cBhvr additive="base">
                                        <p:cTn dur="500" fill="hold" id="69"/>
                                        <p:tgtEl>
                                          <p:spTgt spid="16"/>
                                        </p:tgtEl>
                                        <p:attrNameLst>
                                          <p:attrName>ppt_x</p:attrName>
                                        </p:attrNameLst>
                                      </p:cBhvr>
                                      <p:tavLst>
                                        <p:tav tm="0">
                                          <p:val>
                                            <p:strVal val="#ppt_x"/>
                                          </p:val>
                                        </p:tav>
                                        <p:tav tm="100000">
                                          <p:val>
                                            <p:strVal val="#ppt_x"/>
                                          </p:val>
                                        </p:tav>
                                      </p:tavLst>
                                    </p:anim>
                                    <p:anim calcmode="lin" valueType="num">
                                      <p:cBhvr additive="base">
                                        <p:cTn dur="500" fill="hold" id="70"/>
                                        <p:tgtEl>
                                          <p:spTgt spid="16"/>
                                        </p:tgtEl>
                                        <p:attrNameLst>
                                          <p:attrName>ppt_y</p:attrName>
                                        </p:attrNameLst>
                                      </p:cBhvr>
                                      <p:tavLst>
                                        <p:tav tm="0">
                                          <p:val>
                                            <p:strVal val="1+#ppt_h/2"/>
                                          </p:val>
                                        </p:tav>
                                        <p:tav tm="100000">
                                          <p:val>
                                            <p:strVal val="#ppt_y"/>
                                          </p:val>
                                        </p:tav>
                                      </p:tavLst>
                                    </p:anim>
                                  </p:childTnLst>
                                </p:cTn>
                              </p:par>
                            </p:childTnLst>
                          </p:cTn>
                        </p:par>
                      </p:childTnLst>
                    </p:cTn>
                  </p:par>
                  <p:par>
                    <p:cTn fill="hold" id="71">
                      <p:stCondLst>
                        <p:cond delay="indefinite"/>
                      </p:stCondLst>
                      <p:childTnLst>
                        <p:par>
                          <p:cTn fill="hold" id="72">
                            <p:stCondLst>
                              <p:cond delay="0"/>
                            </p:stCondLst>
                            <p:childTnLst>
                              <p:par>
                                <p:cTn fill="hold" id="73" nodeType="clickEffect" presetClass="entr" presetID="6" presetSubtype="16">
                                  <p:stCondLst>
                                    <p:cond delay="0"/>
                                  </p:stCondLst>
                                  <p:childTnLst>
                                    <p:set>
                                      <p:cBhvr>
                                        <p:cTn dur="1" fill="hold" id="74">
                                          <p:stCondLst>
                                            <p:cond delay="0"/>
                                          </p:stCondLst>
                                        </p:cTn>
                                        <p:tgtEl>
                                          <p:spTgt spid="13"/>
                                        </p:tgtEl>
                                        <p:attrNameLst>
                                          <p:attrName>style.visibility</p:attrName>
                                        </p:attrNameLst>
                                      </p:cBhvr>
                                      <p:to>
                                        <p:strVal val="visible"/>
                                      </p:to>
                                    </p:set>
                                    <p:animEffect filter="circle(in)" transition="in">
                                      <p:cBhvr>
                                        <p:cTn dur="2000" id="75"/>
                                        <p:tgtEl>
                                          <p:spTgt spid="13"/>
                                        </p:tgtEl>
                                      </p:cBhvr>
                                    </p:animEffect>
                                  </p:childTnLst>
                                </p:cTn>
                              </p:par>
                              <p:par>
                                <p:cTn fill="hold" grpId="0" id="76" nodeType="withEffect" presetClass="entr" presetID="6" presetSubtype="16">
                                  <p:stCondLst>
                                    <p:cond delay="0"/>
                                  </p:stCondLst>
                                  <p:childTnLst>
                                    <p:set>
                                      <p:cBhvr>
                                        <p:cTn dur="1" fill="hold" id="77">
                                          <p:stCondLst>
                                            <p:cond delay="0"/>
                                          </p:stCondLst>
                                        </p:cTn>
                                        <p:tgtEl>
                                          <p:spTgt spid="14"/>
                                        </p:tgtEl>
                                        <p:attrNameLst>
                                          <p:attrName>style.visibility</p:attrName>
                                        </p:attrNameLst>
                                      </p:cBhvr>
                                      <p:to>
                                        <p:strVal val="visible"/>
                                      </p:to>
                                    </p:set>
                                    <p:animEffect filter="circle(in)" transition="in">
                                      <p:cBhvr>
                                        <p:cTn dur="2000" id="78"/>
                                        <p:tgtEl>
                                          <p:spTgt spid="14"/>
                                        </p:tgtEl>
                                      </p:cBhvr>
                                    </p:animEffect>
                                  </p:childTnLst>
                                </p:cTn>
                              </p:par>
                              <p:par>
                                <p:cTn fill="hold" grpId="0" id="79" nodeType="withEffect" presetClass="entr" presetID="6" presetSubtype="16">
                                  <p:stCondLst>
                                    <p:cond delay="0"/>
                                  </p:stCondLst>
                                  <p:childTnLst>
                                    <p:set>
                                      <p:cBhvr>
                                        <p:cTn dur="1" fill="hold" id="80">
                                          <p:stCondLst>
                                            <p:cond delay="0"/>
                                          </p:stCondLst>
                                        </p:cTn>
                                        <p:tgtEl>
                                          <p:spTgt spid="15"/>
                                        </p:tgtEl>
                                        <p:attrNameLst>
                                          <p:attrName>style.visibility</p:attrName>
                                        </p:attrNameLst>
                                      </p:cBhvr>
                                      <p:to>
                                        <p:strVal val="visible"/>
                                      </p:to>
                                    </p:set>
                                    <p:animEffect filter="circle(in)" transition="in">
                                      <p:cBhvr>
                                        <p:cTn dur="2000" id="81"/>
                                        <p:tgtEl>
                                          <p:spTgt spid="15"/>
                                        </p:tgtEl>
                                      </p:cBhvr>
                                    </p:animEffect>
                                  </p:childTnLst>
                                </p:cTn>
                              </p:par>
                            </p:childTnLst>
                          </p:cTn>
                        </p:par>
                      </p:childTnLst>
                    </p:cTn>
                  </p:par>
                  <p:par>
                    <p:cTn fill="hold" id="82">
                      <p:stCondLst>
                        <p:cond delay="indefinite"/>
                      </p:stCondLst>
                      <p:childTnLst>
                        <p:par>
                          <p:cTn fill="hold" id="83">
                            <p:stCondLst>
                              <p:cond delay="0"/>
                            </p:stCondLst>
                            <p:childTnLst>
                              <p:par>
                                <p:cTn fill="hold" grpId="0" id="84" nodeType="clickEffect" presetClass="entr" presetID="16" presetSubtype="21">
                                  <p:stCondLst>
                                    <p:cond delay="0"/>
                                  </p:stCondLst>
                                  <p:childTnLst>
                                    <p:set>
                                      <p:cBhvr>
                                        <p:cTn dur="1" fill="hold" id="85">
                                          <p:stCondLst>
                                            <p:cond delay="0"/>
                                          </p:stCondLst>
                                        </p:cTn>
                                        <p:tgtEl>
                                          <p:spTgt spid="24"/>
                                        </p:tgtEl>
                                        <p:attrNameLst>
                                          <p:attrName>style.visibility</p:attrName>
                                        </p:attrNameLst>
                                      </p:cBhvr>
                                      <p:to>
                                        <p:strVal val="visible"/>
                                      </p:to>
                                    </p:set>
                                    <p:animEffect filter="barn(inVertical)" transition="in">
                                      <p:cBhvr>
                                        <p:cTn dur="500" id="86"/>
                                        <p:tgtEl>
                                          <p:spTgt spid="24"/>
                                        </p:tgtEl>
                                      </p:cBhvr>
                                    </p:animEffect>
                                  </p:childTnLst>
                                </p:cTn>
                              </p:par>
                            </p:childTnLst>
                          </p:cTn>
                        </p:par>
                      </p:childTnLst>
                    </p:cTn>
                  </p:par>
                  <p:par>
                    <p:cTn fill="hold" id="87">
                      <p:stCondLst>
                        <p:cond delay="indefinite"/>
                      </p:stCondLst>
                      <p:childTnLst>
                        <p:par>
                          <p:cTn fill="hold" id="88">
                            <p:stCondLst>
                              <p:cond delay="0"/>
                            </p:stCondLst>
                            <p:childTnLst>
                              <p:par>
                                <p:cTn fill="hold" grpId="0" id="89" nodeType="clickEffect" presetClass="entr" presetID="42" presetSubtype="0">
                                  <p:stCondLst>
                                    <p:cond delay="0"/>
                                  </p:stCondLst>
                                  <p:childTnLst>
                                    <p:set>
                                      <p:cBhvr>
                                        <p:cTn dur="1" fill="hold" id="90">
                                          <p:stCondLst>
                                            <p:cond delay="0"/>
                                          </p:stCondLst>
                                        </p:cTn>
                                        <p:tgtEl>
                                          <p:spTgt spid="18"/>
                                        </p:tgtEl>
                                        <p:attrNameLst>
                                          <p:attrName>style.visibility</p:attrName>
                                        </p:attrNameLst>
                                      </p:cBhvr>
                                      <p:to>
                                        <p:strVal val="visible"/>
                                      </p:to>
                                    </p:set>
                                    <p:animEffect filter="fade" transition="in">
                                      <p:cBhvr>
                                        <p:cTn dur="1000" id="91"/>
                                        <p:tgtEl>
                                          <p:spTgt spid="18"/>
                                        </p:tgtEl>
                                      </p:cBhvr>
                                    </p:animEffect>
                                    <p:anim calcmode="lin" valueType="num">
                                      <p:cBhvr>
                                        <p:cTn dur="1000" fill="hold" id="92"/>
                                        <p:tgtEl>
                                          <p:spTgt spid="18"/>
                                        </p:tgtEl>
                                        <p:attrNameLst>
                                          <p:attrName>ppt_x</p:attrName>
                                        </p:attrNameLst>
                                      </p:cBhvr>
                                      <p:tavLst>
                                        <p:tav tm="0">
                                          <p:val>
                                            <p:strVal val="#ppt_x"/>
                                          </p:val>
                                        </p:tav>
                                        <p:tav tm="100000">
                                          <p:val>
                                            <p:strVal val="#ppt_x"/>
                                          </p:val>
                                        </p:tav>
                                      </p:tavLst>
                                    </p:anim>
                                    <p:anim calcmode="lin" valueType="num">
                                      <p:cBhvr>
                                        <p:cTn dur="1000" fill="hold" id="93"/>
                                        <p:tgtEl>
                                          <p:spTgt spid="18"/>
                                        </p:tgtEl>
                                        <p:attrNameLst>
                                          <p:attrName>ppt_y</p:attrName>
                                        </p:attrNameLst>
                                      </p:cBhvr>
                                      <p:tavLst>
                                        <p:tav tm="0">
                                          <p:val>
                                            <p:strVal val="#ppt_y+.1"/>
                                          </p:val>
                                        </p:tav>
                                        <p:tav tm="100000">
                                          <p:val>
                                            <p:strVal val="#ppt_y"/>
                                          </p:val>
                                        </p:tav>
                                      </p:tavLst>
                                    </p:anim>
                                  </p:childTnLst>
                                </p:cTn>
                              </p:par>
                            </p:childTnLst>
                          </p:cTn>
                        </p:par>
                      </p:childTnLst>
                    </p:cTn>
                  </p:par>
                  <p:par>
                    <p:cTn fill="hold" id="94">
                      <p:stCondLst>
                        <p:cond delay="indefinite"/>
                      </p:stCondLst>
                      <p:childTnLst>
                        <p:par>
                          <p:cTn fill="hold" id="95">
                            <p:stCondLst>
                              <p:cond delay="0"/>
                            </p:stCondLst>
                            <p:childTnLst>
                              <p:par>
                                <p:cTn fill="hold" id="96" nodeType="clickEffect" presetClass="entr" presetID="42" presetSubtype="0">
                                  <p:stCondLst>
                                    <p:cond delay="0"/>
                                  </p:stCondLst>
                                  <p:childTnLst>
                                    <p:set>
                                      <p:cBhvr>
                                        <p:cTn dur="1" fill="hold" id="97">
                                          <p:stCondLst>
                                            <p:cond delay="0"/>
                                          </p:stCondLst>
                                        </p:cTn>
                                        <p:tgtEl>
                                          <p:spTgt spid="25"/>
                                        </p:tgtEl>
                                        <p:attrNameLst>
                                          <p:attrName>style.visibility</p:attrName>
                                        </p:attrNameLst>
                                      </p:cBhvr>
                                      <p:to>
                                        <p:strVal val="visible"/>
                                      </p:to>
                                    </p:set>
                                    <p:animEffect filter="fade" transition="in">
                                      <p:cBhvr>
                                        <p:cTn dur="1000" id="98"/>
                                        <p:tgtEl>
                                          <p:spTgt spid="25"/>
                                        </p:tgtEl>
                                      </p:cBhvr>
                                    </p:animEffect>
                                    <p:anim calcmode="lin" valueType="num">
                                      <p:cBhvr>
                                        <p:cTn dur="1000" fill="hold" id="99"/>
                                        <p:tgtEl>
                                          <p:spTgt spid="25"/>
                                        </p:tgtEl>
                                        <p:attrNameLst>
                                          <p:attrName>ppt_x</p:attrName>
                                        </p:attrNameLst>
                                      </p:cBhvr>
                                      <p:tavLst>
                                        <p:tav tm="0">
                                          <p:val>
                                            <p:strVal val="#ppt_x"/>
                                          </p:val>
                                        </p:tav>
                                        <p:tav tm="100000">
                                          <p:val>
                                            <p:strVal val="#ppt_x"/>
                                          </p:val>
                                        </p:tav>
                                      </p:tavLst>
                                    </p:anim>
                                    <p:anim calcmode="lin" valueType="num">
                                      <p:cBhvr>
                                        <p:cTn dur="1000" fill="hold" id="100"/>
                                        <p:tgtEl>
                                          <p:spTgt spid="25"/>
                                        </p:tgtEl>
                                        <p:attrNameLst>
                                          <p:attrName>ppt_y</p:attrName>
                                        </p:attrNameLst>
                                      </p:cBhvr>
                                      <p:tavLst>
                                        <p:tav tm="0">
                                          <p:val>
                                            <p:strVal val="#ppt_y+.1"/>
                                          </p:val>
                                        </p:tav>
                                        <p:tav tm="100000">
                                          <p:val>
                                            <p:strVal val="#ppt_y"/>
                                          </p:val>
                                        </p:tav>
                                      </p:tavLst>
                                    </p:anim>
                                  </p:childTnLst>
                                </p:cTn>
                              </p:par>
                            </p:childTnLst>
                          </p:cTn>
                        </p:par>
                      </p:childTnLst>
                    </p:cTn>
                  </p:par>
                  <p:par>
                    <p:cTn fill="hold" id="101">
                      <p:stCondLst>
                        <p:cond delay="indefinite"/>
                      </p:stCondLst>
                      <p:childTnLst>
                        <p:par>
                          <p:cTn fill="hold" id="102">
                            <p:stCondLst>
                              <p:cond delay="0"/>
                            </p:stCondLst>
                            <p:childTnLst>
                              <p:par>
                                <p:cTn fill="hold" id="103" nodeType="clickEffect" presetClass="entr" presetID="2" presetSubtype="4">
                                  <p:stCondLst>
                                    <p:cond delay="0"/>
                                  </p:stCondLst>
                                  <p:childTnLst>
                                    <p:set>
                                      <p:cBhvr>
                                        <p:cTn dur="1" fill="hold" id="104">
                                          <p:stCondLst>
                                            <p:cond delay="0"/>
                                          </p:stCondLst>
                                        </p:cTn>
                                        <p:tgtEl>
                                          <p:spTgt spid="26"/>
                                        </p:tgtEl>
                                        <p:attrNameLst>
                                          <p:attrName>style.visibility</p:attrName>
                                        </p:attrNameLst>
                                      </p:cBhvr>
                                      <p:to>
                                        <p:strVal val="visible"/>
                                      </p:to>
                                    </p:set>
                                    <p:anim calcmode="lin" valueType="num">
                                      <p:cBhvr additive="base">
                                        <p:cTn dur="500" fill="hold" id="105"/>
                                        <p:tgtEl>
                                          <p:spTgt spid="26"/>
                                        </p:tgtEl>
                                        <p:attrNameLst>
                                          <p:attrName>ppt_x</p:attrName>
                                        </p:attrNameLst>
                                      </p:cBhvr>
                                      <p:tavLst>
                                        <p:tav tm="0">
                                          <p:val>
                                            <p:strVal val="#ppt_x"/>
                                          </p:val>
                                        </p:tav>
                                        <p:tav tm="100000">
                                          <p:val>
                                            <p:strVal val="#ppt_x"/>
                                          </p:val>
                                        </p:tav>
                                      </p:tavLst>
                                    </p:anim>
                                    <p:anim calcmode="lin" valueType="num">
                                      <p:cBhvr additive="base">
                                        <p:cTn dur="500" fill="hold" id="106"/>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P animBg="1" grpId="0" spid="9"/>
      <p:bldP animBg="1" grpId="0" spid="10"/>
      <p:bldP animBg="1" grpId="0" spid="11"/>
      <p:bldP animBg="1" grpId="0" spid="12"/>
      <p:bldP animBg="1" grpId="0" spid="22"/>
      <p:bldP animBg="1" grpId="0" spid="23"/>
      <p:bldP animBg="1" grpId="0" spid="16"/>
      <p:bldP animBg="1" grpId="0" spid="15"/>
      <p:bldP animBg="1" grpId="0" spid="14"/>
      <p:bldP animBg="1" grpId="0" spid="24"/>
      <p:bldP animBg="1" grpId="0" spid="18"/>
    </p:bldLst>
  </p:timing>
</p:sld>
</file>

<file path=ppt/slides/slide16.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3"/>
            <a:ext cx="4225186" cy="535043"/>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二</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甲午战争的过程</a:t>
            </a:r>
            <a:endParaRPr altLang="en-US" dirty="0" lang="zh-CN" sz="2800">
              <a:solidFill>
                <a:schemeClr val="bg1"/>
              </a:solidFill>
              <a:latin charset="-122" panose="02010800040101010101" pitchFamily="2" typeface="华文行楷"/>
              <a:ea charset="-122" panose="02010800040101010101" pitchFamily="2" typeface="华文行楷"/>
            </a:endParaRPr>
          </a:p>
        </p:txBody>
      </p:sp>
      <p:grpSp>
        <p:nvGrpSpPr>
          <p:cNvPr id="16" name="组合 15"/>
          <p:cNvGrpSpPr/>
          <p:nvPr/>
        </p:nvGrpSpPr>
        <p:grpSpPr bwMode="auto">
          <a:xfrm>
            <a:off x="5440725" y="181913"/>
            <a:ext cx="3029888" cy="777502"/>
            <a:chOff x="1712752" y="87094"/>
            <a:chExt cx="5123771" cy="762395"/>
          </a:xfrm>
        </p:grpSpPr>
        <p:grpSp>
          <p:nvGrpSpPr>
            <p:cNvPr id="17" name="组合 174"/>
            <p:cNvGrpSpPr/>
            <p:nvPr/>
          </p:nvGrpSpPr>
          <p:grpSpPr bwMode="auto">
            <a:xfrm>
              <a:off x="1712752" y="87094"/>
              <a:ext cx="5123771" cy="762395"/>
              <a:chOff x="-465713" y="109174"/>
              <a:chExt cx="5123771" cy="762395"/>
            </a:xfrm>
          </p:grpSpPr>
          <p:grpSp>
            <p:nvGrpSpPr>
              <p:cNvPr id="19" name="组合 176"/>
              <p:cNvGrpSpPr/>
              <p:nvPr/>
            </p:nvGrpSpPr>
            <p:grpSpPr bwMode="auto">
              <a:xfrm>
                <a:off x="-123647" y="109174"/>
                <a:ext cx="4781705" cy="762395"/>
                <a:chOff x="2511726" y="-1028650"/>
                <a:chExt cx="4958719" cy="790618"/>
              </a:xfrm>
            </p:grpSpPr>
            <p:pic>
              <p:nvPicPr>
                <p:cNvPr id="23"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4"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5"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6"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7"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0" name="组合 179"/>
              <p:cNvGrpSpPr/>
              <p:nvPr/>
            </p:nvGrpSpPr>
            <p:grpSpPr bwMode="auto">
              <a:xfrm>
                <a:off x="-465713" y="254243"/>
                <a:ext cx="580004" cy="433657"/>
                <a:chOff x="179512" y="202034"/>
                <a:chExt cx="580004" cy="433657"/>
              </a:xfrm>
            </p:grpSpPr>
            <p:sp>
              <p:nvSpPr>
                <p:cNvPr id="21"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2"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8" name="矩形 17"/>
            <p:cNvSpPr/>
            <p:nvPr/>
          </p:nvSpPr>
          <p:spPr>
            <a:xfrm>
              <a:off x="2855955" y="263398"/>
              <a:ext cx="3807500"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8" name="矩形 27"/>
          <p:cNvSpPr/>
          <p:nvPr/>
        </p:nvSpPr>
        <p:spPr>
          <a:xfrm>
            <a:off x="6211520" y="344849"/>
            <a:ext cx="2061975"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战争掠影</a:t>
            </a:r>
            <a:endParaRPr altLang="en-US" dirty="0" lang="zh-CN" sz="2800">
              <a:solidFill>
                <a:schemeClr val="bg1"/>
              </a:solidFill>
              <a:latin charset="-122" panose="02010800040101010101" pitchFamily="2" typeface="华文行楷"/>
              <a:ea charset="-122" panose="02010800040101010101" pitchFamily="2" typeface="华文行楷"/>
            </a:endParaRPr>
          </a:p>
        </p:txBody>
      </p:sp>
      <p:graphicFrame>
        <p:nvGraphicFramePr>
          <p:cNvPr id="33" name="表格 32"/>
          <p:cNvGraphicFramePr>
            <a:graphicFrameLocks noGrp="1"/>
          </p:cNvGraphicFramePr>
          <p:nvPr/>
        </p:nvGraphicFramePr>
        <p:xfrm>
          <a:off x="188884" y="1753516"/>
          <a:ext cx="11814232" cy="4950280"/>
        </p:xfrm>
        <a:graphic>
          <a:graphicData uri="http://schemas.openxmlformats.org/drawingml/2006/table">
            <a:tbl>
              <a:tblPr bandRow="1" firstRow="1">
                <a:tableStyleId>{93296810-A885-4BE3-A3E7-6D5BEEA58F35}</a:tableStyleId>
              </a:tblPr>
              <a:tblGrid>
                <a:gridCol w="1794612"/>
                <a:gridCol w="1612180"/>
                <a:gridCol w="6267912"/>
                <a:gridCol w="2139528"/>
              </a:tblGrid>
              <a:tr h="1047911">
                <a:tc>
                  <a:txBody>
                    <a:bodyPr/>
                    <a:lstStyle/>
                    <a:p>
                      <a:pPr algn="ctr"/>
                      <a:r>
                        <a:rPr altLang="en-US" dirty="0" lang="zh-CN" sz="2800"/>
                        <a:t>主要战役</a:t>
                      </a:r>
                      <a:endParaRPr altLang="en-US" dirty="0" lang="zh-CN" sz="2800"/>
                    </a:p>
                  </a:txBody>
                  <a:tcPr anchor="ctr"/>
                </a:tc>
                <a:tc>
                  <a:txBody>
                    <a:bodyPr/>
                    <a:lstStyle/>
                    <a:p>
                      <a:pPr algn="ctr" defTabSz="914400" eaLnBrk="1" fontAlgn="auto" hangingPunct="1" indent="0" latinLnBrk="0" lvl="0" marL="0" marR="0" rtl="0">
                        <a:lnSpc>
                          <a:spcPct val="100000"/>
                        </a:lnSpc>
                        <a:spcBef>
                          <a:spcPts val="0"/>
                        </a:spcBef>
                        <a:spcAft>
                          <a:spcPts val="0"/>
                        </a:spcAft>
                        <a:buClrTx/>
                        <a:buSzTx/>
                        <a:buFontTx/>
                        <a:buNone/>
                        <a:defRPr/>
                      </a:pPr>
                      <a:r>
                        <a:rPr altLang="en-US" dirty="0" lang="zh-CN" sz="2800"/>
                        <a:t>时间</a:t>
                      </a:r>
                      <a:endParaRPr altLang="en-US" dirty="0" lang="zh-CN" sz="2800"/>
                    </a:p>
                  </a:txBody>
                  <a:tcPr anchor="ctr"/>
                </a:tc>
                <a:tc>
                  <a:txBody>
                    <a:bodyPr/>
                    <a:lstStyle/>
                    <a:p>
                      <a:pPr algn="ctr"/>
                      <a:r>
                        <a:rPr altLang="en-US" dirty="0" lang="zh-CN" sz="2800"/>
                        <a:t>简单经过</a:t>
                      </a:r>
                      <a:endParaRPr altLang="en-US" dirty="0" lang="zh-CN" sz="2800"/>
                    </a:p>
                  </a:txBody>
                  <a:tcPr anchor="ctr"/>
                </a:tc>
                <a:tc>
                  <a:txBody>
                    <a:bodyPr/>
                    <a:lstStyle/>
                    <a:p>
                      <a:pPr algn="ctr"/>
                      <a:r>
                        <a:rPr altLang="en-US" dirty="0" lang="zh-CN" sz="2800"/>
                        <a:t>爱国将士</a:t>
                      </a:r>
                      <a:endParaRPr altLang="en-US" dirty="0" lang="zh-CN" sz="2800"/>
                    </a:p>
                  </a:txBody>
                  <a:tcPr anchor="ctr"/>
                </a:tc>
              </a:tr>
              <a:tr h="1047911">
                <a:tc>
                  <a:txBody>
                    <a:bodyPr/>
                    <a:lstStyle/>
                    <a:p>
                      <a:pPr algn="ctr"/>
                      <a:r>
                        <a:rPr altLang="en-US" dirty="0" lang="zh-CN" sz="2800"/>
                        <a:t>丰岛海战</a:t>
                      </a:r>
                      <a:endParaRPr altLang="en-US" dirty="0" lang="zh-CN" sz="2800"/>
                    </a:p>
                  </a:txBody>
                  <a:tcPr anchor="ctr"/>
                </a:tc>
                <a:tc>
                  <a:txBody>
                    <a:bodyPr/>
                    <a:lstStyle/>
                    <a:p>
                      <a:pPr algn="ctr"/>
                      <a:r>
                        <a:rPr altLang="zh-CN" dirty="0" lang="en-US" sz="2000"/>
                        <a:t>1894</a:t>
                      </a:r>
                      <a:r>
                        <a:rPr altLang="en-US" dirty="0" lang="zh-CN" sz="2000"/>
                        <a:t>年</a:t>
                      </a:r>
                      <a:r>
                        <a:rPr altLang="zh-CN" dirty="0" lang="en-US" sz="2000"/>
                        <a:t>7</a:t>
                      </a:r>
                      <a:r>
                        <a:rPr altLang="en-US" dirty="0" lang="zh-CN" sz="2000"/>
                        <a:t>月</a:t>
                      </a:r>
                      <a:endParaRPr altLang="en-US" dirty="0" lang="zh-CN" sz="2000"/>
                    </a:p>
                  </a:txBody>
                  <a:tcPr anchor="ctr"/>
                </a:tc>
                <a:tc>
                  <a:txBody>
                    <a:bodyPr/>
                    <a:lstStyle/>
                    <a:p>
                      <a:pPr algn="just"/>
                      <a:r>
                        <a:rPr altLang="en-US" dirty="0" lang="zh-CN" sz="2800"/>
                        <a:t>        日军在丰岛海面袭击清军运兵船，挑起战争。清兵舰队在一番抵抗后战败。</a:t>
                      </a:r>
                      <a:endParaRPr altLang="en-US" dirty="0" lang="zh-CN" sz="2800"/>
                    </a:p>
                  </a:txBody>
                  <a:tcPr anchor="ctr"/>
                </a:tc>
                <a:tc>
                  <a:txBody>
                    <a:bodyPr/>
                    <a:lstStyle/>
                    <a:p>
                      <a:pPr algn="ctr"/>
                      <a:r>
                        <a:rPr altLang="en-US" dirty="0" lang="zh-CN" sz="2400"/>
                        <a:t>高升号上全体爱国官兵</a:t>
                      </a:r>
                      <a:endParaRPr altLang="en-US" dirty="0" lang="zh-CN" sz="2400"/>
                    </a:p>
                  </a:txBody>
                  <a:tcPr anchor="ctr"/>
                </a:tc>
              </a:tr>
              <a:tr h="1427229">
                <a:tc>
                  <a:txBody>
                    <a:bodyPr/>
                    <a:lstStyle/>
                    <a:p>
                      <a:pPr algn="ctr"/>
                      <a:r>
                        <a:rPr altLang="en-US" dirty="0" lang="zh-CN" sz="2800"/>
                        <a:t>平壤战役</a:t>
                      </a:r>
                      <a:endParaRPr altLang="en-US" dirty="0" lang="zh-CN" sz="2800"/>
                    </a:p>
                  </a:txBody>
                  <a:tcPr anchor="ctr"/>
                </a:tc>
                <a:tc>
                  <a:txBody>
                    <a:bodyPr/>
                    <a:lstStyle/>
                    <a:p>
                      <a:pPr algn="ctr"/>
                      <a:r>
                        <a:rPr altLang="zh-CN" dirty="0" lang="en-US" sz="2000"/>
                        <a:t>1894</a:t>
                      </a:r>
                      <a:r>
                        <a:rPr altLang="en-US" dirty="0" lang="zh-CN" sz="2000"/>
                        <a:t>年</a:t>
                      </a:r>
                      <a:r>
                        <a:rPr altLang="zh-CN" dirty="0" lang="en-US" sz="2000"/>
                        <a:t>9</a:t>
                      </a:r>
                      <a:r>
                        <a:rPr altLang="en-US" dirty="0" lang="zh-CN" sz="2000"/>
                        <a:t>月</a:t>
                      </a:r>
                      <a:endParaRPr altLang="en-US" dirty="0" lang="zh-CN" sz="2000"/>
                    </a:p>
                  </a:txBody>
                  <a:tcPr anchor="ctr"/>
                </a:tc>
                <a:tc>
                  <a:txBody>
                    <a:bodyPr/>
                    <a:lstStyle/>
                    <a:p>
                      <a:pPr algn="just"/>
                      <a:r>
                        <a:rPr altLang="en-US" dirty="0" lang="zh-CN" sz="2800"/>
                        <a:t>        虽然开始清军积极抵抗，在船桥里挫败日军，然而到由于清军主帅叶志超弃城而逃，最后失败，伤亡惨重。</a:t>
                      </a:r>
                      <a:endParaRPr altLang="en-US" dirty="0" lang="zh-CN" sz="2800"/>
                    </a:p>
                  </a:txBody>
                  <a:tcPr anchor="ctr"/>
                </a:tc>
                <a:tc>
                  <a:txBody>
                    <a:bodyPr/>
                    <a:lstStyle/>
                    <a:p>
                      <a:pPr algn="ctr"/>
                      <a:r>
                        <a:rPr altLang="en-US" dirty="0" lang="zh-CN" sz="2400"/>
                        <a:t>左宝贵、</a:t>
                      </a:r>
                      <a:endParaRPr altLang="zh-CN" dirty="0" lang="en-US" sz="2400"/>
                    </a:p>
                    <a:p>
                      <a:pPr algn="ctr"/>
                      <a:r>
                        <a:rPr altLang="en-US" dirty="0" lang="zh-CN" sz="2400"/>
                        <a:t>马玉崑等</a:t>
                      </a:r>
                      <a:endParaRPr altLang="en-US" dirty="0" lang="zh-CN" sz="2400"/>
                    </a:p>
                  </a:txBody>
                  <a:tcPr anchor="ctr"/>
                </a:tc>
              </a:tr>
              <a:tr h="1427229">
                <a:tc>
                  <a:txBody>
                    <a:bodyPr/>
                    <a:lstStyle/>
                    <a:p>
                      <a:pPr algn="ctr"/>
                      <a:r>
                        <a:rPr altLang="en-US" dirty="0" lang="zh-CN" sz="2800"/>
                        <a:t>黄海海战</a:t>
                      </a:r>
                      <a:endParaRPr altLang="en-US" dirty="0" lang="zh-CN" sz="2800"/>
                    </a:p>
                  </a:txBody>
                  <a:tcPr anchor="ctr"/>
                </a:tc>
                <a:tc>
                  <a:txBody>
                    <a:bodyPr/>
                    <a:lstStyle/>
                    <a:p>
                      <a:pPr algn="ctr"/>
                      <a:r>
                        <a:rPr altLang="zh-CN" dirty="0" lang="en-US" sz="2000"/>
                        <a:t>1894</a:t>
                      </a:r>
                      <a:r>
                        <a:rPr altLang="en-US" dirty="0" lang="zh-CN" sz="2000"/>
                        <a:t>年</a:t>
                      </a:r>
                      <a:r>
                        <a:rPr altLang="zh-CN" dirty="0" lang="en-US" sz="2000"/>
                        <a:t>9</a:t>
                      </a:r>
                      <a:r>
                        <a:rPr altLang="en-US" dirty="0" lang="zh-CN" sz="2000"/>
                        <a:t>月</a:t>
                      </a:r>
                      <a:endParaRPr altLang="en-US" dirty="0" lang="zh-CN" sz="2000"/>
                    </a:p>
                  </a:txBody>
                  <a:tcPr anchor="ctr"/>
                </a:tc>
                <a:tc>
                  <a:txBody>
                    <a:bodyPr/>
                    <a:lstStyle/>
                    <a:p>
                      <a:pPr algn="just"/>
                      <a:r>
                        <a:rPr altLang="en-US" dirty="0" lang="zh-CN" sz="2800"/>
                        <a:t>        清军爱国官兵积极奋战，但惨败。北洋舰队遭受巨大损失。日本取得黄海海域的制海权。</a:t>
                      </a:r>
                      <a:endParaRPr altLang="en-US" dirty="0" lang="zh-CN" sz="2800"/>
                    </a:p>
                  </a:txBody>
                  <a:tcPr anchor="ctr"/>
                </a:tc>
                <a:tc>
                  <a:txBody>
                    <a:bodyPr/>
                    <a:lstStyle/>
                    <a:p>
                      <a:pPr algn="ctr"/>
                      <a:r>
                        <a:rPr altLang="en-US" dirty="0" lang="zh-CN" sz="2400"/>
                        <a:t>邓世昌、林永升、刘步蟾、林泰曾</a:t>
                      </a:r>
                      <a:endParaRPr altLang="en-US" dirty="0" lang="zh-CN" sz="2400"/>
                    </a:p>
                  </a:txBody>
                  <a:tcPr anchor="ct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crush"/>
      </p:transition>
    </mc:Choice>
    <mc:Fallback>
      <p:transition spd="slow">
        <p:fade/>
      </p:transition>
    </mc:Fallback>
  </mc:AlternateContent>
</p:sld>
</file>

<file path=ppt/slides/slide17.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4053590" cy="513314"/>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二</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甲午战争的过程</a:t>
            </a:r>
            <a:endParaRPr altLang="en-US" dirty="0" lang="zh-CN" sz="2800">
              <a:solidFill>
                <a:schemeClr val="bg1"/>
              </a:solidFill>
              <a:latin charset="-122" panose="02010800040101010101" pitchFamily="2" typeface="华文行楷"/>
              <a:ea charset="-122" panose="02010800040101010101" pitchFamily="2" typeface="华文行楷"/>
            </a:endParaRPr>
          </a:p>
        </p:txBody>
      </p:sp>
      <p:grpSp>
        <p:nvGrpSpPr>
          <p:cNvPr id="16" name="组合 15"/>
          <p:cNvGrpSpPr/>
          <p:nvPr/>
        </p:nvGrpSpPr>
        <p:grpSpPr bwMode="auto">
          <a:xfrm>
            <a:off x="5720697" y="294647"/>
            <a:ext cx="3029888" cy="777502"/>
            <a:chOff x="1712752" y="87094"/>
            <a:chExt cx="5123771" cy="762395"/>
          </a:xfrm>
        </p:grpSpPr>
        <p:grpSp>
          <p:nvGrpSpPr>
            <p:cNvPr id="17" name="组合 174"/>
            <p:cNvGrpSpPr/>
            <p:nvPr/>
          </p:nvGrpSpPr>
          <p:grpSpPr bwMode="auto">
            <a:xfrm>
              <a:off x="1712752" y="87094"/>
              <a:ext cx="5123771" cy="762395"/>
              <a:chOff x="-465713" y="109174"/>
              <a:chExt cx="5123771" cy="762395"/>
            </a:xfrm>
          </p:grpSpPr>
          <p:grpSp>
            <p:nvGrpSpPr>
              <p:cNvPr id="19" name="组合 176"/>
              <p:cNvGrpSpPr/>
              <p:nvPr/>
            </p:nvGrpSpPr>
            <p:grpSpPr bwMode="auto">
              <a:xfrm>
                <a:off x="-123647" y="109174"/>
                <a:ext cx="4781705" cy="762395"/>
                <a:chOff x="2511726" y="-1028650"/>
                <a:chExt cx="4958719" cy="790618"/>
              </a:xfrm>
            </p:grpSpPr>
            <p:pic>
              <p:nvPicPr>
                <p:cNvPr id="23"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4"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5"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6"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7"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0" name="组合 179"/>
              <p:cNvGrpSpPr/>
              <p:nvPr/>
            </p:nvGrpSpPr>
            <p:grpSpPr bwMode="auto">
              <a:xfrm>
                <a:off x="-465713" y="254243"/>
                <a:ext cx="580004" cy="433657"/>
                <a:chOff x="179512" y="202034"/>
                <a:chExt cx="580004" cy="433657"/>
              </a:xfrm>
            </p:grpSpPr>
            <p:sp>
              <p:nvSpPr>
                <p:cNvPr id="21"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2"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8" name="矩形 17"/>
            <p:cNvSpPr/>
            <p:nvPr/>
          </p:nvSpPr>
          <p:spPr>
            <a:xfrm>
              <a:off x="2855955" y="263398"/>
              <a:ext cx="3807500"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8" name="矩形 27"/>
          <p:cNvSpPr/>
          <p:nvPr/>
        </p:nvSpPr>
        <p:spPr>
          <a:xfrm>
            <a:off x="6491492" y="457583"/>
            <a:ext cx="2061975"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战争掠影</a:t>
            </a:r>
            <a:endParaRPr altLang="en-US" dirty="0" lang="zh-CN" sz="2800">
              <a:solidFill>
                <a:schemeClr val="bg1"/>
              </a:solidFill>
              <a:latin charset="-122" panose="02010800040101010101" pitchFamily="2" typeface="华文行楷"/>
              <a:ea charset="-122" panose="02010800040101010101" pitchFamily="2" typeface="华文行楷"/>
            </a:endParaRPr>
          </a:p>
        </p:txBody>
      </p:sp>
      <p:graphicFrame>
        <p:nvGraphicFramePr>
          <p:cNvPr id="44" name="表格 43"/>
          <p:cNvGraphicFramePr>
            <a:graphicFrameLocks noGrp="1"/>
          </p:cNvGraphicFramePr>
          <p:nvPr/>
        </p:nvGraphicFramePr>
        <p:xfrm>
          <a:off x="188884" y="2144297"/>
          <a:ext cx="11814232" cy="3846740"/>
        </p:xfrm>
        <a:graphic>
          <a:graphicData uri="http://schemas.openxmlformats.org/drawingml/2006/table">
            <a:tbl>
              <a:tblPr bandRow="1" firstRow="1">
                <a:tableStyleId>{93296810-A885-4BE3-A3E7-6D5BEEA58F35}</a:tableStyleId>
              </a:tblPr>
              <a:tblGrid>
                <a:gridCol w="1794612"/>
                <a:gridCol w="1612180"/>
                <a:gridCol w="6267912"/>
                <a:gridCol w="2139528"/>
              </a:tblGrid>
              <a:tr h="1047911">
                <a:tc>
                  <a:txBody>
                    <a:bodyPr/>
                    <a:lstStyle/>
                    <a:p>
                      <a:pPr algn="ctr"/>
                      <a:r>
                        <a:rPr altLang="en-US" dirty="0" lang="zh-CN" sz="2800"/>
                        <a:t>主要战役</a:t>
                      </a:r>
                      <a:endParaRPr altLang="en-US" dirty="0" lang="zh-CN" sz="2800"/>
                    </a:p>
                  </a:txBody>
                  <a:tcPr anchor="ctr"/>
                </a:tc>
                <a:tc>
                  <a:txBody>
                    <a:bodyPr/>
                    <a:lstStyle/>
                    <a:p>
                      <a:pPr algn="ctr" defTabSz="914400" eaLnBrk="1" fontAlgn="auto" hangingPunct="1" indent="0" latinLnBrk="0" lvl="0" marL="0" marR="0" rtl="0">
                        <a:lnSpc>
                          <a:spcPct val="100000"/>
                        </a:lnSpc>
                        <a:spcBef>
                          <a:spcPts val="0"/>
                        </a:spcBef>
                        <a:spcAft>
                          <a:spcPts val="0"/>
                        </a:spcAft>
                        <a:buClrTx/>
                        <a:buSzTx/>
                        <a:buFontTx/>
                        <a:buNone/>
                        <a:defRPr/>
                      </a:pPr>
                      <a:r>
                        <a:rPr altLang="en-US" dirty="0" lang="zh-CN" sz="2800"/>
                        <a:t>时间</a:t>
                      </a:r>
                      <a:endParaRPr altLang="en-US" dirty="0" lang="zh-CN" sz="2800"/>
                    </a:p>
                  </a:txBody>
                  <a:tcPr anchor="ctr"/>
                </a:tc>
                <a:tc>
                  <a:txBody>
                    <a:bodyPr/>
                    <a:lstStyle/>
                    <a:p>
                      <a:pPr algn="ctr"/>
                      <a:r>
                        <a:rPr altLang="en-US" dirty="0" lang="zh-CN" sz="2800"/>
                        <a:t>简单经过</a:t>
                      </a:r>
                      <a:endParaRPr altLang="en-US" dirty="0" lang="zh-CN" sz="2800"/>
                    </a:p>
                  </a:txBody>
                  <a:tcPr anchor="ctr"/>
                </a:tc>
                <a:tc>
                  <a:txBody>
                    <a:bodyPr/>
                    <a:lstStyle/>
                    <a:p>
                      <a:pPr algn="ctr"/>
                      <a:r>
                        <a:rPr altLang="en-US" dirty="0" lang="zh-CN" sz="2800"/>
                        <a:t>爱国将士</a:t>
                      </a:r>
                      <a:endParaRPr altLang="en-US" dirty="0" lang="zh-CN" sz="2800"/>
                    </a:p>
                  </a:txBody>
                  <a:tcPr anchor="ctr"/>
                </a:tc>
              </a:tr>
              <a:tr h="1047911">
                <a:tc>
                  <a:txBody>
                    <a:bodyPr/>
                    <a:lstStyle/>
                    <a:p>
                      <a:pPr algn="ctr"/>
                      <a:r>
                        <a:rPr altLang="en-US" dirty="0" lang="zh-CN" sz="2800"/>
                        <a:t>辽东战役</a:t>
                      </a:r>
                      <a:endParaRPr altLang="en-US" dirty="0" lang="zh-CN" sz="2800"/>
                    </a:p>
                  </a:txBody>
                  <a:tcPr anchor="ctr"/>
                </a:tc>
                <a:tc>
                  <a:txBody>
                    <a:bodyPr/>
                    <a:lstStyle/>
                    <a:p>
                      <a:pPr algn="ctr"/>
                      <a:r>
                        <a:rPr altLang="zh-CN" dirty="0" lang="en-US" sz="2000"/>
                        <a:t>1894</a:t>
                      </a:r>
                      <a:r>
                        <a:rPr altLang="en-US" dirty="0" lang="zh-CN" sz="2000"/>
                        <a:t>年</a:t>
                      </a:r>
                      <a:r>
                        <a:rPr altLang="zh-CN" dirty="0" lang="en-US" sz="2000"/>
                        <a:t>10</a:t>
                      </a:r>
                      <a:r>
                        <a:rPr altLang="en-US" dirty="0" lang="zh-CN" sz="2000"/>
                        <a:t>月</a:t>
                      </a:r>
                      <a:endParaRPr altLang="en-US" dirty="0" lang="zh-CN" sz="2000"/>
                    </a:p>
                  </a:txBody>
                  <a:tcPr anchor="ctr"/>
                </a:tc>
                <a:tc>
                  <a:txBody>
                    <a:bodyPr/>
                    <a:lstStyle/>
                    <a:p>
                      <a:pPr algn="just"/>
                      <a:r>
                        <a:rPr altLang="en-US" dirty="0" lang="zh-CN" sz="2800"/>
                        <a:t>        日军从花园口登陆，占领了金州、大连湾、旅顺。并在旅顺制造了惨绝人寰的大屠杀。</a:t>
                      </a:r>
                      <a:endParaRPr altLang="en-US" dirty="0" lang="zh-CN" sz="2800"/>
                    </a:p>
                  </a:txBody>
                  <a:tcPr anchor="ctr"/>
                </a:tc>
                <a:tc>
                  <a:txBody>
                    <a:bodyPr/>
                    <a:lstStyle/>
                    <a:p>
                      <a:pPr algn="ctr"/>
                      <a:r>
                        <a:rPr altLang="en-US" dirty="0" lang="zh-CN" sz="2400"/>
                        <a:t>徐邦道、</a:t>
                      </a:r>
                      <a:endParaRPr altLang="zh-CN" dirty="0" lang="en-US" sz="2400"/>
                    </a:p>
                    <a:p>
                      <a:pPr algn="ctr"/>
                      <a:r>
                        <a:rPr altLang="en-US" dirty="0" lang="zh-CN" sz="2400"/>
                        <a:t>聂十成等</a:t>
                      </a:r>
                      <a:endParaRPr altLang="en-US" dirty="0" lang="zh-CN" sz="2400"/>
                    </a:p>
                  </a:txBody>
                  <a:tcPr anchor="ctr"/>
                </a:tc>
              </a:tr>
              <a:tr h="1427229">
                <a:tc>
                  <a:txBody>
                    <a:bodyPr/>
                    <a:lstStyle/>
                    <a:p>
                      <a:pPr algn="ctr"/>
                      <a:r>
                        <a:rPr altLang="en-US" dirty="0" lang="zh-CN" sz="2800"/>
                        <a:t>威海卫</a:t>
                      </a:r>
                      <a:endParaRPr altLang="zh-CN" dirty="0" lang="en-US" sz="2800"/>
                    </a:p>
                    <a:p>
                      <a:pPr algn="ctr"/>
                      <a:r>
                        <a:rPr altLang="en-US" dirty="0" lang="zh-CN" sz="2800"/>
                        <a:t>之战</a:t>
                      </a:r>
                      <a:endParaRPr altLang="en-US" dirty="0" lang="zh-CN" sz="2800"/>
                    </a:p>
                  </a:txBody>
                  <a:tcPr anchor="ctr"/>
                </a:tc>
                <a:tc>
                  <a:txBody>
                    <a:bodyPr/>
                    <a:lstStyle/>
                    <a:p>
                      <a:pPr algn="ctr"/>
                      <a:r>
                        <a:rPr altLang="zh-CN" dirty="0" lang="en-US" sz="2000"/>
                        <a:t>1895</a:t>
                      </a:r>
                      <a:r>
                        <a:rPr altLang="en-US" dirty="0" lang="zh-CN" sz="2000"/>
                        <a:t>年</a:t>
                      </a:r>
                      <a:r>
                        <a:rPr altLang="zh-CN" dirty="0" lang="en-US" sz="2000"/>
                        <a:t>1</a:t>
                      </a:r>
                      <a:r>
                        <a:rPr altLang="en-US" dirty="0" lang="zh-CN" sz="2000"/>
                        <a:t>月</a:t>
                      </a:r>
                      <a:endParaRPr altLang="en-US" dirty="0" lang="zh-CN" sz="2000"/>
                    </a:p>
                  </a:txBody>
                  <a:tcPr anchor="ctr"/>
                </a:tc>
                <a:tc>
                  <a:txBody>
                    <a:bodyPr/>
                    <a:lstStyle/>
                    <a:p>
                      <a:pPr algn="just"/>
                      <a:r>
                        <a:rPr altLang="en-US" dirty="0" lang="zh-CN" sz="2800"/>
                        <a:t>        日本军队海陆并进包围威海卫，最终威海卫陷落。刘步蟾自裁、丁汝昌自杀。</a:t>
                      </a:r>
                      <a:endParaRPr altLang="en-US" dirty="0" lang="zh-CN" sz="2800"/>
                    </a:p>
                  </a:txBody>
                  <a:tcPr anchor="ctr"/>
                </a:tc>
                <a:tc>
                  <a:txBody>
                    <a:bodyPr/>
                    <a:lstStyle/>
                    <a:p>
                      <a:pPr algn="ctr"/>
                      <a:r>
                        <a:rPr altLang="en-US" dirty="0" lang="zh-CN" sz="2400"/>
                        <a:t>丁汝昌</a:t>
                      </a:r>
                      <a:endParaRPr altLang="en-US" dirty="0" lang="zh-CN" sz="2400"/>
                    </a:p>
                  </a:txBody>
                  <a:tcPr anchor="ctr"/>
                </a:tc>
              </a:tr>
            </a:tbl>
          </a:graphicData>
        </a:graphic>
      </p:graphicFrame>
    </p:spTree>
  </p:cSld>
  <p:clrMapOvr>
    <a:masterClrMapping/>
  </p:clrMapOvr>
  <p:transition spd="slow">
    <p:push dir="u"/>
  </p:transition>
</p:sld>
</file>

<file path=ppt/slides/slide18.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sp>
        <p:nvSpPr>
          <p:cNvPr id="30" name="矩形 29"/>
          <p:cNvSpPr/>
          <p:nvPr/>
        </p:nvSpPr>
        <p:spPr>
          <a:xfrm>
            <a:off x="0" y="871826"/>
            <a:ext cx="12192000" cy="5365201"/>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三</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甲午战争的结果</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d:\360se6\User Data\temp\2014070517120111430138.JPG" id="33" name="Picture 2"/>
          <p:cNvPicPr>
            <a:picLocks noChangeArrowheads="1" noChangeAspect="1"/>
          </p:cNvPicPr>
          <p:nvPr/>
        </p:nvPicPr>
        <p:blipFill>
          <a:blip r:embed="rId4">
            <a:extLst>
              <a:ext uri="{28A0092B-C50C-407E-A947-70E740481C1C}">
                <a14:useLocalDpi xmlns:a14="http://schemas.microsoft.com/office/drawing/2010/main" val="0"/>
              </a:ext>
            </a:extLst>
          </a:blip>
          <a:srcRect b="70" r="6"/>
          <a:stretch>
            <a:fillRect/>
          </a:stretch>
        </p:blipFill>
        <p:spPr bwMode="auto">
          <a:xfrm>
            <a:off x="5788045" y="1749782"/>
            <a:ext cx="5754883" cy="354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4999630" y="5339843"/>
            <a:ext cx="7192370" cy="646331"/>
          </a:xfrm>
          <a:prstGeom prst="rect">
            <a:avLst/>
          </a:prstGeom>
          <a:noFill/>
        </p:spPr>
        <p:txBody>
          <a:bodyPr rtlCol="0" wrap="square">
            <a:spAutoFit/>
          </a:bodyPr>
          <a:lstStyle/>
          <a:p>
            <a:r>
              <a:rPr altLang="zh-CN" dirty="0" lang="en-US" sz="3600">
                <a:solidFill>
                  <a:schemeClr val="bg1"/>
                </a:solidFill>
                <a:latin charset="-122" panose="02010609060101010101" pitchFamily="49" typeface="黑体"/>
                <a:ea charset="-122" panose="02010609060101010101" pitchFamily="49" typeface="黑体"/>
              </a:rPr>
              <a:t>1895</a:t>
            </a:r>
            <a:r>
              <a:rPr altLang="en-US" dirty="0" lang="zh-CN" sz="3600">
                <a:solidFill>
                  <a:schemeClr val="bg1"/>
                </a:solidFill>
                <a:latin charset="-122" panose="02010609060101010101" pitchFamily="49" typeface="黑体"/>
                <a:ea charset="-122" panose="02010609060101010101" pitchFamily="49" typeface="黑体"/>
              </a:rPr>
              <a:t>年清政府被迫签订</a:t>
            </a:r>
            <a:r>
              <a:rPr altLang="zh-CN" dirty="0" lang="en-US" sz="3600">
                <a:solidFill>
                  <a:schemeClr val="bg1"/>
                </a:solidFill>
                <a:latin charset="-122" panose="02010609060101010101" pitchFamily="49" typeface="黑体"/>
                <a:ea charset="-122" panose="02010609060101010101" pitchFamily="49" typeface="黑体"/>
              </a:rPr>
              <a:t>《</a:t>
            </a:r>
            <a:r>
              <a:rPr altLang="en-US" dirty="0" lang="zh-CN" sz="3600">
                <a:solidFill>
                  <a:schemeClr val="bg1"/>
                </a:solidFill>
                <a:latin charset="-122" panose="02010609060101010101" pitchFamily="49" typeface="黑体"/>
                <a:ea charset="-122" panose="02010609060101010101" pitchFamily="49" typeface="黑体"/>
              </a:rPr>
              <a:t>马关条约</a:t>
            </a:r>
            <a:r>
              <a:rPr altLang="zh-CN" dirty="0" lang="en-US" sz="3600">
                <a:solidFill>
                  <a:schemeClr val="bg1"/>
                </a:solidFill>
                <a:latin charset="-122" panose="02010609060101010101" pitchFamily="49" typeface="黑体"/>
                <a:ea charset="-122" panose="02010609060101010101" pitchFamily="49" typeface="黑体"/>
              </a:rPr>
              <a:t>》</a:t>
            </a:r>
            <a:endParaRPr altLang="en-US" dirty="0" lang="zh-CN" sz="3600">
              <a:solidFill>
                <a:schemeClr val="bg1"/>
              </a:solidFill>
              <a:latin charset="-122" panose="02010609060101010101" pitchFamily="49" typeface="黑体"/>
              <a:ea charset="-122" panose="02010609060101010101" pitchFamily="49" typeface="黑体"/>
            </a:endParaRPr>
          </a:p>
        </p:txBody>
      </p:sp>
      <p:pic>
        <p:nvPicPr>
          <p:cNvPr id="18" name="图片 17"/>
          <p:cNvPicPr>
            <a:picLocks noChangeAspect="1"/>
          </p:cNvPicPr>
          <p:nvPr/>
        </p:nvPicPr>
        <p:blipFill>
          <a:blip r:embed="rId5"/>
          <a:stretch>
            <a:fillRect/>
          </a:stretch>
        </p:blipFill>
        <p:spPr>
          <a:xfrm>
            <a:off x="304324" y="1782889"/>
            <a:ext cx="5026647" cy="34490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fallOver"/>
      </p:transition>
    </mc:Choice>
    <mc:Fallback>
      <p:transition spd="slow">
        <p:fade/>
      </p:transition>
    </mc:Fallback>
  </mc:AlternateContent>
</p:sld>
</file>

<file path=ppt/slides/slide19.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06.png" id="23" name="图片 2">
            <a:hlinkClick action="ppaction://noaction" r:id=""/>
          </p:cNvPr>
          <p:cNvPicPr>
            <a:picLocks noChangeArrowheads="1" noChangeAspect="1"/>
          </p:cNvPicPr>
          <p:nvPr/>
        </p:nvPicPr>
        <p:blipFill rotWithShape="1">
          <a:blip r:embed="rId4">
            <a:extLst>
              <a:ext uri="{28A0092B-C50C-407E-A947-70E740481C1C}">
                <a14:useLocalDpi xmlns:a14="http://schemas.microsoft.com/office/drawing/2010/main" val="0"/>
              </a:ext>
            </a:extLst>
          </a:blip>
          <a:stretch>
            <a:fillRect/>
          </a:stretch>
        </p:blipFill>
        <p:spPr bwMode="auto">
          <a:xfrm>
            <a:off x="1642156" y="1822101"/>
            <a:ext cx="8613766" cy="386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3"/>
          <p:cNvSpPr txBox="1"/>
          <p:nvPr/>
        </p:nvSpPr>
        <p:spPr>
          <a:xfrm>
            <a:off x="3035242" y="5885797"/>
            <a:ext cx="5262596" cy="646331"/>
          </a:xfrm>
          <a:prstGeom prst="rect">
            <a:avLst/>
          </a:prstGeom>
        </p:spPr>
        <p:style>
          <a:lnRef idx="1">
            <a:schemeClr val="dk1"/>
          </a:lnRef>
          <a:fillRef idx="3">
            <a:schemeClr val="dk1"/>
          </a:fillRef>
          <a:effectRef idx="2">
            <a:schemeClr val="dk1"/>
          </a:effectRef>
          <a:fontRef idx="minor">
            <a:schemeClr val="lt1"/>
          </a:fontRef>
        </p:style>
        <p:txBody>
          <a:bodyPr rtlCol="0" wrap="square">
            <a:spAutoFit/>
          </a:bodyPr>
          <a:lstStyle/>
          <a:p>
            <a:r>
              <a:rPr altLang="en-US" dirty="0" lang="zh-CN" sz="3600">
                <a:solidFill>
                  <a:schemeClr val="bg1"/>
                </a:solidFill>
                <a:latin charset="-122" panose="02010609060101010101" pitchFamily="49" typeface="黑体"/>
                <a:ea charset="-122" panose="02010609060101010101" pitchFamily="49" typeface="黑体"/>
              </a:rPr>
              <a:t>中日两国海军机构示意图</a:t>
            </a:r>
            <a:endParaRPr altLang="en-US" dirty="0" lang="zh-CN" sz="3600">
              <a:solidFill>
                <a:schemeClr val="bg1"/>
              </a:solidFill>
              <a:latin charset="-122" panose="02010609060101010101" pitchFamily="49" typeface="黑体"/>
              <a:ea charset="-122" panose="02010609060101010101" pitchFamily="49" typeface="黑体"/>
            </a:endParaRPr>
          </a:p>
        </p:txBody>
      </p:sp>
      <p:pic>
        <p:nvPicPr>
          <p:cNvPr id="25" name="图片 24"/>
          <p:cNvPicPr>
            <a:picLocks noChangeAspect="1"/>
          </p:cNvPicPr>
          <p:nvPr/>
        </p:nvPicPr>
        <p:blipFill>
          <a:blip r:embed="rId5"/>
          <a:stretch>
            <a:fillRect/>
          </a:stretch>
        </p:blipFill>
        <p:spPr>
          <a:xfrm>
            <a:off x="3759502" y="1894872"/>
            <a:ext cx="1041356" cy="695815"/>
          </a:xfrm>
          <a:prstGeom prst="rect">
            <a:avLst/>
          </a:prstGeom>
        </p:spPr>
      </p:pic>
      <p:pic>
        <p:nvPicPr>
          <p:cNvPr id="26" name="图片 25"/>
          <p:cNvPicPr>
            <a:picLocks noChangeAspect="1"/>
          </p:cNvPicPr>
          <p:nvPr/>
        </p:nvPicPr>
        <p:blipFill>
          <a:blip r:embed="rId6">
            <a:extLst>
              <a:ext uri="{BEBA8EAE-BF5A-486C-A8C5-ECC9F3942E4B}">
                <a14:imgProps xmlns:a14="http://schemas.microsoft.com/office/drawing/2010/main">
                  <a14:imgLayer r:embed="rId7">
                    <a14:imgEffect>
                      <a14:backgroundRemoval b="99773" l="462" r="100000" t="6122"/>
                    </a14:imgEffect>
                  </a14:imgLayer>
                </a14:imgProps>
              </a:ext>
            </a:extLst>
          </a:blip>
          <a:stretch>
            <a:fillRect/>
          </a:stretch>
        </p:blipFill>
        <p:spPr>
          <a:xfrm>
            <a:off x="8202304" y="1787253"/>
            <a:ext cx="1184200" cy="803434"/>
          </a:xfrm>
          <a:prstGeom prst="rect">
            <a:avLst/>
          </a:prstGeom>
        </p:spPr>
      </p:pic>
      <p:pic>
        <p:nvPicPr>
          <p:cNvPr id="17" name="图片 16"/>
          <p:cNvPicPr>
            <a:picLocks noChangeAspect="1"/>
          </p:cNvPicPr>
          <p:nvPr/>
        </p:nvPicPr>
        <p:blipFill>
          <a:blip r:embed="rId8"/>
          <a:stretch>
            <a:fillRect/>
          </a:stretch>
        </p:blipFill>
        <p:spPr>
          <a:xfrm>
            <a:off x="9041730" y="3018"/>
            <a:ext cx="3125497" cy="1891854"/>
          </a:xfrm>
          <a:prstGeom prst="ellipse">
            <a:avLst/>
          </a:prstGeom>
          <a:ln>
            <a:noFill/>
          </a:ln>
          <a:effectLst>
            <a:softEdge rad="112500"/>
          </a:effectLst>
        </p:spPr>
      </p:pic>
      <p:sp>
        <p:nvSpPr>
          <p:cNvPr id="18" name="矩形 17"/>
          <p:cNvSpPr/>
          <p:nvPr/>
        </p:nvSpPr>
        <p:spPr>
          <a:xfrm rot="20680663">
            <a:off x="6544481" y="383823"/>
            <a:ext cx="2291012" cy="923330"/>
          </a:xfrm>
          <a:prstGeom prst="rect">
            <a:avLst/>
          </a:prstGeom>
          <a:noFill/>
        </p:spPr>
        <p:txBody>
          <a:bodyPr bIns="45720" lIns="91440" rIns="91440" tIns="45720" wrap="none">
            <a:spAutoFit/>
          </a:bodyPr>
          <a:lstStyle/>
          <a:p>
            <a:pPr algn="ctr"/>
            <a:r>
              <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rPr>
              <a:t>探究？</a:t>
            </a:r>
            <a:endPar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1500" spd="slow">
        <p:split orient="vert"/>
      </p:transition>
    </mc:Choice>
    <mc:Fallback>
      <p:transition spd="slow">
        <p:split orient="vert"/>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4"/>
                                        </p:tgtEl>
                                        <p:attrNameLst>
                                          <p:attrName>style.visibility</p:attrName>
                                        </p:attrNameLst>
                                      </p:cBhvr>
                                      <p:to>
                                        <p:strVal val="visible"/>
                                      </p:to>
                                    </p:set>
                                    <p:animEffect filter="fade" transition="in">
                                      <p:cBhvr>
                                        <p:cTn dur="500" id="7"/>
                                        <p:tgtEl>
                                          <p:spTgt spid="2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4"/>
    </p:bldLst>
  </p:timing>
</p:sld>
</file>

<file path=ppt/slides/slide2.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1000" l="-3000" r="-3000" t="-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tretch>
            <a:fillRect/>
          </a:stretch>
        </p:blipFill>
        <p:spPr>
          <a:xfrm>
            <a:off x="0" y="0"/>
            <a:ext cx="3856383" cy="942709"/>
          </a:xfrm>
          <a:prstGeom prst="rect">
            <a:avLst/>
          </a:prstGeom>
          <a:ln>
            <a:noFill/>
          </a:ln>
          <a:effectLst>
            <a:outerShdw algn="tl" blurRad="292100" dir="2700000" dist="139700" rotWithShape="0">
              <a:srgbClr val="333333">
                <a:alpha val="65000"/>
              </a:srgbClr>
            </a:outerShdw>
          </a:effectLst>
        </p:spPr>
      </p:pic>
      <p:pic>
        <p:nvPicPr>
          <p:cNvPr id="4" name="图片 3"/>
          <p:cNvPicPr>
            <a:picLocks noChangeAspect="1"/>
          </p:cNvPicPr>
          <p:nvPr/>
        </p:nvPicPr>
        <p:blipFill>
          <a:blip r:embed="rId3"/>
          <a:stretch>
            <a:fillRect/>
          </a:stretch>
        </p:blipFill>
        <p:spPr>
          <a:xfrm>
            <a:off x="2451650" y="1118596"/>
            <a:ext cx="7738166" cy="5557186"/>
          </a:xfrm>
          <a:prstGeom prst="rect">
            <a:avLst/>
          </a:prstGeom>
        </p:spPr>
      </p:pic>
      <p:pic>
        <p:nvPicPr>
          <p:cNvPr id="5" name="图片 4"/>
          <p:cNvPicPr>
            <a:picLocks noChangeAspect="1"/>
          </p:cNvPicPr>
          <p:nvPr/>
        </p:nvPicPr>
        <p:blipFill>
          <a:blip r:embed="rId4"/>
          <a:stretch>
            <a:fillRect/>
          </a:stretch>
        </p:blipFill>
        <p:spPr>
          <a:xfrm>
            <a:off x="2451651" y="1121910"/>
            <a:ext cx="7738165" cy="5557185"/>
          </a:xfrm>
          <a:prstGeom prst="rect">
            <a:avLst/>
          </a:prstGeom>
        </p:spPr>
      </p:pic>
      <p:pic>
        <p:nvPicPr>
          <p:cNvPr id="6" name="图片 5"/>
          <p:cNvPicPr>
            <a:picLocks noChangeAspect="1"/>
          </p:cNvPicPr>
          <p:nvPr/>
        </p:nvPicPr>
        <p:blipFill>
          <a:blip r:embed="rId5"/>
          <a:stretch>
            <a:fillRect/>
          </a:stretch>
        </p:blipFill>
        <p:spPr>
          <a:xfrm>
            <a:off x="4669336" y="106019"/>
            <a:ext cx="4226039" cy="6489760"/>
          </a:xfrm>
          <a:prstGeom prst="rect">
            <a:avLst/>
          </a:prstGeom>
        </p:spPr>
      </p:pic>
      <p:pic>
        <p:nvPicPr>
          <p:cNvPr id="7" name="图片 6"/>
          <p:cNvPicPr>
            <a:picLocks noChangeAspect="1"/>
          </p:cNvPicPr>
          <p:nvPr/>
        </p:nvPicPr>
        <p:blipFill>
          <a:blip r:embed="rId6"/>
          <a:stretch>
            <a:fillRect/>
          </a:stretch>
        </p:blipFill>
        <p:spPr>
          <a:xfrm>
            <a:off x="286303" y="1142520"/>
            <a:ext cx="11090686" cy="5536834"/>
          </a:xfrm>
          <a:prstGeom prst="rect">
            <a:avLst/>
          </a:prstGeom>
        </p:spPr>
      </p:pic>
      <p:sp>
        <p:nvSpPr>
          <p:cNvPr id="8" name="矩形 7"/>
          <p:cNvSpPr/>
          <p:nvPr/>
        </p:nvSpPr>
        <p:spPr>
          <a:xfrm>
            <a:off x="1357177" y="4065152"/>
            <a:ext cx="89489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altLang="en-US" b="1" dirty="0" lang="zh-CN" sz="3200"/>
              <a:t>悬挂于舰舷外壁的木质髹金“經”字和“遠”字</a:t>
            </a:r>
            <a:r>
              <a:rPr altLang="en-US" b="1" dirty="0" lang="zh-CN"/>
              <a:t>。</a:t>
            </a:r>
            <a:endParaRPr altLang="en-US" b="1" dirty="0" lang="zh-CN"/>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spd="med">
        <p15:prstTrans prst="fallOver"/>
      </p:transition>
    </mc:Choice>
    <mc:Fallback>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9">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0-#ppt_w/2"/>
                                          </p:val>
                                        </p:tav>
                                        <p:tav tm="100000">
                                          <p:val>
                                            <p:strVal val="#ppt_x"/>
                                          </p:val>
                                        </p:tav>
                                      </p:tavLst>
                                    </p:anim>
                                    <p:anim calcmode="lin" valueType="num">
                                      <p:cBhvr additive="base">
                                        <p:cTn dur="500" fill="hold" id="8"/>
                                        <p:tgtEl>
                                          <p:spTgt spid="4"/>
                                        </p:tgtEl>
                                        <p:attrNameLst>
                                          <p:attrName>ppt_y</p:attrName>
                                        </p:attrNameLst>
                                      </p:cBhvr>
                                      <p:tavLst>
                                        <p:tav tm="0">
                                          <p:val>
                                            <p:strVal val="0-#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42" presetSubtype="0">
                                  <p:stCondLst>
                                    <p:cond delay="0"/>
                                  </p:stCondLst>
                                  <p:childTnLst>
                                    <p:set>
                                      <p:cBhvr>
                                        <p:cTn dur="1" fill="hold" id="12">
                                          <p:stCondLst>
                                            <p:cond delay="0"/>
                                          </p:stCondLst>
                                        </p:cTn>
                                        <p:tgtEl>
                                          <p:spTgt spid="5"/>
                                        </p:tgtEl>
                                        <p:attrNameLst>
                                          <p:attrName>style.visibility</p:attrName>
                                        </p:attrNameLst>
                                      </p:cBhvr>
                                      <p:to>
                                        <p:strVal val="visible"/>
                                      </p:to>
                                    </p:set>
                                    <p:animEffect filter="fade" transition="in">
                                      <p:cBhvr>
                                        <p:cTn dur="1000" id="13"/>
                                        <p:tgtEl>
                                          <p:spTgt spid="5"/>
                                        </p:tgtEl>
                                      </p:cBhvr>
                                    </p:animEffect>
                                    <p:anim calcmode="lin" valueType="num">
                                      <p:cBhvr>
                                        <p:cTn dur="1000" fill="hold" id="14"/>
                                        <p:tgtEl>
                                          <p:spTgt spid="5"/>
                                        </p:tgtEl>
                                        <p:attrNameLst>
                                          <p:attrName>ppt_x</p:attrName>
                                        </p:attrNameLst>
                                      </p:cBhvr>
                                      <p:tavLst>
                                        <p:tav tm="0">
                                          <p:val>
                                            <p:strVal val="#ppt_x"/>
                                          </p:val>
                                        </p:tav>
                                        <p:tav tm="100000">
                                          <p:val>
                                            <p:strVal val="#ppt_x"/>
                                          </p:val>
                                        </p:tav>
                                      </p:tavLst>
                                    </p:anim>
                                    <p:anim calcmode="lin" valueType="num">
                                      <p:cBhvr>
                                        <p:cTn dur="1000" fill="hold" id="15"/>
                                        <p:tgtEl>
                                          <p:spTgt spid="5"/>
                                        </p:tgtEl>
                                        <p:attrNameLst>
                                          <p:attrName>ppt_y</p:attrName>
                                        </p:attrNameLst>
                                      </p:cBhvr>
                                      <p:tavLst>
                                        <p:tav tm="0">
                                          <p:val>
                                            <p:strVal val="#ppt_y+.1"/>
                                          </p:val>
                                        </p:tav>
                                        <p:tav tm="100000">
                                          <p:val>
                                            <p:strVal val="#ppt_y"/>
                                          </p:val>
                                        </p:tav>
                                      </p:tavLst>
                                    </p:anim>
                                  </p:childTnLst>
                                </p:cTn>
                              </p:par>
                            </p:childTnLst>
                          </p:cTn>
                        </p:par>
                      </p:childTnLst>
                    </p:cTn>
                  </p:par>
                  <p:par>
                    <p:cTn fill="hold" id="16">
                      <p:stCondLst>
                        <p:cond delay="indefinite"/>
                      </p:stCondLst>
                      <p:childTnLst>
                        <p:par>
                          <p:cTn fill="hold" id="17">
                            <p:stCondLst>
                              <p:cond delay="0"/>
                            </p:stCondLst>
                            <p:childTnLst>
                              <p:par>
                                <p:cTn fill="hold" id="18" nodeType="clickEffect" presetClass="entr" presetID="2" presetSubtype="6">
                                  <p:stCondLst>
                                    <p:cond delay="0"/>
                                  </p:stCondLst>
                                  <p:childTnLst>
                                    <p:set>
                                      <p:cBhvr>
                                        <p:cTn dur="1" fill="hold" id="19">
                                          <p:stCondLst>
                                            <p:cond delay="0"/>
                                          </p:stCondLst>
                                        </p:cTn>
                                        <p:tgtEl>
                                          <p:spTgt spid="6"/>
                                        </p:tgtEl>
                                        <p:attrNameLst>
                                          <p:attrName>style.visibility</p:attrName>
                                        </p:attrNameLst>
                                      </p:cBhvr>
                                      <p:to>
                                        <p:strVal val="visible"/>
                                      </p:to>
                                    </p:set>
                                    <p:anim calcmode="lin" valueType="num">
                                      <p:cBhvr additive="base">
                                        <p:cTn dur="500" fill="hold" id="20"/>
                                        <p:tgtEl>
                                          <p:spTgt spid="6"/>
                                        </p:tgtEl>
                                        <p:attrNameLst>
                                          <p:attrName>ppt_x</p:attrName>
                                        </p:attrNameLst>
                                      </p:cBhvr>
                                      <p:tavLst>
                                        <p:tav tm="0">
                                          <p:val>
                                            <p:strVal val="1+#ppt_w/2"/>
                                          </p:val>
                                        </p:tav>
                                        <p:tav tm="100000">
                                          <p:val>
                                            <p:strVal val="#ppt_x"/>
                                          </p:val>
                                        </p:tav>
                                      </p:tavLst>
                                    </p:anim>
                                    <p:anim calcmode="lin" valueType="num">
                                      <p:cBhvr additive="base">
                                        <p:cTn dur="500" fill="hold" id="21"/>
                                        <p:tgtEl>
                                          <p:spTgt spid="6"/>
                                        </p:tgtEl>
                                        <p:attrNameLst>
                                          <p:attrName>ppt_y</p:attrName>
                                        </p:attrNameLst>
                                      </p:cBhvr>
                                      <p:tavLst>
                                        <p:tav tm="0">
                                          <p:val>
                                            <p:strVal val="1+#ppt_h/2"/>
                                          </p:val>
                                        </p:tav>
                                        <p:tav tm="100000">
                                          <p:val>
                                            <p:strVal val="#ppt_y"/>
                                          </p:val>
                                        </p:tav>
                                      </p:tavLst>
                                    </p:anim>
                                  </p:childTnLst>
                                </p:cTn>
                              </p:par>
                            </p:childTnLst>
                          </p:cTn>
                        </p:par>
                      </p:childTnLst>
                    </p:cTn>
                  </p:par>
                  <p:par>
                    <p:cTn fill="hold" id="22">
                      <p:stCondLst>
                        <p:cond delay="indefinite"/>
                      </p:stCondLst>
                      <p:childTnLst>
                        <p:par>
                          <p:cTn fill="hold" id="23">
                            <p:stCondLst>
                              <p:cond delay="0"/>
                            </p:stCondLst>
                            <p:childTnLst>
                              <p:par>
                                <p:cTn fill="hold" id="24" nodeType="clickEffect" presetClass="entr" presetID="2" presetSubtype="4">
                                  <p:stCondLst>
                                    <p:cond delay="0"/>
                                  </p:stCondLst>
                                  <p:childTnLst>
                                    <p:set>
                                      <p:cBhvr>
                                        <p:cTn dur="1" fill="hold" id="25">
                                          <p:stCondLst>
                                            <p:cond delay="0"/>
                                          </p:stCondLst>
                                        </p:cTn>
                                        <p:tgtEl>
                                          <p:spTgt spid="7"/>
                                        </p:tgtEl>
                                        <p:attrNameLst>
                                          <p:attrName>style.visibility</p:attrName>
                                        </p:attrNameLst>
                                      </p:cBhvr>
                                      <p:to>
                                        <p:strVal val="visible"/>
                                      </p:to>
                                    </p:set>
                                    <p:anim calcmode="lin" valueType="num">
                                      <p:cBhvr additive="base">
                                        <p:cTn dur="500" fill="hold" id="26"/>
                                        <p:tgtEl>
                                          <p:spTgt spid="7"/>
                                        </p:tgtEl>
                                        <p:attrNameLst>
                                          <p:attrName>ppt_x</p:attrName>
                                        </p:attrNameLst>
                                      </p:cBhvr>
                                      <p:tavLst>
                                        <p:tav tm="0">
                                          <p:val>
                                            <p:strVal val="#ppt_x"/>
                                          </p:val>
                                        </p:tav>
                                        <p:tav tm="100000">
                                          <p:val>
                                            <p:strVal val="#ppt_x"/>
                                          </p:val>
                                        </p:tav>
                                      </p:tavLst>
                                    </p:anim>
                                    <p:anim calcmode="lin" valueType="num">
                                      <p:cBhvr additive="base">
                                        <p:cTn dur="500" fill="hold" id="27"/>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2" presetSubtype="4">
                                  <p:stCondLst>
                                    <p:cond delay="0"/>
                                  </p:stCondLst>
                                  <p:childTnLst>
                                    <p:set>
                                      <p:cBhvr>
                                        <p:cTn dur="1" fill="hold" id="31">
                                          <p:stCondLst>
                                            <p:cond delay="0"/>
                                          </p:stCondLst>
                                        </p:cTn>
                                        <p:tgtEl>
                                          <p:spTgt spid="8"/>
                                        </p:tgtEl>
                                        <p:attrNameLst>
                                          <p:attrName>style.visibility</p:attrName>
                                        </p:attrNameLst>
                                      </p:cBhvr>
                                      <p:to>
                                        <p:strVal val="visible"/>
                                      </p:to>
                                    </p:set>
                                    <p:anim calcmode="lin" valueType="num">
                                      <p:cBhvr additive="base">
                                        <p:cTn dur="500" fill="hold" id="32"/>
                                        <p:tgtEl>
                                          <p:spTgt spid="8"/>
                                        </p:tgtEl>
                                        <p:attrNameLst>
                                          <p:attrName>ppt_x</p:attrName>
                                        </p:attrNameLst>
                                      </p:cBhvr>
                                      <p:tavLst>
                                        <p:tav tm="0">
                                          <p:val>
                                            <p:strVal val="#ppt_x"/>
                                          </p:val>
                                        </p:tav>
                                        <p:tav tm="100000">
                                          <p:val>
                                            <p:strVal val="#ppt_x"/>
                                          </p:val>
                                        </p:tav>
                                      </p:tavLst>
                                    </p:anim>
                                    <p:anim calcmode="lin" valueType="num">
                                      <p:cBhvr additive="base">
                                        <p:cTn dur="500" fill="hold" id="33"/>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Lst>
  </p:timing>
</p:sld>
</file>

<file path=ppt/slides/slide20.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61" name="Picture 2"/>
          <p:cNvPicPr>
            <a:picLocks noChangeArrowheads="1"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269683" y="1521804"/>
            <a:ext cx="9367838" cy="531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62" name="Picture 2"/>
          <p:cNvPicPr>
            <a:picLocks noChangeArrowheads="1" noChangeAspect="1"/>
          </p:cNvPicPr>
          <p:nvPr/>
        </p:nvPicPr>
        <p:blipFill>
          <a:blip r:embed="rId5">
            <a:grayscl/>
            <a:extLst>
              <a:ext uri="{28A0092B-C50C-407E-A947-70E740481C1C}">
                <a14:useLocalDpi xmlns:a14="http://schemas.microsoft.com/office/drawing/2010/main" val="0"/>
              </a:ext>
            </a:extLst>
          </a:blip>
          <a:stretch>
            <a:fillRect/>
          </a:stretch>
        </p:blipFill>
        <p:spPr bwMode="auto">
          <a:xfrm>
            <a:off x="6108383" y="1542441"/>
            <a:ext cx="4541838" cy="531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cxnSp>
        <p:nvCxnSpPr>
          <p:cNvPr id="63" name="AutoShape 9"/>
          <p:cNvCxnSpPr>
            <a:cxnSpLocks noChangeShapeType="1"/>
            <a:endCxn id="64" idx="1"/>
          </p:cNvCxnSpPr>
          <p:nvPr/>
        </p:nvCxnSpPr>
        <p:spPr bwMode="auto">
          <a:xfrm rot="16200000">
            <a:off x="744221" y="2806091"/>
            <a:ext cx="1962150" cy="184150"/>
          </a:xfrm>
          <a:prstGeom prst="bentConnector2">
            <a:avLst/>
          </a:prstGeom>
          <a:noFill/>
          <a:ln w="31750">
            <a:solidFill>
              <a:srgbClr val="3A0000"/>
            </a:solidFill>
            <a:prstDash val="sysDash"/>
            <a:miter lim="800000"/>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cxnSp>
      <p:sp>
        <p:nvSpPr>
          <p:cNvPr id="64" name="TextBox 4"/>
          <p:cNvSpPr txBox="1">
            <a:spLocks noChangeArrowheads="1"/>
          </p:cNvSpPr>
          <p:nvPr/>
        </p:nvSpPr>
        <p:spPr bwMode="auto">
          <a:xfrm>
            <a:off x="1818958" y="1720241"/>
            <a:ext cx="101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zh-CN" lang="en-US"/>
              <a:t>18</a:t>
            </a:r>
            <a:r>
              <a:rPr altLang="en-US" lang="zh-CN"/>
              <a:t>9</a:t>
            </a:r>
            <a:r>
              <a:rPr altLang="zh-CN" lang="en-US"/>
              <a:t>5</a:t>
            </a:r>
            <a:r>
              <a:rPr altLang="en-US" lang="zh-CN"/>
              <a:t>年</a:t>
            </a:r>
            <a:endParaRPr altLang="en-US" lang="zh-CN"/>
          </a:p>
        </p:txBody>
      </p:sp>
      <p:pic>
        <p:nvPicPr>
          <p:cNvPr id="65" name="Picture 16"/>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5208" y="2601304"/>
            <a:ext cx="33861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矩形 65"/>
          <p:cNvSpPr/>
          <p:nvPr/>
        </p:nvSpPr>
        <p:spPr>
          <a:xfrm>
            <a:off x="1439546" y="2213954"/>
            <a:ext cx="3006725" cy="831850"/>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sz="2400">
                <a:solidFill>
                  <a:schemeClr val="bg1"/>
                </a:solidFill>
              </a:rPr>
              <a:t>北洋海军提督丁汝昌（</a:t>
            </a:r>
            <a:r>
              <a:rPr altLang="zh-CN" dirty="0" lang="en-US" sz="2400">
                <a:solidFill>
                  <a:schemeClr val="bg1"/>
                </a:solidFill>
              </a:rPr>
              <a:t>1852—1895</a:t>
            </a:r>
            <a:r>
              <a:rPr altLang="en-US" dirty="0" lang="zh-CN" sz="2400">
                <a:solidFill>
                  <a:schemeClr val="bg1"/>
                </a:solidFill>
              </a:rPr>
              <a:t>）</a:t>
            </a:r>
            <a:endParaRPr altLang="en-US" dirty="0" lang="zh-CN" sz="2400">
              <a:solidFill>
                <a:schemeClr val="bg1"/>
              </a:solidFill>
            </a:endParaRPr>
          </a:p>
        </p:txBody>
      </p:sp>
      <p:pic>
        <p:nvPicPr>
          <p:cNvPr id="67" name="Picture 2"/>
          <p:cNvPicPr>
            <a:picLocks noChangeArrowheads="1" noChangeAspect="1"/>
          </p:cNvPicPr>
          <p:nvPr/>
        </p:nvPicPr>
        <p:blipFill>
          <a:blip r:embed="rId5">
            <a:grayscl/>
            <a:extLst>
              <a:ext uri="{28A0092B-C50C-407E-A947-70E740481C1C}">
                <a14:useLocalDpi xmlns:a14="http://schemas.microsoft.com/office/drawing/2010/main" val="0"/>
              </a:ext>
            </a:extLst>
          </a:blip>
          <a:stretch>
            <a:fillRect/>
          </a:stretch>
        </p:blipFill>
        <p:spPr bwMode="auto">
          <a:xfrm>
            <a:off x="6108383" y="1542441"/>
            <a:ext cx="4541838" cy="531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68" name="图片 67"/>
          <p:cNvPicPr>
            <a:picLocks noChangeAspect="1"/>
          </p:cNvPicPr>
          <p:nvPr/>
        </p:nvPicPr>
        <p:blipFill rotWithShape="1">
          <a:blip cstate="print" r:embed="rId7">
            <a:duotone>
              <a:prstClr val="black"/>
              <a:schemeClr val="tx2">
                <a:tint val="45000"/>
                <a:satMod val="400000"/>
              </a:schemeClr>
            </a:duotone>
            <a:extLst>
              <a:ext uri="{28A0092B-C50C-407E-A947-70E740481C1C}">
                <a14:useLocalDpi xmlns:a14="http://schemas.microsoft.com/office/drawing/2010/main" val="0"/>
              </a:ext>
            </a:extLst>
          </a:blip>
          <a:srcRect b="44" l="-657"/>
          <a:stretch>
            <a:fillRect/>
          </a:stretch>
        </p:blipFill>
        <p:spPr>
          <a:xfrm>
            <a:off x="4926983" y="1656741"/>
            <a:ext cx="1780870" cy="1878008"/>
          </a:xfrm>
          <a:prstGeom prst="ellipse">
            <a:avLst/>
          </a:prstGeom>
          <a:ln cap="rnd" w="63500">
            <a:noFill/>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p:spPr>
      </p:pic>
      <p:sp>
        <p:nvSpPr>
          <p:cNvPr id="69" name="矩形 68"/>
          <p:cNvSpPr/>
          <p:nvPr/>
        </p:nvSpPr>
        <p:spPr>
          <a:xfrm>
            <a:off x="4655821" y="3479191"/>
            <a:ext cx="2349500" cy="708025"/>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a:solidFill>
                  <a:schemeClr val="bg1"/>
                </a:solidFill>
              </a:rPr>
              <a:t>经远舰管带林永升</a:t>
            </a:r>
            <a:endParaRPr altLang="zh-CN" dirty="0" lang="en-US">
              <a:solidFill>
                <a:schemeClr val="bg1"/>
              </a:solidFill>
            </a:endParaRPr>
          </a:p>
          <a:p>
            <a:pPr algn="ctr" eaLnBrk="1" hangingPunct="1">
              <a:buFont charset="0" panose="020B0604020202020204" pitchFamily="34" typeface="Arial"/>
              <a:buNone/>
              <a:defRPr/>
            </a:pPr>
            <a:r>
              <a:rPr altLang="en-US" dirty="0" lang="zh-CN">
                <a:solidFill>
                  <a:schemeClr val="bg1"/>
                </a:solidFill>
              </a:rPr>
              <a:t>（</a:t>
            </a:r>
            <a:r>
              <a:rPr altLang="zh-CN" dirty="0" lang="en-US">
                <a:solidFill>
                  <a:schemeClr val="bg1"/>
                </a:solidFill>
              </a:rPr>
              <a:t>1853—1894</a:t>
            </a:r>
            <a:r>
              <a:rPr altLang="en-US" dirty="0" lang="zh-CN">
                <a:solidFill>
                  <a:schemeClr val="bg1"/>
                </a:solidFill>
              </a:rPr>
              <a:t>）</a:t>
            </a:r>
            <a:endParaRPr altLang="en-US" dirty="0" lang="zh-CN">
              <a:solidFill>
                <a:schemeClr val="bg1"/>
              </a:solidFill>
            </a:endParaRPr>
          </a:p>
        </p:txBody>
      </p:sp>
      <p:pic>
        <p:nvPicPr>
          <p:cNvPr descr="c:\users\administrator\appdata\roaming\360se6\User Data\temp\res05_attpic_brief.jpg" id="70" name="Picture 19"/>
          <p:cNvPicPr>
            <a:picLocks noChangeArrowheads="1"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r="230"/>
          <a:stretch>
            <a:fillRect/>
          </a:stretch>
        </p:blipFill>
        <p:spPr bwMode="auto">
          <a:xfrm>
            <a:off x="8006882" y="1682261"/>
            <a:ext cx="1810583" cy="1826968"/>
          </a:xfrm>
          <a:prstGeom prst="ellipse">
            <a:avLst/>
          </a:prstGeom>
          <a:ln w="9525">
            <a:solidFill>
              <a:srgbClr val="000000"/>
            </a:solidFill>
            <a:miter lim="800000"/>
            <a:headEnd/>
            <a:tailEnd/>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a:extLst>
            <a:ext uri="{909E8E84-426E-40DD-AFC4-6F175D3DCCD1}">
              <a14:hiddenFill xmlns:a14="http://schemas.microsoft.com/office/drawing/2010/main">
                <a:solidFill>
                  <a:srgbClr val="FFFFFF"/>
                </a:solidFill>
              </a14:hiddenFill>
            </a:ext>
          </a:extLst>
        </p:spPr>
      </p:pic>
      <p:sp>
        <p:nvSpPr>
          <p:cNvPr id="71" name="矩形 70"/>
          <p:cNvSpPr/>
          <p:nvPr/>
        </p:nvSpPr>
        <p:spPr>
          <a:xfrm>
            <a:off x="7911783" y="3458554"/>
            <a:ext cx="2235200" cy="708025"/>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a:solidFill>
                  <a:schemeClr val="bg1"/>
                </a:solidFill>
              </a:rPr>
              <a:t>致远舰管带邓世昌</a:t>
            </a:r>
            <a:endParaRPr altLang="zh-CN" dirty="0" lang="en-US">
              <a:solidFill>
                <a:schemeClr val="bg1"/>
              </a:solidFill>
            </a:endParaRPr>
          </a:p>
          <a:p>
            <a:pPr algn="ctr" eaLnBrk="1" hangingPunct="1">
              <a:buFont charset="0" panose="020B0604020202020204" pitchFamily="34" typeface="Arial"/>
              <a:buNone/>
              <a:defRPr/>
            </a:pPr>
            <a:r>
              <a:rPr altLang="en-US" dirty="0" lang="zh-CN">
                <a:solidFill>
                  <a:schemeClr val="bg1"/>
                </a:solidFill>
              </a:rPr>
              <a:t>（</a:t>
            </a:r>
            <a:r>
              <a:rPr altLang="zh-CN" dirty="0" lang="en-US">
                <a:solidFill>
                  <a:schemeClr val="bg1"/>
                </a:solidFill>
              </a:rPr>
              <a:t>1849—1894</a:t>
            </a:r>
            <a:r>
              <a:rPr altLang="en-US" dirty="0" lang="zh-CN">
                <a:solidFill>
                  <a:schemeClr val="bg1"/>
                </a:solidFill>
              </a:rPr>
              <a:t>）</a:t>
            </a:r>
            <a:endParaRPr altLang="en-US" dirty="0" lang="zh-CN">
              <a:solidFill>
                <a:schemeClr val="bg1"/>
              </a:solidFill>
            </a:endParaRPr>
          </a:p>
        </p:txBody>
      </p:sp>
      <p:pic>
        <p:nvPicPr>
          <p:cNvPr id="72" name="图片 71"/>
          <p:cNvPicPr>
            <a:picLocks noChangeAspect="1"/>
          </p:cNvPicPr>
          <p:nvPr/>
        </p:nvPicPr>
        <p:blipFill rotWithShape="1">
          <a:blip r:embed="rId9">
            <a:duotone>
              <a:prstClr val="black"/>
              <a:schemeClr val="tx2">
                <a:tint val="45000"/>
                <a:satMod val="400000"/>
              </a:schemeClr>
            </a:duotone>
            <a:extLst>
              <a:ext uri="{28A0092B-C50C-407E-A947-70E740481C1C}">
                <a14:useLocalDpi xmlns:a14="http://schemas.microsoft.com/office/drawing/2010/main" val="0"/>
              </a:ext>
            </a:extLst>
          </a:blip>
          <a:srcRect b="43" l="-1139" r="43"/>
          <a:stretch>
            <a:fillRect/>
          </a:stretch>
        </p:blipFill>
        <p:spPr>
          <a:xfrm>
            <a:off x="4899581" y="4215066"/>
            <a:ext cx="1979454" cy="2012945"/>
          </a:xfrm>
          <a:prstGeom prst="ellipse">
            <a:avLst/>
          </a:prstGeom>
          <a:ln cap="rnd" w="63500">
            <a:noFill/>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p:spPr>
      </p:pic>
      <p:sp>
        <p:nvSpPr>
          <p:cNvPr id="73" name="矩形 72"/>
          <p:cNvSpPr/>
          <p:nvPr/>
        </p:nvSpPr>
        <p:spPr>
          <a:xfrm>
            <a:off x="4803458" y="6085866"/>
            <a:ext cx="2222500" cy="708025"/>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a:solidFill>
                  <a:schemeClr val="bg1"/>
                </a:solidFill>
              </a:rPr>
              <a:t>定远舰管带刘步蟾</a:t>
            </a:r>
            <a:endParaRPr altLang="zh-CN" dirty="0" lang="en-US">
              <a:solidFill>
                <a:schemeClr val="bg1"/>
              </a:solidFill>
            </a:endParaRPr>
          </a:p>
          <a:p>
            <a:pPr algn="ctr" eaLnBrk="1" hangingPunct="1">
              <a:buFont charset="0" panose="020B0604020202020204" pitchFamily="34" typeface="Arial"/>
              <a:buNone/>
              <a:defRPr/>
            </a:pPr>
            <a:r>
              <a:rPr altLang="en-US" dirty="0" lang="zh-CN">
                <a:solidFill>
                  <a:schemeClr val="bg1"/>
                </a:solidFill>
              </a:rPr>
              <a:t>（</a:t>
            </a:r>
            <a:r>
              <a:rPr altLang="zh-CN" dirty="0" lang="en-US">
                <a:solidFill>
                  <a:schemeClr val="bg1"/>
                </a:solidFill>
              </a:rPr>
              <a:t>1852—1895</a:t>
            </a:r>
            <a:r>
              <a:rPr altLang="en-US" dirty="0" lang="zh-CN">
                <a:solidFill>
                  <a:schemeClr val="bg1"/>
                </a:solidFill>
              </a:rPr>
              <a:t>）</a:t>
            </a:r>
            <a:endParaRPr altLang="en-US" dirty="0" lang="zh-CN">
              <a:solidFill>
                <a:schemeClr val="bg1"/>
              </a:solidFill>
            </a:endParaRPr>
          </a:p>
        </p:txBody>
      </p:sp>
      <p:pic>
        <p:nvPicPr>
          <p:cNvPr id="74" name="图片 73"/>
          <p:cNvPicPr>
            <a:picLocks noChangeAspect="1"/>
          </p:cNvPicPr>
          <p:nvPr/>
        </p:nvPicPr>
        <p:blipFill rotWithShape="1">
          <a:blip cstate="print" r:embed="rId10">
            <a:duotone>
              <a:prstClr val="black"/>
              <a:schemeClr val="tx2">
                <a:tint val="45000"/>
                <a:satMod val="400000"/>
              </a:schemeClr>
            </a:duotone>
            <a:extLst>
              <a:ext uri="{28A0092B-C50C-407E-A947-70E740481C1C}">
                <a14:useLocalDpi xmlns:a14="http://schemas.microsoft.com/office/drawing/2010/main" val="0"/>
              </a:ext>
            </a:extLst>
          </a:blip>
          <a:srcRect r="80"/>
          <a:stretch>
            <a:fillRect/>
          </a:stretch>
        </p:blipFill>
        <p:spPr>
          <a:xfrm>
            <a:off x="8072726" y="4215066"/>
            <a:ext cx="1886301" cy="1922575"/>
          </a:xfrm>
          <a:prstGeom prst="ellipse">
            <a:avLst/>
          </a:prstGeom>
          <a:ln cap="rnd" w="63500">
            <a:noFill/>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p:spPr>
      </p:pic>
      <p:sp>
        <p:nvSpPr>
          <p:cNvPr id="75" name="矩形 74"/>
          <p:cNvSpPr/>
          <p:nvPr/>
        </p:nvSpPr>
        <p:spPr>
          <a:xfrm>
            <a:off x="7978458" y="6066816"/>
            <a:ext cx="2376488" cy="708025"/>
          </a:xfrm>
          <a:prstGeom prst="rect">
            <a:avLst/>
          </a:prstGeom>
          <a:solidFill>
            <a:schemeClr val="tx1">
              <a:lumMod val="95000"/>
              <a:lumOff val="5000"/>
            </a:schemeClr>
          </a:solidFill>
        </p:spPr>
        <p:txBody>
          <a:bodyPr>
            <a:spAutoFit/>
          </a:bodyPr>
          <a:lstStyle/>
          <a:p>
            <a:pPr algn="ctr" eaLnBrk="1" hangingPunct="1">
              <a:buFont charset="0" panose="020B0604020202020204" pitchFamily="34" typeface="Arial"/>
              <a:buNone/>
              <a:defRPr/>
            </a:pPr>
            <a:r>
              <a:rPr altLang="en-US" dirty="0" lang="zh-CN">
                <a:solidFill>
                  <a:schemeClr val="bg1"/>
                </a:solidFill>
              </a:rPr>
              <a:t>镇远舰管带林泰曾</a:t>
            </a:r>
            <a:endParaRPr altLang="zh-CN" dirty="0" lang="en-US">
              <a:solidFill>
                <a:schemeClr val="bg1"/>
              </a:solidFill>
            </a:endParaRPr>
          </a:p>
          <a:p>
            <a:pPr algn="ctr" eaLnBrk="1" hangingPunct="1">
              <a:buFont charset="0" panose="020B0604020202020204" pitchFamily="34" typeface="Arial"/>
              <a:buNone/>
              <a:defRPr/>
            </a:pPr>
            <a:r>
              <a:rPr altLang="en-US" dirty="0" lang="zh-CN">
                <a:solidFill>
                  <a:schemeClr val="bg1"/>
                </a:solidFill>
              </a:rPr>
              <a:t>（</a:t>
            </a:r>
            <a:r>
              <a:rPr altLang="zh-CN" dirty="0" lang="en-US">
                <a:solidFill>
                  <a:schemeClr val="bg1"/>
                </a:solidFill>
              </a:rPr>
              <a:t>1851—1894</a:t>
            </a:r>
            <a:r>
              <a:rPr altLang="en-US" dirty="0" lang="zh-CN">
                <a:solidFill>
                  <a:schemeClr val="bg1"/>
                </a:solidFill>
              </a:rPr>
              <a:t>）</a:t>
            </a:r>
            <a:endParaRPr altLang="en-US" dirty="0" lang="zh-CN">
              <a:solidFill>
                <a:schemeClr val="bg1"/>
              </a:solidFill>
            </a:endParaRPr>
          </a:p>
        </p:txBody>
      </p:sp>
      <p:pic>
        <p:nvPicPr>
          <p:cNvPr id="33" name="图片 32"/>
          <p:cNvPicPr>
            <a:picLocks noChangeAspect="1"/>
          </p:cNvPicPr>
          <p:nvPr/>
        </p:nvPicPr>
        <p:blipFill>
          <a:blip r:embed="rId11"/>
          <a:stretch>
            <a:fillRect/>
          </a:stretch>
        </p:blipFill>
        <p:spPr>
          <a:xfrm>
            <a:off x="9088285" y="-129810"/>
            <a:ext cx="3125497" cy="1891854"/>
          </a:xfrm>
          <a:prstGeom prst="ellipse">
            <a:avLst/>
          </a:prstGeom>
          <a:ln>
            <a:noFill/>
          </a:ln>
          <a:effectLst>
            <a:softEdge rad="112500"/>
          </a:effectLst>
        </p:spPr>
      </p:pic>
      <p:sp>
        <p:nvSpPr>
          <p:cNvPr id="34" name="矩形 33"/>
          <p:cNvSpPr/>
          <p:nvPr/>
        </p:nvSpPr>
        <p:spPr>
          <a:xfrm rot="20680663">
            <a:off x="6591036" y="250995"/>
            <a:ext cx="2291012" cy="923330"/>
          </a:xfrm>
          <a:prstGeom prst="rect">
            <a:avLst/>
          </a:prstGeom>
          <a:noFill/>
        </p:spPr>
        <p:txBody>
          <a:bodyPr bIns="45720" lIns="91440" rIns="91440" tIns="45720" wrap="none">
            <a:spAutoFit/>
          </a:bodyPr>
          <a:lstStyle/>
          <a:p>
            <a:pPr algn="ctr"/>
            <a:r>
              <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rPr>
              <a:t>探究？</a:t>
            </a:r>
            <a:endPar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endParaRPr>
          </a:p>
        </p:txBody>
      </p:sp>
    </p:spTree>
  </p:cSld>
  <p:clrMapOvr>
    <a:masterClrMapping/>
  </p:clrMapOvr>
  <p:transition spd="slow">
    <p:wipe/>
  </p:transition>
</p:sld>
</file>

<file path=ppt/slides/slide21.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2" name="Line 17"/>
          <p:cNvSpPr>
            <a:spLocks noChangeShapeType="1"/>
          </p:cNvSpPr>
          <p:nvPr/>
        </p:nvSpPr>
        <p:spPr bwMode="auto">
          <a:xfrm>
            <a:off x="1468581" y="4226699"/>
            <a:ext cx="9144000" cy="1587"/>
          </a:xfrm>
          <a:prstGeom prst="line">
            <a:avLst/>
          </a:prstGeom>
          <a:noFill/>
          <a:ln w="127000">
            <a:solidFill>
              <a:srgbClr val="FF6600"/>
            </a:solidFill>
            <a:round/>
            <a:tailEnd len="lg" type="stealth" w="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endParaRPr altLang="en-US" lang="zh-CN">
              <a:solidFill>
                <a:schemeClr val="bg1"/>
              </a:solidFill>
            </a:endParaRPr>
          </a:p>
        </p:txBody>
      </p:sp>
      <p:sp>
        <p:nvSpPr>
          <p:cNvPr id="31" name="TextBox 4"/>
          <p:cNvSpPr txBox="1">
            <a:spLocks noChangeArrowheads="1"/>
          </p:cNvSpPr>
          <p:nvPr/>
        </p:nvSpPr>
        <p:spPr bwMode="auto">
          <a:xfrm>
            <a:off x="964199" y="1781975"/>
            <a:ext cx="5419714" cy="461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zh-CN" dirty="0" lang="en-US" sz="2400">
                <a:solidFill>
                  <a:schemeClr val="bg1"/>
                </a:solidFill>
              </a:rPr>
              <a:t>19</a:t>
            </a:r>
            <a:r>
              <a:rPr altLang="en-US" dirty="0" lang="zh-CN" sz="2400">
                <a:solidFill>
                  <a:schemeClr val="bg1"/>
                </a:solidFill>
              </a:rPr>
              <a:t>世纪</a:t>
            </a:r>
            <a:r>
              <a:rPr altLang="zh-CN" dirty="0" lang="en-US" sz="2400">
                <a:solidFill>
                  <a:schemeClr val="bg1"/>
                </a:solidFill>
              </a:rPr>
              <a:t>80</a:t>
            </a:r>
            <a:r>
              <a:rPr altLang="en-US" dirty="0" lang="zh-CN" sz="2400">
                <a:solidFill>
                  <a:schemeClr val="bg1"/>
                </a:solidFill>
              </a:rPr>
              <a:t>年代两国从欧洲采购军舰情况</a:t>
            </a:r>
            <a:endParaRPr altLang="en-US" dirty="0" lang="zh-CN" sz="2400">
              <a:solidFill>
                <a:schemeClr val="bg1"/>
              </a:solidFill>
            </a:endParaRPr>
          </a:p>
        </p:txBody>
      </p:sp>
      <p:graphicFrame>
        <p:nvGraphicFramePr>
          <p:cNvPr id="32" name="Group 7"/>
          <p:cNvGraphicFramePr>
            <a:graphicFrameLocks noGrp="1"/>
          </p:cNvGraphicFramePr>
          <p:nvPr/>
        </p:nvGraphicFramePr>
        <p:xfrm>
          <a:off x="1811481" y="4055249"/>
          <a:ext cx="8143875" cy="366712"/>
        </p:xfrm>
        <a:graphic>
          <a:graphicData uri="http://schemas.openxmlformats.org/drawingml/2006/table">
            <a:tbl>
              <a:tblPr/>
              <a:tblGrid>
                <a:gridCol w="814388"/>
                <a:gridCol w="814387"/>
                <a:gridCol w="814388"/>
                <a:gridCol w="812800"/>
                <a:gridCol w="782637"/>
                <a:gridCol w="785813"/>
                <a:gridCol w="876300"/>
                <a:gridCol w="814387"/>
                <a:gridCol w="814388"/>
                <a:gridCol w="814387"/>
              </a:tblGrid>
              <a:tr h="366712">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1885</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1886</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1887</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1888</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1889</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1890</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1891</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1892</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1893</a:t>
                      </a:r>
                      <a:endParaRPr b="1" baseline="0" cap="none"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c>
                  <a:txBody>
                    <a:bodyPr/>
                    <a:lstStyle/>
                    <a:p>
                      <a:pPr algn="ctr" defTabSz="914400" eaLnBrk="1" fontAlgn="base" hangingPunct="1" indent="0" latinLnBrk="0" lvl="0" marL="0" marR="0" rtl="0">
                        <a:lnSpc>
                          <a:spcPct val="100000"/>
                        </a:lnSpc>
                        <a:spcBef>
                          <a:spcPct val="0"/>
                        </a:spcBef>
                        <a:spcAft>
                          <a:spcPct val="0"/>
                        </a:spcAft>
                        <a:buClrTx/>
                        <a:buSzTx/>
                        <a:buFontTx/>
                        <a:buNone/>
                      </a:pPr>
                      <a:r>
                        <a:rPr b="1" baseline="0" cap="none" dirty="0" i="0" kumimoji="0" lang="en-US" normalizeH="0" strike="noStrike" sz="1800" u="none">
                          <a:ln>
                            <a:noFill/>
                          </a:ln>
                          <a:solidFill>
                            <a:srgbClr val="FFFFFF"/>
                          </a:solidFill>
                          <a:effectLst/>
                          <a:latin charset="0" panose="020B0604020202020204" pitchFamily="34" typeface="Arial"/>
                          <a:ea charset="-122" panose="02010609060101010101" pitchFamily="49" typeface="黑体"/>
                        </a:rPr>
                        <a:t>1894</a:t>
                      </a:r>
                      <a:endParaRPr b="1" baseline="0" cap="none" dirty="0" i="0" kumimoji="0" lang="en-US" normalizeH="0" strike="noStrike" sz="1800" u="none">
                        <a:ln>
                          <a:noFill/>
                        </a:ln>
                        <a:solidFill>
                          <a:srgbClr val="FFFFFF"/>
                        </a:solidFill>
                        <a:effectLst/>
                        <a:latin charset="0" panose="020B0604020202020204" pitchFamily="34" typeface="Arial"/>
                        <a:ea charset="-122" panose="02010600030101010101" pitchFamily="2" typeface="宋体"/>
                      </a:endParaRPr>
                    </a:p>
                  </a:txBody>
                  <a:tcPr horzOverflow="overflow">
                    <a:lnL algn="ctr" cap="flat" cmpd="sng" w="12700">
                      <a:solidFill>
                        <a:schemeClr val="bg1"/>
                      </a:solidFill>
                      <a:prstDash val="solid"/>
                      <a:round/>
                      <a:headEnd len="med" type="none" w="med"/>
                      <a:tailEnd len="med" type="none" w="med"/>
                    </a:lnL>
                    <a:lnR algn="ctr" cap="flat" cmpd="sng" w="12700">
                      <a:solidFill>
                        <a:schemeClr val="bg1"/>
                      </a:solidFill>
                      <a:prstDash val="solid"/>
                      <a:round/>
                      <a:headEnd len="med" type="none" w="med"/>
                      <a:tailEnd len="med" type="none" w="med"/>
                    </a:lnR>
                    <a:lnT algn="ctr" cap="flat" cmpd="sng" w="12700">
                      <a:solidFill>
                        <a:schemeClr val="bg1"/>
                      </a:solidFill>
                      <a:prstDash val="solid"/>
                      <a:round/>
                      <a:headEnd len="med" type="none" w="med"/>
                      <a:tailEnd len="med" type="none" w="med"/>
                    </a:lnT>
                    <a:lnB algn="ctr" cap="flat" cmpd="sng" w="38100">
                      <a:solidFill>
                        <a:schemeClr val="bg1"/>
                      </a:solidFill>
                      <a:prstDash val="solid"/>
                      <a:round/>
                      <a:headEnd len="med" type="none" w="med"/>
                      <a:tailEnd len="med" type="none" w="med"/>
                    </a:lnB>
                    <a:lnTlToBr>
                      <a:noFill/>
                    </a:lnTlToBr>
                    <a:lnBlToTr>
                      <a:noFill/>
                    </a:lnBlToTr>
                    <a:solidFill>
                      <a:srgbClr val="FF6600"/>
                    </a:solidFill>
                  </a:tcPr>
                </a:tc>
              </a:tr>
            </a:tbl>
          </a:graphicData>
        </a:graphic>
      </p:graphicFrame>
      <p:cxnSp>
        <p:nvCxnSpPr>
          <p:cNvPr id="33" name="直接连接符 3"/>
          <p:cNvCxnSpPr>
            <a:cxnSpLocks noChangeShapeType="1"/>
          </p:cNvCxnSpPr>
          <p:nvPr/>
        </p:nvCxnSpPr>
        <p:spPr bwMode="auto">
          <a:xfrm>
            <a:off x="4240356" y="2374086"/>
            <a:ext cx="33338" cy="2757488"/>
          </a:xfrm>
          <a:prstGeom prst="line">
            <a:avLst/>
          </a:prstGeom>
          <a:noFill/>
          <a:ln w="31750">
            <a:solidFill>
              <a:schemeClr val="bg1"/>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cxnSp>
      <p:sp>
        <p:nvSpPr>
          <p:cNvPr id="34" name="TextBox 64"/>
          <p:cNvSpPr txBox="1">
            <a:spLocks noChangeArrowheads="1"/>
          </p:cNvSpPr>
          <p:nvPr/>
        </p:nvSpPr>
        <p:spPr bwMode="auto">
          <a:xfrm>
            <a:off x="5899294" y="3656786"/>
            <a:ext cx="715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平远</a:t>
            </a:r>
            <a:endParaRPr altLang="en-US" b="1" lang="zh-CN">
              <a:solidFill>
                <a:schemeClr val="bg1"/>
              </a:solidFill>
              <a:latin charset="-122" panose="02010609060101010101" pitchFamily="49" typeface="楷体"/>
              <a:ea charset="-122" panose="02010609060101010101" pitchFamily="49" typeface="楷体"/>
            </a:endParaRPr>
          </a:p>
        </p:txBody>
      </p:sp>
      <p:sp>
        <p:nvSpPr>
          <p:cNvPr id="35" name="TextBox 65"/>
          <p:cNvSpPr txBox="1">
            <a:spLocks noChangeArrowheads="1"/>
          </p:cNvSpPr>
          <p:nvPr/>
        </p:nvSpPr>
        <p:spPr bwMode="auto">
          <a:xfrm>
            <a:off x="5744214" y="4566424"/>
            <a:ext cx="955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latin charset="-122" panose="02010509060101010101" pitchFamily="49" typeface="隶书"/>
                <a:ea charset="-122" panose="02010509060101010101" pitchFamily="49" typeface="隶书"/>
              </a:rPr>
              <a:t>千代田</a:t>
            </a:r>
            <a:endParaRPr altLang="en-US" dirty="0" lang="zh-CN">
              <a:solidFill>
                <a:schemeClr val="bg1"/>
              </a:solidFill>
              <a:latin charset="-122" panose="02010509060101010101" pitchFamily="49" typeface="隶书"/>
              <a:ea charset="-122" panose="02010509060101010101" pitchFamily="49" typeface="隶书"/>
            </a:endParaRPr>
          </a:p>
        </p:txBody>
      </p:sp>
      <p:sp>
        <p:nvSpPr>
          <p:cNvPr id="36" name="TextBox 66"/>
          <p:cNvSpPr txBox="1">
            <a:spLocks noChangeArrowheads="1"/>
          </p:cNvSpPr>
          <p:nvPr/>
        </p:nvSpPr>
        <p:spPr bwMode="auto">
          <a:xfrm>
            <a:off x="6617783" y="4482286"/>
            <a:ext cx="113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sz="3200">
                <a:solidFill>
                  <a:schemeClr val="bg1"/>
                </a:solidFill>
                <a:latin charset="-122" panose="02010509060101010101" pitchFamily="49" typeface="隶书"/>
                <a:ea charset="-122" panose="02010509060101010101" pitchFamily="49" typeface="隶书"/>
              </a:rPr>
              <a:t>严岛</a:t>
            </a:r>
            <a:endParaRPr altLang="en-US" dirty="0" lang="zh-CN" sz="3200">
              <a:solidFill>
                <a:schemeClr val="bg1"/>
              </a:solidFill>
              <a:latin charset="-122" panose="02010509060101010101" pitchFamily="49" typeface="隶书"/>
              <a:ea charset="-122" panose="02010509060101010101" pitchFamily="49" typeface="隶书"/>
            </a:endParaRPr>
          </a:p>
        </p:txBody>
      </p:sp>
      <p:sp>
        <p:nvSpPr>
          <p:cNvPr id="37" name="TextBox 67"/>
          <p:cNvSpPr txBox="1">
            <a:spLocks noChangeArrowheads="1"/>
          </p:cNvSpPr>
          <p:nvPr/>
        </p:nvSpPr>
        <p:spPr bwMode="auto">
          <a:xfrm>
            <a:off x="7541997" y="4473556"/>
            <a:ext cx="1585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sz="3200">
                <a:solidFill>
                  <a:schemeClr val="bg1"/>
                </a:solidFill>
                <a:latin charset="-122" panose="02010509060101010101" pitchFamily="49" typeface="隶书"/>
                <a:ea charset="-122" panose="02010509060101010101" pitchFamily="49" typeface="隶书"/>
              </a:rPr>
              <a:t>松岛</a:t>
            </a:r>
            <a:endParaRPr altLang="en-US" dirty="0" lang="zh-CN" sz="3200">
              <a:solidFill>
                <a:schemeClr val="bg1"/>
              </a:solidFill>
              <a:latin charset="-122" panose="02010509060101010101" pitchFamily="49" typeface="隶书"/>
              <a:ea charset="-122" panose="02010509060101010101" pitchFamily="49" typeface="隶书"/>
            </a:endParaRPr>
          </a:p>
        </p:txBody>
      </p:sp>
      <p:sp>
        <p:nvSpPr>
          <p:cNvPr id="38" name="TextBox 68"/>
          <p:cNvSpPr txBox="1">
            <a:spLocks noChangeArrowheads="1"/>
          </p:cNvSpPr>
          <p:nvPr/>
        </p:nvSpPr>
        <p:spPr bwMode="auto">
          <a:xfrm>
            <a:off x="8444669" y="4587061"/>
            <a:ext cx="776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latin charset="-122" panose="02010509060101010101" pitchFamily="49" typeface="隶书"/>
                <a:ea charset="-122" panose="02010509060101010101" pitchFamily="49" typeface="隶书"/>
              </a:rPr>
              <a:t>吉野</a:t>
            </a:r>
            <a:endParaRPr altLang="en-US" dirty="0" lang="zh-CN">
              <a:solidFill>
                <a:schemeClr val="bg1"/>
              </a:solidFill>
              <a:latin charset="-122" panose="02010509060101010101" pitchFamily="49" typeface="隶书"/>
              <a:ea charset="-122" panose="02010509060101010101" pitchFamily="49" typeface="隶书"/>
            </a:endParaRPr>
          </a:p>
        </p:txBody>
      </p:sp>
      <p:sp>
        <p:nvSpPr>
          <p:cNvPr id="39" name="TextBox 69"/>
          <p:cNvSpPr txBox="1">
            <a:spLocks noChangeArrowheads="1"/>
          </p:cNvSpPr>
          <p:nvPr/>
        </p:nvSpPr>
        <p:spPr bwMode="auto">
          <a:xfrm>
            <a:off x="9082769" y="4360049"/>
            <a:ext cx="10017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ctr" eaLnBrk="1" hangingPunct="1">
              <a:buFont charset="0" panose="020B0604020202020204" pitchFamily="34" typeface="Arial"/>
              <a:buNone/>
            </a:pPr>
            <a:r>
              <a:rPr altLang="en-US" dirty="0" lang="zh-CN" sz="3200">
                <a:solidFill>
                  <a:schemeClr val="bg1"/>
                </a:solidFill>
                <a:latin charset="-122" panose="02010509060101010101" pitchFamily="49" typeface="隶书"/>
                <a:ea charset="-122" panose="02010509060101010101" pitchFamily="49" typeface="隶书"/>
              </a:rPr>
              <a:t>桥立</a:t>
            </a:r>
            <a:endParaRPr altLang="en-US" dirty="0" lang="zh-CN" sz="3200">
              <a:solidFill>
                <a:schemeClr val="bg1"/>
              </a:solidFill>
              <a:latin charset="-122" panose="02010509060101010101" pitchFamily="49" typeface="隶书"/>
              <a:ea charset="-122" panose="02010509060101010101" pitchFamily="49" typeface="隶书"/>
            </a:endParaRPr>
          </a:p>
          <a:p>
            <a:pPr algn="ctr" eaLnBrk="1" hangingPunct="1">
              <a:buFont charset="0" panose="020B0604020202020204" pitchFamily="34" typeface="Arial"/>
              <a:buNone/>
            </a:pPr>
            <a:r>
              <a:rPr altLang="en-US" dirty="0" lang="zh-CN">
                <a:solidFill>
                  <a:schemeClr val="bg1"/>
                </a:solidFill>
                <a:latin charset="-122" panose="02010509060101010101" pitchFamily="49" typeface="隶书"/>
                <a:ea charset="-122" panose="02010509060101010101" pitchFamily="49" typeface="隶书"/>
              </a:rPr>
              <a:t>秋津洲</a:t>
            </a:r>
            <a:endParaRPr altLang="en-US" dirty="0" lang="zh-CN">
              <a:solidFill>
                <a:schemeClr val="bg1"/>
              </a:solidFill>
              <a:latin charset="-122" panose="02010509060101010101" pitchFamily="49" typeface="隶书"/>
              <a:ea charset="-122" panose="02010509060101010101" pitchFamily="49" typeface="隶书"/>
            </a:endParaRPr>
          </a:p>
        </p:txBody>
      </p:sp>
      <p:sp>
        <p:nvSpPr>
          <p:cNvPr id="40" name="TextBox 21"/>
          <p:cNvSpPr txBox="1">
            <a:spLocks noChangeArrowheads="1"/>
          </p:cNvSpPr>
          <p:nvPr/>
        </p:nvSpPr>
        <p:spPr bwMode="auto">
          <a:xfrm flipH="1" flipV="1" rot="10800000">
            <a:off x="1801956" y="5191899"/>
            <a:ext cx="7496605" cy="1385887"/>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sz="2800">
                <a:solidFill>
                  <a:schemeClr val="bg1"/>
                </a:solidFill>
              </a:rPr>
              <a:t>    </a:t>
            </a:r>
            <a:r>
              <a:rPr altLang="zh-CN" dirty="0" lang="en-US" sz="2800">
                <a:solidFill>
                  <a:schemeClr val="bg1"/>
                </a:solidFill>
                <a:latin charset="-122" panose="02010509060101010101" pitchFamily="49" typeface="隶书"/>
                <a:ea charset="-122" panose="02010509060101010101" pitchFamily="49" typeface="隶书"/>
              </a:rPr>
              <a:t>1890</a:t>
            </a:r>
            <a:r>
              <a:rPr altLang="en-US" dirty="0" lang="zh-CN" sz="2800">
                <a:solidFill>
                  <a:schemeClr val="bg1"/>
                </a:solidFill>
                <a:latin charset="-122" panose="02010509060101010101" pitchFamily="49" typeface="隶书"/>
                <a:ea charset="-122" panose="02010509060101010101" pitchFamily="49" typeface="隶书"/>
              </a:rPr>
              <a:t>年以后日本建造船舰的数量远多于北洋海军，其中严岛、松岛、桥立三艘船舰专为克制定远、镇远而造。</a:t>
            </a:r>
            <a:endParaRPr altLang="en-US" dirty="0" lang="zh-CN" sz="2800">
              <a:solidFill>
                <a:schemeClr val="bg1"/>
              </a:solidFill>
              <a:latin charset="-122" panose="02010509060101010101" pitchFamily="49" typeface="隶书"/>
              <a:ea charset="-122" panose="02010509060101010101" pitchFamily="49" typeface="隶书"/>
            </a:endParaRPr>
          </a:p>
        </p:txBody>
      </p:sp>
      <p:sp>
        <p:nvSpPr>
          <p:cNvPr id="41" name="TextBox 45"/>
          <p:cNvSpPr txBox="1">
            <a:spLocks noChangeArrowheads="1"/>
          </p:cNvSpPr>
          <p:nvPr/>
        </p:nvSpPr>
        <p:spPr bwMode="auto">
          <a:xfrm>
            <a:off x="1801956" y="2253436"/>
            <a:ext cx="1300163" cy="177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lnSpc>
                <a:spcPct val="150000"/>
              </a:lnSpc>
            </a:pPr>
            <a:r>
              <a:rPr altLang="en-US" b="1" lang="zh-CN" sz="2800">
                <a:solidFill>
                  <a:schemeClr val="bg1"/>
                </a:solidFill>
                <a:latin charset="-122" panose="02010609060101010101" pitchFamily="49" typeface="楷体"/>
                <a:ea charset="-122" panose="02010609060101010101" pitchFamily="49" typeface="楷体"/>
              </a:rPr>
              <a:t>定远</a:t>
            </a:r>
            <a:endParaRPr altLang="en-US" b="1" lang="zh-CN">
              <a:solidFill>
                <a:schemeClr val="bg1"/>
              </a:solidFill>
              <a:latin charset="-122" panose="02010609060101010101" pitchFamily="49" typeface="楷体"/>
              <a:ea charset="-122" panose="02010609060101010101" pitchFamily="49" typeface="楷体"/>
            </a:endParaRPr>
          </a:p>
          <a:p>
            <a:pPr algn="just" eaLnBrk="1" hangingPunct="1">
              <a:lnSpc>
                <a:spcPct val="150000"/>
              </a:lnSpc>
              <a:buFont charset="0" panose="020B0604020202020204" pitchFamily="34" typeface="Arial"/>
              <a:buNone/>
            </a:pPr>
            <a:r>
              <a:rPr altLang="en-US" b="1" lang="zh-CN" sz="2800">
                <a:solidFill>
                  <a:schemeClr val="bg1"/>
                </a:solidFill>
                <a:latin charset="-122" panose="02010609060101010101" pitchFamily="49" typeface="楷体"/>
                <a:ea charset="-122" panose="02010609060101010101" pitchFamily="49" typeface="楷体"/>
              </a:rPr>
              <a:t>镇远 </a:t>
            </a:r>
            <a:endParaRPr altLang="en-US" b="1" lang="zh-CN">
              <a:solidFill>
                <a:schemeClr val="bg1"/>
              </a:solidFill>
              <a:latin charset="-122" panose="02010609060101010101" pitchFamily="49" typeface="楷体"/>
              <a:ea charset="-122" panose="02010609060101010101" pitchFamily="49" typeface="楷体"/>
            </a:endParaRPr>
          </a:p>
          <a:p>
            <a:pPr algn="just" eaLnBrk="1" hangingPunct="1">
              <a:lnSpc>
                <a:spcPct val="150000"/>
              </a:lnSpc>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济远</a:t>
            </a:r>
            <a:endParaRPr altLang="en-US" b="1" lang="zh-CN">
              <a:solidFill>
                <a:schemeClr val="bg1"/>
              </a:solidFill>
              <a:latin charset="-122" panose="02010609060101010101" pitchFamily="49" typeface="楷体"/>
              <a:ea charset="-122" panose="02010609060101010101" pitchFamily="49" typeface="楷体"/>
            </a:endParaRPr>
          </a:p>
        </p:txBody>
      </p:sp>
      <p:sp>
        <p:nvSpPr>
          <p:cNvPr id="42" name="TextBox 61"/>
          <p:cNvSpPr txBox="1">
            <a:spLocks noChangeArrowheads="1"/>
          </p:cNvSpPr>
          <p:nvPr/>
        </p:nvSpPr>
        <p:spPr bwMode="auto">
          <a:xfrm>
            <a:off x="3433906" y="2226449"/>
            <a:ext cx="715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lnSpc>
                <a:spcPct val="150000"/>
              </a:lnSpc>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致远</a:t>
            </a:r>
            <a:endParaRPr altLang="en-US" b="1" lang="zh-CN">
              <a:solidFill>
                <a:schemeClr val="bg1"/>
              </a:solidFill>
              <a:latin charset="-122" panose="02010609060101010101" pitchFamily="49" typeface="楷体"/>
              <a:ea charset="-122" panose="02010609060101010101" pitchFamily="49" typeface="楷体"/>
            </a:endParaRPr>
          </a:p>
          <a:p>
            <a:pPr algn="just" eaLnBrk="1" hangingPunct="1">
              <a:lnSpc>
                <a:spcPct val="150000"/>
              </a:lnSpc>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靖远</a:t>
            </a:r>
            <a:endParaRPr altLang="en-US" b="1" lang="zh-CN">
              <a:solidFill>
                <a:schemeClr val="bg1"/>
              </a:solidFill>
              <a:latin charset="-122" panose="02010609060101010101" pitchFamily="49" typeface="楷体"/>
              <a:ea charset="-122" panose="02010609060101010101" pitchFamily="49" typeface="楷体"/>
            </a:endParaRPr>
          </a:p>
          <a:p>
            <a:pPr algn="just" eaLnBrk="1" hangingPunct="1">
              <a:lnSpc>
                <a:spcPct val="150000"/>
              </a:lnSpc>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经远</a:t>
            </a:r>
            <a:endParaRPr altLang="en-US" b="1" lang="zh-CN">
              <a:solidFill>
                <a:schemeClr val="bg1"/>
              </a:solidFill>
              <a:latin charset="-122" panose="02010609060101010101" pitchFamily="49" typeface="楷体"/>
              <a:ea charset="-122" panose="02010609060101010101" pitchFamily="49" typeface="楷体"/>
            </a:endParaRPr>
          </a:p>
          <a:p>
            <a:pPr algn="just" eaLnBrk="1" hangingPunct="1">
              <a:lnSpc>
                <a:spcPct val="150000"/>
              </a:lnSpc>
              <a:buFont charset="0" panose="020B0604020202020204" pitchFamily="34" typeface="Arial"/>
              <a:buNone/>
            </a:pPr>
            <a:r>
              <a:rPr altLang="en-US" b="1" lang="zh-CN">
                <a:solidFill>
                  <a:schemeClr val="bg1"/>
                </a:solidFill>
                <a:latin charset="-122" panose="02010609060101010101" pitchFamily="49" typeface="楷体"/>
                <a:ea charset="-122" panose="02010609060101010101" pitchFamily="49" typeface="楷体"/>
              </a:rPr>
              <a:t>来远</a:t>
            </a:r>
            <a:endParaRPr altLang="en-US" b="1" lang="zh-CN">
              <a:solidFill>
                <a:schemeClr val="bg1"/>
              </a:solidFill>
              <a:latin charset="-122" panose="02010609060101010101" pitchFamily="49" typeface="楷体"/>
              <a:ea charset="-122" panose="02010609060101010101" pitchFamily="49" typeface="楷体"/>
            </a:endParaRPr>
          </a:p>
        </p:txBody>
      </p:sp>
      <p:sp>
        <p:nvSpPr>
          <p:cNvPr id="43" name="TextBox 62"/>
          <p:cNvSpPr txBox="1">
            <a:spLocks noChangeArrowheads="1"/>
          </p:cNvSpPr>
          <p:nvPr/>
        </p:nvSpPr>
        <p:spPr bwMode="auto">
          <a:xfrm>
            <a:off x="1755920" y="4592741"/>
            <a:ext cx="896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latin charset="-122" panose="02010509060101010101" pitchFamily="49" typeface="隶书"/>
                <a:ea charset="-122" panose="02010509060101010101" pitchFamily="49" typeface="隶书"/>
              </a:rPr>
              <a:t>浪速</a:t>
            </a:r>
            <a:endParaRPr altLang="en-US" dirty="0" lang="zh-CN">
              <a:solidFill>
                <a:schemeClr val="bg1"/>
              </a:solidFill>
              <a:latin charset="-122" panose="02010509060101010101" pitchFamily="49" typeface="隶书"/>
              <a:ea charset="-122" panose="02010509060101010101" pitchFamily="49" typeface="隶书"/>
            </a:endParaRPr>
          </a:p>
        </p:txBody>
      </p:sp>
      <p:sp>
        <p:nvSpPr>
          <p:cNvPr id="44" name="TextBox 63"/>
          <p:cNvSpPr txBox="1">
            <a:spLocks noChangeArrowheads="1"/>
          </p:cNvSpPr>
          <p:nvPr/>
        </p:nvSpPr>
        <p:spPr bwMode="auto">
          <a:xfrm>
            <a:off x="2587315" y="4576742"/>
            <a:ext cx="1160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latin charset="-122" panose="02010509060101010101" pitchFamily="49" typeface="隶书"/>
                <a:ea charset="-122" panose="02010509060101010101" pitchFamily="49" typeface="隶书"/>
              </a:rPr>
              <a:t>高千穗</a:t>
            </a:r>
            <a:endParaRPr altLang="en-US" dirty="0" lang="zh-CN">
              <a:solidFill>
                <a:schemeClr val="bg1"/>
              </a:solidFill>
              <a:latin charset="-122" panose="02010509060101010101" pitchFamily="49" typeface="隶书"/>
              <a:ea charset="-122" panose="02010509060101010101" pitchFamily="49" typeface="隶书"/>
            </a:endParaRPr>
          </a:p>
        </p:txBody>
      </p:sp>
      <p:pic>
        <p:nvPicPr>
          <p:cNvPr id="45" name="图片 44"/>
          <p:cNvPicPr>
            <a:picLocks noChangeAspect="1"/>
          </p:cNvPicPr>
          <p:nvPr/>
        </p:nvPicPr>
        <p:blipFill>
          <a:blip r:embed="rId4"/>
          <a:stretch>
            <a:fillRect/>
          </a:stretch>
        </p:blipFill>
        <p:spPr>
          <a:xfrm>
            <a:off x="314350" y="2792790"/>
            <a:ext cx="1041356" cy="695815"/>
          </a:xfrm>
          <a:prstGeom prst="rect">
            <a:avLst/>
          </a:prstGeom>
        </p:spPr>
      </p:pic>
      <p:pic>
        <p:nvPicPr>
          <p:cNvPr id="46" name="图片 45"/>
          <p:cNvPicPr>
            <a:picLocks noChangeAspect="1"/>
          </p:cNvPicPr>
          <p:nvPr/>
        </p:nvPicPr>
        <p:blipFill>
          <a:blip r:embed="rId5">
            <a:extLst>
              <a:ext uri="{BEBA8EAE-BF5A-486C-A8C5-ECC9F3942E4B}">
                <a14:imgProps xmlns:a14="http://schemas.microsoft.com/office/drawing/2010/main">
                  <a14:imgLayer r:embed="rId6">
                    <a14:imgEffect>
                      <a14:backgroundRemoval b="99773" l="462" r="100000" t="6122"/>
                    </a14:imgEffect>
                  </a14:imgLayer>
                </a14:imgProps>
              </a:ext>
            </a:extLst>
          </a:blip>
          <a:stretch>
            <a:fillRect/>
          </a:stretch>
        </p:blipFill>
        <p:spPr>
          <a:xfrm>
            <a:off x="178890" y="4569519"/>
            <a:ext cx="1184200" cy="803434"/>
          </a:xfrm>
          <a:prstGeom prst="rect">
            <a:avLst/>
          </a:prstGeom>
        </p:spPr>
      </p:pic>
      <p:sp>
        <p:nvSpPr>
          <p:cNvPr id="47" name="文本框 46"/>
          <p:cNvSpPr txBox="1">
            <a:spLocks noChangeArrowheads="1"/>
          </p:cNvSpPr>
          <p:nvPr/>
        </p:nvSpPr>
        <p:spPr bwMode="auto">
          <a:xfrm>
            <a:off x="6420848" y="233260"/>
            <a:ext cx="5601521" cy="3016210"/>
          </a:xfrm>
          <a:prstGeom prst="rect">
            <a:avLst/>
          </a:prstGeom>
          <a:solidFill>
            <a:schemeClr val="accent5">
              <a:lumMod val="20000"/>
              <a:lumOff val="80000"/>
            </a:schemeClr>
          </a:solidFill>
          <a:ln>
            <a:noFill/>
          </a:ln>
        </p:spPr>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endParaRPr altLang="zh-CN" dirty="0" lang="en-US" sz="1800"/>
          </a:p>
          <a:p>
            <a:endParaRPr altLang="zh-CN" dirty="0" lang="en-US" sz="1800"/>
          </a:p>
          <a:p>
            <a:endParaRPr altLang="zh-CN" dirty="0" lang="en-US" sz="1800"/>
          </a:p>
          <a:p>
            <a:endParaRPr altLang="zh-CN" dirty="0" lang="en-US" sz="1800"/>
          </a:p>
          <a:p>
            <a:endParaRPr altLang="zh-CN" dirty="0" lang="en-US" sz="1800"/>
          </a:p>
          <a:p>
            <a:r>
              <a:rPr altLang="en-US" dirty="0" lang="zh-CN"/>
              <a:t>    </a:t>
            </a:r>
            <a:r>
              <a:rPr altLang="en-US" dirty="0" lang="zh-CN">
                <a:latin charset="-122" panose="02010509060101010101" pitchFamily="49" typeface="隶书"/>
                <a:ea charset="-122" panose="02010509060101010101" pitchFamily="49" typeface="隶书"/>
              </a:rPr>
              <a:t>巡视舰内上下各处，巨炮四门，直径一尺，长二十五尺，</a:t>
            </a:r>
            <a:r>
              <a:rPr altLang="en-US" dirty="0" lang="zh-CN">
                <a:solidFill>
                  <a:srgbClr val="FF0000"/>
                </a:solidFill>
                <a:latin charset="-122" panose="02010509060101010101" pitchFamily="49" typeface="隶书"/>
                <a:ea charset="-122" panose="02010509060101010101" pitchFamily="49" typeface="隶书"/>
              </a:rPr>
              <a:t>为我国所未有</a:t>
            </a:r>
            <a:r>
              <a:rPr altLang="en-US" dirty="0" lang="zh-CN">
                <a:latin charset="-122" panose="02010509060101010101" pitchFamily="49" typeface="隶书"/>
                <a:ea charset="-122" panose="02010509060101010101" pitchFamily="49" typeface="隶书"/>
              </a:rPr>
              <a:t>，士兵们都能操英语一一作以说明，此外海军乐队奏乐，而乐谱皆是英国式的。舰内之清洁，绝不次于欧美诸国舰队。</a:t>
            </a:r>
            <a:endParaRPr altLang="zh-CN" dirty="0" lang="en-US">
              <a:latin charset="-122" panose="02010509060101010101" pitchFamily="49" typeface="隶书"/>
              <a:ea charset="-122" panose="02010509060101010101" pitchFamily="49" typeface="隶书"/>
            </a:endParaRPr>
          </a:p>
          <a:p>
            <a:r>
              <a:rPr altLang="zh-CN" dirty="0" lang="en-US">
                <a:latin charset="-122" panose="02010509060101010101" pitchFamily="49" typeface="隶书"/>
                <a:ea charset="-122" panose="02010509060101010101" pitchFamily="49" typeface="隶书"/>
              </a:rPr>
              <a:t>                  ——1891</a:t>
            </a:r>
            <a:r>
              <a:rPr altLang="en-US" dirty="0" lang="zh-CN">
                <a:latin charset="-122" panose="02010509060101010101" pitchFamily="49" typeface="隶书"/>
                <a:ea charset="-122" panose="02010509060101010101" pitchFamily="49" typeface="隶书"/>
              </a:rPr>
              <a:t>年</a:t>
            </a:r>
            <a:r>
              <a:rPr altLang="zh-CN" dirty="0" lang="en-US">
                <a:latin charset="-122" panose="02010509060101010101" pitchFamily="49" typeface="隶书"/>
                <a:ea charset="-122" panose="02010509060101010101" pitchFamily="49" typeface="隶书"/>
              </a:rPr>
              <a:t>《</a:t>
            </a:r>
            <a:r>
              <a:rPr altLang="en-US" dirty="0" lang="zh-CN">
                <a:latin charset="-122" panose="02010509060101010101" pitchFamily="49" typeface="隶书"/>
                <a:ea charset="-122" panose="02010509060101010101" pitchFamily="49" typeface="隶书"/>
              </a:rPr>
              <a:t>尾崎三良日记</a:t>
            </a:r>
            <a:r>
              <a:rPr altLang="zh-CN" dirty="0" lang="en-US">
                <a:latin charset="-122" panose="02010509060101010101" pitchFamily="49" typeface="隶书"/>
                <a:ea charset="-122" panose="02010509060101010101" pitchFamily="49" typeface="隶书"/>
              </a:rPr>
              <a:t>》</a:t>
            </a:r>
            <a:endParaRPr altLang="en-US" dirty="0" lang="zh-CN"/>
          </a:p>
        </p:txBody>
      </p:sp>
      <p:pic>
        <p:nvPicPr>
          <p:cNvPr id="48" name="图片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29313" y="280213"/>
            <a:ext cx="4837492" cy="129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800" spd="slow">
        <p:circle/>
      </p:transition>
    </mc:Choice>
    <mc:Fallback>
      <p:transition spd="slow">
        <p:circl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40"/>
                                        </p:tgtEl>
                                        <p:attrNameLst>
                                          <p:attrName>style.visibility</p:attrName>
                                        </p:attrNameLst>
                                      </p:cBhvr>
                                      <p:to>
                                        <p:strVal val="visible"/>
                                      </p:to>
                                    </p:set>
                                    <p:animEffect filter="fade" transition="in">
                                      <p:cBhvr>
                                        <p:cTn dur="1000" id="7"/>
                                        <p:tgtEl>
                                          <p:spTgt spid="40"/>
                                        </p:tgtEl>
                                      </p:cBhvr>
                                    </p:animEffect>
                                    <p:anim calcmode="lin" valueType="num">
                                      <p:cBhvr>
                                        <p:cTn dur="1000" fill="hold" id="8"/>
                                        <p:tgtEl>
                                          <p:spTgt spid="40"/>
                                        </p:tgtEl>
                                        <p:attrNameLst>
                                          <p:attrName>ppt_x</p:attrName>
                                        </p:attrNameLst>
                                      </p:cBhvr>
                                      <p:tavLst>
                                        <p:tav tm="0">
                                          <p:val>
                                            <p:strVal val="#ppt_x"/>
                                          </p:val>
                                        </p:tav>
                                        <p:tav tm="100000">
                                          <p:val>
                                            <p:strVal val="#ppt_x"/>
                                          </p:val>
                                        </p:tav>
                                      </p:tavLst>
                                    </p:anim>
                                    <p:anim calcmode="lin" valueType="num">
                                      <p:cBhvr>
                                        <p:cTn dur="1000" fill="hold" id="9"/>
                                        <p:tgtEl>
                                          <p:spTgt spid="40"/>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grpId="0" id="12" nodeType="clickEffect" presetClass="entr" presetID="10" presetSubtype="0">
                                  <p:stCondLst>
                                    <p:cond delay="0"/>
                                  </p:stCondLst>
                                  <p:childTnLst>
                                    <p:set>
                                      <p:cBhvr>
                                        <p:cTn dur="1" fill="hold" id="13">
                                          <p:stCondLst>
                                            <p:cond delay="0"/>
                                          </p:stCondLst>
                                        </p:cTn>
                                        <p:tgtEl>
                                          <p:spTgt spid="47"/>
                                        </p:tgtEl>
                                        <p:attrNameLst>
                                          <p:attrName>style.visibility</p:attrName>
                                        </p:attrNameLst>
                                      </p:cBhvr>
                                      <p:to>
                                        <p:strVal val="visible"/>
                                      </p:to>
                                    </p:set>
                                    <p:animEffect filter="fade" transition="in">
                                      <p:cBhvr>
                                        <p:cTn dur="500" id="14"/>
                                        <p:tgtEl>
                                          <p:spTgt spid="47"/>
                                        </p:tgtEl>
                                      </p:cBhvr>
                                    </p:animEffect>
                                  </p:childTnLst>
                                </p:cTn>
                              </p:par>
                              <p:par>
                                <p:cTn fill="hold" id="15" nodeType="withEffect" presetClass="entr" presetID="10" presetSubtype="0">
                                  <p:stCondLst>
                                    <p:cond delay="0"/>
                                  </p:stCondLst>
                                  <p:childTnLst>
                                    <p:set>
                                      <p:cBhvr>
                                        <p:cTn dur="1" fill="hold" id="16">
                                          <p:stCondLst>
                                            <p:cond delay="0"/>
                                          </p:stCondLst>
                                        </p:cTn>
                                        <p:tgtEl>
                                          <p:spTgt spid="48"/>
                                        </p:tgtEl>
                                        <p:attrNameLst>
                                          <p:attrName>style.visibility</p:attrName>
                                        </p:attrNameLst>
                                      </p:cBhvr>
                                      <p:to>
                                        <p:strVal val="visible"/>
                                      </p:to>
                                    </p:set>
                                    <p:animEffect filter="fade" transition="in">
                                      <p:cBhvr>
                                        <p:cTn dur="500" id="17"/>
                                        <p:tgtEl>
                                          <p:spTgt spid="4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0"/>
      <p:bldP animBg="1" grpId="0" spid="47"/>
    </p:bldLst>
  </p:timing>
</p:sld>
</file>

<file path=ppt/slides/slide22.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0" name="TextBox 4"/>
          <p:cNvSpPr txBox="1">
            <a:spLocks noChangeArrowheads="1"/>
          </p:cNvSpPr>
          <p:nvPr/>
        </p:nvSpPr>
        <p:spPr bwMode="auto">
          <a:xfrm>
            <a:off x="1021827" y="1826835"/>
            <a:ext cx="3772687" cy="400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rPr>
              <a:t>黄海海战期间双方舰队数据对比</a:t>
            </a:r>
            <a:endParaRPr altLang="en-US" dirty="0" lang="zh-CN">
              <a:solidFill>
                <a:schemeClr val="bg1"/>
              </a:solidFill>
            </a:endParaRPr>
          </a:p>
        </p:txBody>
      </p:sp>
      <p:sp>
        <p:nvSpPr>
          <p:cNvPr id="21" name="矩形 2"/>
          <p:cNvSpPr>
            <a:spLocks noChangeArrowheads="1"/>
          </p:cNvSpPr>
          <p:nvPr/>
        </p:nvSpPr>
        <p:spPr bwMode="auto">
          <a:xfrm>
            <a:off x="965322" y="2809304"/>
            <a:ext cx="60309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endParaRPr altLang="en-US" lang="zh-CN">
              <a:solidFill>
                <a:schemeClr val="bg1"/>
              </a:solidFill>
            </a:endParaRPr>
          </a:p>
        </p:txBody>
      </p:sp>
      <p:sp>
        <p:nvSpPr>
          <p:cNvPr id="18" name="Line 17"/>
          <p:cNvSpPr>
            <a:spLocks noChangeShapeType="1"/>
          </p:cNvSpPr>
          <p:nvPr/>
        </p:nvSpPr>
        <p:spPr bwMode="auto">
          <a:xfrm>
            <a:off x="1021827" y="3647278"/>
            <a:ext cx="8970963" cy="35882"/>
          </a:xfrm>
          <a:prstGeom prst="line">
            <a:avLst/>
          </a:prstGeom>
          <a:noFill/>
          <a:ln w="127000">
            <a:solidFill>
              <a:srgbClr val="FF6600"/>
            </a:solidFill>
            <a:round/>
            <a:tailEnd len="lg" type="stealth" w="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endParaRPr altLang="en-US" lang="zh-CN">
              <a:solidFill>
                <a:schemeClr val="bg1"/>
              </a:solidFill>
            </a:endParaRPr>
          </a:p>
        </p:txBody>
      </p:sp>
      <p:pic>
        <p:nvPicPr>
          <p:cNvPr id="2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828" y="2198760"/>
            <a:ext cx="8970962" cy="4327488"/>
          </a:xfrm>
          <a:prstGeom prst="rect">
            <a:avLst/>
          </a:prstGeom>
          <a:solidFill>
            <a:schemeClr val="bg1">
              <a:alpha val="50000"/>
            </a:schemeClr>
          </a:solidFill>
          <a:ln>
            <a:noFill/>
          </a:ln>
        </p:spPr>
        <p:style>
          <a:lnRef idx="0">
            <a:scrgbClr b="0" g="0" r="0"/>
          </a:lnRef>
          <a:fillRef idx="0">
            <a:scrgbClr b="0" g="0" r="0"/>
          </a:fillRef>
          <a:effectRef idx="0">
            <a:scrgbClr b="0" g="0" r="0"/>
          </a:effectRef>
          <a:fontRef idx="minor">
            <a:schemeClr val="lt1"/>
          </a:fontRef>
        </p:style>
      </p:pic>
      <p:sp>
        <p:nvSpPr>
          <p:cNvPr id="23" name="文本框 3"/>
          <p:cNvSpPr txBox="1">
            <a:spLocks noChangeArrowheads="1"/>
          </p:cNvSpPr>
          <p:nvPr/>
        </p:nvSpPr>
        <p:spPr bwMode="auto">
          <a:xfrm>
            <a:off x="7961557" y="2830309"/>
            <a:ext cx="164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r>
              <a:rPr altLang="en-US" dirty="0" lang="zh-CN" sz="2800">
                <a:solidFill>
                  <a:schemeClr val="bg1"/>
                </a:solidFill>
              </a:rPr>
              <a:t>北洋海军</a:t>
            </a:r>
            <a:endParaRPr altLang="en-US" dirty="0" lang="zh-CN" sz="2800">
              <a:solidFill>
                <a:schemeClr val="bg1"/>
              </a:solidFill>
            </a:endParaRPr>
          </a:p>
        </p:txBody>
      </p:sp>
      <p:sp>
        <p:nvSpPr>
          <p:cNvPr id="24" name="文本框 40"/>
          <p:cNvSpPr txBox="1">
            <a:spLocks noChangeArrowheads="1"/>
          </p:cNvSpPr>
          <p:nvPr/>
        </p:nvSpPr>
        <p:spPr bwMode="auto">
          <a:xfrm>
            <a:off x="7632678" y="4645798"/>
            <a:ext cx="2549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r>
              <a:rPr altLang="en-US" dirty="0" lang="zh-CN" sz="2800">
                <a:solidFill>
                  <a:schemeClr val="bg1"/>
                </a:solidFill>
              </a:rPr>
              <a:t>日本联合舰队</a:t>
            </a:r>
            <a:endParaRPr altLang="en-US" dirty="0" lang="zh-CN" sz="2800">
              <a:solidFill>
                <a:schemeClr val="bg1"/>
              </a:solidFill>
            </a:endParaRPr>
          </a:p>
        </p:txBody>
      </p:sp>
      <p:pic>
        <p:nvPicPr>
          <p:cNvPr id="25" name="图片 24"/>
          <p:cNvPicPr>
            <a:picLocks noChangeAspect="1"/>
          </p:cNvPicPr>
          <p:nvPr/>
        </p:nvPicPr>
        <p:blipFill>
          <a:blip r:embed="rId5"/>
          <a:stretch>
            <a:fillRect/>
          </a:stretch>
        </p:blipFill>
        <p:spPr>
          <a:xfrm>
            <a:off x="9041730" y="3018"/>
            <a:ext cx="3125497" cy="1891854"/>
          </a:xfrm>
          <a:prstGeom prst="ellipse">
            <a:avLst/>
          </a:prstGeom>
          <a:ln>
            <a:noFill/>
          </a:ln>
          <a:effectLst>
            <a:softEdge rad="112500"/>
          </a:effectLst>
        </p:spPr>
      </p:pic>
      <p:sp>
        <p:nvSpPr>
          <p:cNvPr id="26" name="矩形 25"/>
          <p:cNvSpPr/>
          <p:nvPr/>
        </p:nvSpPr>
        <p:spPr>
          <a:xfrm rot="20680663">
            <a:off x="6544481" y="383823"/>
            <a:ext cx="2291012" cy="923330"/>
          </a:xfrm>
          <a:prstGeom prst="rect">
            <a:avLst/>
          </a:prstGeom>
          <a:noFill/>
        </p:spPr>
        <p:txBody>
          <a:bodyPr bIns="45720" lIns="91440" rIns="91440" tIns="45720" wrap="none">
            <a:spAutoFit/>
          </a:bodyPr>
          <a:lstStyle/>
          <a:p>
            <a:pPr algn="ctr"/>
            <a:r>
              <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rPr>
              <a:t>探究？</a:t>
            </a:r>
            <a:endParaRPr altLang="en-US" b="1" dirty="0" lang="zh-CN" sz="5400">
              <a:ln w="12700">
                <a:solidFill>
                  <a:schemeClr val="tx2">
                    <a:lumMod val="75000"/>
                  </a:schemeClr>
                </a:solidFill>
                <a:prstDash val="solid"/>
              </a:ln>
              <a:pattFill prst="dkUpDiag">
                <a:fgClr>
                  <a:schemeClr val="tx2"/>
                </a:fgClr>
                <a:bgClr>
                  <a:schemeClr val="tx2">
                    <a:lumMod val="20000"/>
                    <a:lumOff val="80000"/>
                  </a:schemeClr>
                </a:bgClr>
              </a:pattFill>
              <a:effectLst>
                <a:outerShdw algn="bl" dir="2640000" dist="38100" rotWithShape="0">
                  <a:schemeClr val="tx2">
                    <a:lumMod val="75000"/>
                  </a:schemeClr>
                </a:outerShdw>
              </a:effectLst>
            </a:endParaRPr>
          </a:p>
        </p:txBody>
      </p:sp>
    </p:spTree>
  </p:cSld>
  <p:clrMapOvr>
    <a:masterClrMapping/>
  </p:clrMapOvr>
  <p:transition spd="slow">
    <p:randomBar dir="vert"/>
  </p:transition>
</p:sld>
</file>

<file path=ppt/slides/slide23.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0" name="Line 17"/>
          <p:cNvSpPr>
            <a:spLocks noChangeShapeType="1"/>
          </p:cNvSpPr>
          <p:nvPr/>
        </p:nvSpPr>
        <p:spPr bwMode="auto">
          <a:xfrm>
            <a:off x="1437093" y="4343785"/>
            <a:ext cx="9144000" cy="1587"/>
          </a:xfrm>
          <a:prstGeom prst="line">
            <a:avLst/>
          </a:prstGeom>
          <a:noFill/>
          <a:ln w="127000">
            <a:solidFill>
              <a:srgbClr val="FF6600"/>
            </a:solidFill>
            <a:round/>
            <a:tailEnd len="lg" type="stealth" w="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endParaRPr altLang="en-US" lang="zh-CN">
              <a:solidFill>
                <a:schemeClr val="bg1"/>
              </a:solidFill>
            </a:endParaRPr>
          </a:p>
        </p:txBody>
      </p:sp>
      <p:pic>
        <p:nvPicPr>
          <p:cNvPr descr="c:\users\administrator\appdata\roaming\360se6\User Data\temp\dqhp.1.gif" id="23" name="Picture 2"/>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7093" y="2575699"/>
            <a:ext cx="4167188" cy="169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pic>
      <p:pic>
        <p:nvPicPr>
          <p:cNvPr descr="c:\users\administrator\appdata\roaming\360se6\User Data\temp\rbhp.1.gif" id="24" name="Picture 4"/>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705" y="4288232"/>
            <a:ext cx="4525963" cy="184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pic>
      <p:sp>
        <p:nvSpPr>
          <p:cNvPr id="25" name="矩形 1"/>
          <p:cNvSpPr>
            <a:spLocks noChangeArrowheads="1"/>
          </p:cNvSpPr>
          <p:nvPr/>
        </p:nvSpPr>
        <p:spPr bwMode="auto">
          <a:xfrm>
            <a:off x="6239281" y="3177361"/>
            <a:ext cx="2360612"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sz="2400">
                <a:solidFill>
                  <a:schemeClr val="bg1"/>
                </a:solidFill>
              </a:rPr>
              <a:t>克虏伯后膛炮</a:t>
            </a:r>
            <a:endParaRPr altLang="en-US" dirty="0" lang="zh-CN" sz="2400">
              <a:solidFill>
                <a:schemeClr val="bg1"/>
              </a:solidFill>
            </a:endParaRPr>
          </a:p>
          <a:p>
            <a:pPr algn="just" eaLnBrk="1" hangingPunct="1">
              <a:buFont charset="0" panose="020B0604020202020204" pitchFamily="34" typeface="Arial"/>
              <a:buNone/>
            </a:pPr>
            <a:r>
              <a:rPr altLang="en-US" dirty="0" lang="zh-CN" sz="2400">
                <a:solidFill>
                  <a:schemeClr val="bg1"/>
                </a:solidFill>
              </a:rPr>
              <a:t>复杂、缓慢。</a:t>
            </a:r>
            <a:endParaRPr altLang="en-US" dirty="0" lang="zh-CN" sz="2400">
              <a:solidFill>
                <a:schemeClr val="bg1"/>
              </a:solidFill>
            </a:endParaRPr>
          </a:p>
        </p:txBody>
      </p:sp>
      <p:sp>
        <p:nvSpPr>
          <p:cNvPr id="26" name="TextBox 4"/>
          <p:cNvSpPr txBox="1">
            <a:spLocks noChangeArrowheads="1"/>
          </p:cNvSpPr>
          <p:nvPr/>
        </p:nvSpPr>
        <p:spPr bwMode="auto">
          <a:xfrm>
            <a:off x="702988" y="2025229"/>
            <a:ext cx="3315305" cy="400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dirty="0" lang="zh-CN">
                <a:solidFill>
                  <a:schemeClr val="bg1"/>
                </a:solidFill>
              </a:rPr>
              <a:t>黄海海战期间双方主力火炮</a:t>
            </a:r>
            <a:endParaRPr altLang="en-US" dirty="0" lang="zh-CN">
              <a:solidFill>
                <a:schemeClr val="bg1"/>
              </a:solidFill>
            </a:endParaRPr>
          </a:p>
        </p:txBody>
      </p:sp>
      <p:pic>
        <p:nvPicPr>
          <p:cNvPr id="28" name="图片 27"/>
          <p:cNvPicPr>
            <a:picLocks noChangeAspect="1"/>
          </p:cNvPicPr>
          <p:nvPr/>
        </p:nvPicPr>
        <p:blipFill>
          <a:blip r:embed="rId6"/>
          <a:stretch>
            <a:fillRect/>
          </a:stretch>
        </p:blipFill>
        <p:spPr>
          <a:xfrm>
            <a:off x="8714215" y="3056100"/>
            <a:ext cx="1041356" cy="695815"/>
          </a:xfrm>
          <a:prstGeom prst="rect">
            <a:avLst/>
          </a:prstGeom>
        </p:spPr>
      </p:pic>
      <p:pic>
        <p:nvPicPr>
          <p:cNvPr id="31" name="图片 30"/>
          <p:cNvPicPr>
            <a:picLocks noChangeAspect="1"/>
          </p:cNvPicPr>
          <p:nvPr/>
        </p:nvPicPr>
        <p:blipFill>
          <a:blip r:embed="rId7">
            <a:extLst>
              <a:ext uri="{BEBA8EAE-BF5A-486C-A8C5-ECC9F3942E4B}">
                <a14:imgProps xmlns:a14="http://schemas.microsoft.com/office/drawing/2010/main">
                  <a14:imgLayer r:embed="rId8">
                    <a14:imgEffect>
                      <a14:backgroundRemoval b="99773" l="462" r="100000" t="6122"/>
                    </a14:imgEffect>
                  </a14:imgLayer>
                </a14:imgProps>
              </a:ext>
            </a:extLst>
          </a:blip>
          <a:stretch>
            <a:fillRect/>
          </a:stretch>
        </p:blipFill>
        <p:spPr>
          <a:xfrm>
            <a:off x="8599893" y="5045648"/>
            <a:ext cx="1184200" cy="803434"/>
          </a:xfrm>
          <a:prstGeom prst="rect">
            <a:avLst/>
          </a:prstGeom>
        </p:spPr>
      </p:pic>
      <p:pic>
        <p:nvPicPr>
          <p:cNvPr descr="03.png" id="27" name="图片 2"/>
          <p:cNvPicPr>
            <a:picLocks noChangeArrowheads="1" noChangeAspect="1"/>
          </p:cNvPicPr>
          <p:nvPr/>
        </p:nvPicPr>
        <p:blipFill rotWithShape="1">
          <a:blip r:embed="rId9">
            <a:extLst>
              <a:ext uri="{28A0092B-C50C-407E-A947-70E740481C1C}">
                <a14:useLocalDpi xmlns:a14="http://schemas.microsoft.com/office/drawing/2010/main" val="0"/>
              </a:ext>
            </a:extLst>
          </a:blip>
          <a:stretch>
            <a:fillRect/>
          </a:stretch>
        </p:blipFill>
        <p:spPr bwMode="auto">
          <a:xfrm>
            <a:off x="622766" y="1696703"/>
            <a:ext cx="10772653" cy="496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rotWithShape="1">
          <a:blip r:embed="rId10"/>
          <a:srcRect b="27"/>
          <a:stretch>
            <a:fillRect/>
          </a:stretch>
        </p:blipFill>
        <p:spPr>
          <a:xfrm>
            <a:off x="9608776" y="-33001"/>
            <a:ext cx="2598128" cy="1970808"/>
          </a:xfrm>
          <a:prstGeom prst="rect">
            <a:avLst/>
          </a:prstGeom>
        </p:spPr>
      </p:pic>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6" presetSubtype="16">
                                  <p:stCondLst>
                                    <p:cond delay="0"/>
                                  </p:stCondLst>
                                  <p:childTnLst>
                                    <p:set>
                                      <p:cBhvr>
                                        <p:cTn dur="1" fill="hold" id="6">
                                          <p:stCondLst>
                                            <p:cond delay="0"/>
                                          </p:stCondLst>
                                        </p:cTn>
                                        <p:tgtEl>
                                          <p:spTgt spid="27"/>
                                        </p:tgtEl>
                                        <p:attrNameLst>
                                          <p:attrName>style.visibility</p:attrName>
                                        </p:attrNameLst>
                                      </p:cBhvr>
                                      <p:to>
                                        <p:strVal val="visible"/>
                                      </p:to>
                                    </p:set>
                                    <p:animEffect filter="circle(in)" transition="in">
                                      <p:cBhvr>
                                        <p:cTn dur="2000" id="7"/>
                                        <p:tgtEl>
                                          <p:spTgt spid="2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1"/>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47" name="Line 17"/>
          <p:cNvSpPr>
            <a:spLocks noChangeShapeType="1"/>
          </p:cNvSpPr>
          <p:nvPr/>
        </p:nvSpPr>
        <p:spPr bwMode="auto">
          <a:xfrm>
            <a:off x="1443326" y="4166585"/>
            <a:ext cx="9144000" cy="1587"/>
          </a:xfrm>
          <a:prstGeom prst="line">
            <a:avLst/>
          </a:prstGeom>
          <a:noFill/>
          <a:ln w="127000">
            <a:solidFill>
              <a:srgbClr val="FF6600"/>
            </a:solidFill>
            <a:round/>
            <a:tailEnd len="lg" type="stealth" w="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p>
            <a:endParaRPr altLang="en-US" lang="zh-CN">
              <a:solidFill>
                <a:schemeClr val="bg1"/>
              </a:solidFill>
            </a:endParaRPr>
          </a:p>
        </p:txBody>
      </p:sp>
      <p:sp>
        <p:nvSpPr>
          <p:cNvPr id="48" name="椭圆 1"/>
          <p:cNvSpPr>
            <a:spLocks noChangeArrowheads="1"/>
          </p:cNvSpPr>
          <p:nvPr/>
        </p:nvSpPr>
        <p:spPr bwMode="auto">
          <a:xfrm>
            <a:off x="1604674" y="4003072"/>
            <a:ext cx="181552" cy="319087"/>
          </a:xfrm>
          <a:prstGeom prst="ellipse">
            <a:avLst/>
          </a:pr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wrap="square">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endParaRPr altLang="en-US" lang="zh-CN">
              <a:solidFill>
                <a:schemeClr val="bg1"/>
              </a:solidFill>
            </a:endParaRPr>
          </a:p>
        </p:txBody>
      </p:sp>
      <p:pic>
        <p:nvPicPr>
          <p:cNvPr descr="c:\users\administrator\appdata\roaming\360se6\User Data\temp\0ZIB403-21.jpg" id="51" name="Picture 32"/>
          <p:cNvPicPr>
            <a:picLocks noChangeArrowheads="1" noChangeAspect="1"/>
          </p:cNvPicPr>
          <p:nvPr/>
        </p:nvPicPr>
        <p:blipFill>
          <a:blip r:embed="rId4">
            <a:extLst>
              <a:ext uri="{28A0092B-C50C-407E-A947-70E740481C1C}">
                <a14:useLocalDpi xmlns:a14="http://schemas.microsoft.com/office/drawing/2010/main" val="0"/>
              </a:ext>
            </a:extLst>
          </a:blip>
          <a:srcRect b="32"/>
          <a:stretch>
            <a:fillRect/>
          </a:stretch>
        </p:blipFill>
        <p:spPr bwMode="auto">
          <a:xfrm>
            <a:off x="1584614" y="4323747"/>
            <a:ext cx="2265362"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01300000565649125920378944781.jpg" id="52" name="Picture 28"/>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7152" y="2367947"/>
            <a:ext cx="226536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矩形 43"/>
          <p:cNvSpPr>
            <a:spLocks noChangeArrowheads="1"/>
          </p:cNvSpPr>
          <p:nvPr/>
        </p:nvSpPr>
        <p:spPr bwMode="auto">
          <a:xfrm>
            <a:off x="3815051" y="2275438"/>
            <a:ext cx="5713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b="1" dirty="0" lang="zh-CN" sz="2400">
                <a:solidFill>
                  <a:schemeClr val="bg1"/>
                </a:solidFill>
                <a:latin charset="-122" panose="02010609060101010101" pitchFamily="49" typeface="楷体"/>
                <a:ea charset="-122" panose="02010609060101010101" pitchFamily="49" typeface="楷体"/>
              </a:rPr>
              <a:t>慈禧太后</a:t>
            </a:r>
            <a:r>
              <a:rPr altLang="zh-CN" b="1" dirty="0" lang="en-US" sz="2400">
                <a:solidFill>
                  <a:schemeClr val="bg1"/>
                </a:solidFill>
                <a:latin charset="-122" panose="02010609060101010101" pitchFamily="49" typeface="楷体"/>
                <a:ea charset="-122" panose="02010609060101010101" pitchFamily="49" typeface="楷体"/>
              </a:rPr>
              <a:t>:1888</a:t>
            </a:r>
            <a:r>
              <a:rPr altLang="en-US" b="1" dirty="0" lang="zh-CN" sz="2400">
                <a:solidFill>
                  <a:schemeClr val="bg1"/>
                </a:solidFill>
                <a:latin charset="-122" panose="02010609060101010101" pitchFamily="49" typeface="楷体"/>
                <a:ea charset="-122" panose="02010609060101010101" pitchFamily="49" typeface="楷体"/>
              </a:rPr>
              <a:t>年开始，慈禧太后开始斥巨资修筑颐和园，为此不惜</a:t>
            </a:r>
            <a:r>
              <a:rPr altLang="en-US" b="1" dirty="0" lang="zh-CN" sz="2400" u="sng">
                <a:solidFill>
                  <a:schemeClr val="bg1"/>
                </a:solidFill>
                <a:latin charset="-122" panose="02010609060101010101" pitchFamily="49" typeface="楷体"/>
                <a:ea charset="-122" panose="02010609060101010101" pitchFamily="49" typeface="楷体"/>
              </a:rPr>
              <a:t>挪用海军军费</a:t>
            </a:r>
            <a:r>
              <a:rPr altLang="en-US" b="1" dirty="0" lang="zh-CN" sz="2400">
                <a:solidFill>
                  <a:schemeClr val="bg1"/>
                </a:solidFill>
                <a:latin charset="-122" panose="02010609060101010101" pitchFamily="49" typeface="楷体"/>
                <a:ea charset="-122" panose="02010609060101010101" pitchFamily="49" typeface="楷体"/>
              </a:rPr>
              <a:t>，共达</a:t>
            </a:r>
            <a:r>
              <a:rPr altLang="zh-CN" b="1" dirty="0" lang="en-US" sz="2400">
                <a:solidFill>
                  <a:schemeClr val="bg1"/>
                </a:solidFill>
                <a:latin charset="-122" panose="02010609060101010101" pitchFamily="49" typeface="楷体"/>
                <a:ea charset="-122" panose="02010609060101010101" pitchFamily="49" typeface="楷体"/>
              </a:rPr>
              <a:t>2000</a:t>
            </a:r>
            <a:r>
              <a:rPr altLang="en-US" b="1" dirty="0" lang="zh-CN" sz="2400">
                <a:solidFill>
                  <a:schemeClr val="bg1"/>
                </a:solidFill>
                <a:latin charset="-122" panose="02010609060101010101" pitchFamily="49" typeface="楷体"/>
                <a:ea charset="-122" panose="02010609060101010101" pitchFamily="49" typeface="楷体"/>
              </a:rPr>
              <a:t>万两，占了海军军费的一大半，</a:t>
            </a:r>
            <a:r>
              <a:rPr altLang="zh-CN" b="1" dirty="0" lang="en-US" sz="2400" u="sng">
                <a:solidFill>
                  <a:schemeClr val="bg1"/>
                </a:solidFill>
                <a:latin charset="-122" panose="02010609060101010101" pitchFamily="49" typeface="楷体"/>
                <a:ea charset="-122" panose="02010609060101010101" pitchFamily="49" typeface="楷体"/>
              </a:rPr>
              <a:t>1890</a:t>
            </a:r>
            <a:r>
              <a:rPr altLang="en-US" b="1" dirty="0" lang="zh-CN" sz="2400" u="sng">
                <a:solidFill>
                  <a:schemeClr val="bg1"/>
                </a:solidFill>
                <a:latin charset="-122" panose="02010609060101010101" pitchFamily="49" typeface="楷体"/>
                <a:ea charset="-122" panose="02010609060101010101" pitchFamily="49" typeface="楷体"/>
              </a:rPr>
              <a:t>年后海军没有增添一艘战舰。</a:t>
            </a:r>
            <a:endParaRPr altLang="en-US" b="1" dirty="0" lang="zh-CN" sz="2400" u="sng">
              <a:solidFill>
                <a:schemeClr val="bg1"/>
              </a:solidFill>
              <a:latin charset="-122" panose="02010609060101010101" pitchFamily="49" typeface="楷体"/>
              <a:ea charset="-122" panose="02010609060101010101" pitchFamily="49" typeface="楷体"/>
            </a:endParaRPr>
          </a:p>
        </p:txBody>
      </p:sp>
      <p:sp>
        <p:nvSpPr>
          <p:cNvPr id="54" name="矩形 3"/>
          <p:cNvSpPr>
            <a:spLocks noChangeArrowheads="1"/>
          </p:cNvSpPr>
          <p:nvPr/>
        </p:nvSpPr>
        <p:spPr bwMode="auto">
          <a:xfrm>
            <a:off x="3815051" y="4399947"/>
            <a:ext cx="5630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pPr algn="just" eaLnBrk="1" hangingPunct="1">
              <a:buFont charset="0" panose="020B0604020202020204" pitchFamily="34" typeface="Arial"/>
              <a:buNone/>
            </a:pPr>
            <a:r>
              <a:rPr altLang="en-US" lang="zh-CN" sz="2400">
                <a:solidFill>
                  <a:schemeClr val="bg1"/>
                </a:solidFill>
                <a:latin charset="-122" panose="02010509060101010101" pitchFamily="49" typeface="隶书"/>
                <a:ea charset="-122" panose="02010509060101010101" pitchFamily="49" typeface="隶书"/>
              </a:rPr>
              <a:t>明治天皇</a:t>
            </a:r>
            <a:r>
              <a:rPr altLang="zh-CN" lang="en-US" sz="2400">
                <a:solidFill>
                  <a:schemeClr val="bg1"/>
                </a:solidFill>
                <a:latin charset="-122" panose="02010509060101010101" pitchFamily="49" typeface="隶书"/>
                <a:ea charset="-122" panose="02010509060101010101" pitchFamily="49" typeface="隶书"/>
              </a:rPr>
              <a:t>:</a:t>
            </a:r>
            <a:r>
              <a:rPr altLang="en-US" lang="zh-CN" sz="2400">
                <a:solidFill>
                  <a:schemeClr val="bg1"/>
                </a:solidFill>
                <a:latin charset="-122" panose="02010509060101010101" pitchFamily="49" typeface="隶书"/>
                <a:ea charset="-122" panose="02010509060101010101" pitchFamily="49" typeface="隶书"/>
              </a:rPr>
              <a:t>以饿肚皮的精神</a:t>
            </a:r>
            <a:r>
              <a:rPr altLang="zh-CN" lang="en-US" sz="2400">
                <a:solidFill>
                  <a:schemeClr val="bg1"/>
                </a:solidFill>
                <a:latin charset="-122" panose="02010509060101010101" pitchFamily="49" typeface="隶书"/>
                <a:ea charset="-122" panose="02010509060101010101" pitchFamily="49" typeface="隶书"/>
              </a:rPr>
              <a:t>,</a:t>
            </a:r>
            <a:r>
              <a:rPr altLang="en-US" lang="zh-CN" sz="2400">
                <a:solidFill>
                  <a:schemeClr val="bg1"/>
                </a:solidFill>
                <a:latin charset="-122" panose="02010509060101010101" pitchFamily="49" typeface="隶书"/>
                <a:ea charset="-122" panose="02010509060101010101" pitchFamily="49" typeface="隶书"/>
              </a:rPr>
              <a:t>一天只吃一餐饭</a:t>
            </a:r>
            <a:r>
              <a:rPr altLang="zh-CN" lang="en-US" sz="2400">
                <a:solidFill>
                  <a:schemeClr val="bg1"/>
                </a:solidFill>
                <a:latin charset="-122" panose="02010509060101010101" pitchFamily="49" typeface="隶书"/>
                <a:ea charset="-122" panose="02010509060101010101" pitchFamily="49" typeface="隶书"/>
              </a:rPr>
              <a:t>,</a:t>
            </a:r>
            <a:r>
              <a:rPr altLang="en-US" lang="zh-CN" sz="2400">
                <a:solidFill>
                  <a:schemeClr val="bg1"/>
                </a:solidFill>
                <a:latin charset="-122" panose="02010509060101010101" pitchFamily="49" typeface="隶书"/>
                <a:ea charset="-122" panose="02010509060101010101" pitchFamily="49" typeface="隶书"/>
              </a:rPr>
              <a:t>鼓动着他的臣民为战舰捐出口袋里的最后一个铜板，于</a:t>
            </a:r>
            <a:r>
              <a:rPr altLang="zh-CN" lang="en-US" sz="2400">
                <a:solidFill>
                  <a:schemeClr val="bg1"/>
                </a:solidFill>
                <a:latin charset="-122" panose="02010509060101010101" pitchFamily="49" typeface="隶书"/>
                <a:ea charset="-122" panose="02010509060101010101" pitchFamily="49" typeface="隶书"/>
              </a:rPr>
              <a:t>1887</a:t>
            </a:r>
            <a:r>
              <a:rPr altLang="en-US" lang="zh-CN" sz="2400">
                <a:solidFill>
                  <a:schemeClr val="bg1"/>
                </a:solidFill>
                <a:latin charset="-122" panose="02010509060101010101" pitchFamily="49" typeface="隶书"/>
                <a:ea charset="-122" panose="02010509060101010101" pitchFamily="49" typeface="隶书"/>
              </a:rPr>
              <a:t>年</a:t>
            </a:r>
            <a:r>
              <a:rPr altLang="zh-CN" lang="en-US" sz="2400">
                <a:solidFill>
                  <a:schemeClr val="bg1"/>
                </a:solidFill>
                <a:latin charset="-122" panose="02010509060101010101" pitchFamily="49" typeface="隶书"/>
                <a:ea charset="-122" panose="02010509060101010101" pitchFamily="49" typeface="隶书"/>
              </a:rPr>
              <a:t>7</a:t>
            </a:r>
            <a:r>
              <a:rPr altLang="en-US" lang="zh-CN" sz="2400">
                <a:solidFill>
                  <a:schemeClr val="bg1"/>
                </a:solidFill>
                <a:latin charset="-122" panose="02010509060101010101" pitchFamily="49" typeface="隶书"/>
                <a:ea charset="-122" panose="02010509060101010101" pitchFamily="49" typeface="隶书"/>
              </a:rPr>
              <a:t>月</a:t>
            </a:r>
            <a:r>
              <a:rPr altLang="zh-CN" lang="en-US" sz="2400">
                <a:solidFill>
                  <a:schemeClr val="bg1"/>
                </a:solidFill>
                <a:latin charset="-122" panose="02010509060101010101" pitchFamily="49" typeface="隶书"/>
                <a:ea charset="-122" panose="02010509060101010101" pitchFamily="49" typeface="隶书"/>
              </a:rPr>
              <a:t>1</a:t>
            </a:r>
            <a:r>
              <a:rPr altLang="en-US" lang="zh-CN" sz="2400">
                <a:solidFill>
                  <a:schemeClr val="bg1"/>
                </a:solidFill>
                <a:latin charset="-122" panose="02010509060101010101" pitchFamily="49" typeface="隶书"/>
                <a:ea charset="-122" panose="02010509060101010101" pitchFamily="49" typeface="隶书"/>
              </a:rPr>
              <a:t>日从内务库中拨出</a:t>
            </a:r>
            <a:r>
              <a:rPr altLang="zh-CN" lang="en-US" sz="2400">
                <a:solidFill>
                  <a:schemeClr val="bg1"/>
                </a:solidFill>
                <a:latin charset="-122" panose="02010509060101010101" pitchFamily="49" typeface="隶书"/>
                <a:ea charset="-122" panose="02010509060101010101" pitchFamily="49" typeface="隶书"/>
              </a:rPr>
              <a:t>30</a:t>
            </a:r>
            <a:r>
              <a:rPr altLang="en-US" lang="zh-CN" sz="2400">
                <a:solidFill>
                  <a:schemeClr val="bg1"/>
                </a:solidFill>
                <a:latin charset="-122" panose="02010509060101010101" pitchFamily="49" typeface="隶书"/>
                <a:ea charset="-122" panose="02010509060101010101" pitchFamily="49" typeface="隶书"/>
              </a:rPr>
              <a:t>万日元作为海防经费。</a:t>
            </a:r>
            <a:endParaRPr altLang="en-US" lang="zh-CN" sz="2400">
              <a:solidFill>
                <a:schemeClr val="bg1"/>
              </a:solidFill>
              <a:latin charset="-122" panose="02010509060101010101" pitchFamily="49" typeface="隶书"/>
              <a:ea charset="-122" panose="02010509060101010101" pitchFamily="49" typeface="隶书"/>
            </a:endParaRPr>
          </a:p>
        </p:txBody>
      </p:sp>
      <p:sp>
        <p:nvSpPr>
          <p:cNvPr id="18" name="文本框 17"/>
          <p:cNvSpPr txBox="1"/>
          <p:nvPr/>
        </p:nvSpPr>
        <p:spPr>
          <a:xfrm>
            <a:off x="5740036" y="427234"/>
            <a:ext cx="1237142" cy="523220"/>
          </a:xfrm>
          <a:prstGeom prst="rect">
            <a:avLst/>
          </a:prstGeom>
          <a:noFill/>
        </p:spPr>
        <p:txBody>
          <a:bodyPr rtlCol="0" wrap="square">
            <a:spAutoFit/>
          </a:bodyPr>
          <a:lstStyle/>
          <a:p>
            <a:r>
              <a:rPr altLang="en-US" dirty="0" lang="zh-CN" sz="2800">
                <a:solidFill>
                  <a:schemeClr val="bg1"/>
                </a:solidFill>
              </a:rPr>
              <a:t>制度？</a:t>
            </a:r>
            <a:endParaRPr altLang="en-US" dirty="0" lang="zh-CN" sz="2800">
              <a:solidFill>
                <a:schemeClr val="bg1"/>
              </a:solidFill>
            </a:endParaRPr>
          </a:p>
        </p:txBody>
      </p:sp>
      <p:sp>
        <p:nvSpPr>
          <p:cNvPr id="28" name="文本框 27"/>
          <p:cNvSpPr txBox="1"/>
          <p:nvPr/>
        </p:nvSpPr>
        <p:spPr>
          <a:xfrm>
            <a:off x="7324963" y="446945"/>
            <a:ext cx="1237142" cy="523220"/>
          </a:xfrm>
          <a:prstGeom prst="rect">
            <a:avLst/>
          </a:prstGeom>
          <a:noFill/>
        </p:spPr>
        <p:txBody>
          <a:bodyPr rtlCol="0" wrap="square">
            <a:spAutoFit/>
          </a:bodyPr>
          <a:lstStyle/>
          <a:p>
            <a:r>
              <a:rPr altLang="en-US" dirty="0" lang="zh-CN" sz="2800">
                <a:solidFill>
                  <a:schemeClr val="bg1"/>
                </a:solidFill>
              </a:rPr>
              <a:t>观念？</a:t>
            </a:r>
            <a:endParaRPr altLang="en-US" dirty="0" lang="zh-CN" sz="2800">
              <a:solidFill>
                <a:schemeClr val="bg1"/>
              </a:solidFill>
            </a:endParaRPr>
          </a:p>
        </p:txBody>
      </p:sp>
      <p:sp>
        <p:nvSpPr>
          <p:cNvPr id="31" name="文本框 30"/>
          <p:cNvSpPr txBox="1"/>
          <p:nvPr/>
        </p:nvSpPr>
        <p:spPr>
          <a:xfrm>
            <a:off x="8995825" y="470087"/>
            <a:ext cx="1779989" cy="523220"/>
          </a:xfrm>
          <a:prstGeom prst="rect">
            <a:avLst/>
          </a:prstGeom>
          <a:noFill/>
        </p:spPr>
        <p:txBody>
          <a:bodyPr rtlCol="0" wrap="square">
            <a:spAutoFit/>
          </a:bodyPr>
          <a:lstStyle/>
          <a:p>
            <a:r>
              <a:rPr altLang="en-US" dirty="0" lang="zh-CN" sz="2800">
                <a:solidFill>
                  <a:schemeClr val="bg1"/>
                </a:solidFill>
              </a:rPr>
              <a:t>民众状态？</a:t>
            </a:r>
            <a:endParaRPr altLang="en-US" dirty="0" lang="zh-CN" sz="2800">
              <a:solidFill>
                <a:schemeClr val="bg1"/>
              </a:solidFill>
            </a:endParaRPr>
          </a:p>
        </p:txBody>
      </p:sp>
      <p:pic>
        <p:nvPicPr>
          <p:cNvPr descr="02.png" id="32" name="图片 2"/>
          <p:cNvPicPr>
            <a:picLocks noChangeArrowheads="1" noChangeAspect="1"/>
          </p:cNvPicPr>
          <p:nvPr/>
        </p:nvPicPr>
        <p:blipFill rotWithShape="1">
          <a:blip r:embed="rId6">
            <a:extLst>
              <a:ext uri="{28A0092B-C50C-407E-A947-70E740481C1C}">
                <a14:useLocalDpi xmlns:a14="http://schemas.microsoft.com/office/drawing/2010/main" val="0"/>
              </a:ext>
            </a:extLst>
          </a:blip>
          <a:stretch>
            <a:fillRect/>
          </a:stretch>
        </p:blipFill>
        <p:spPr bwMode="auto">
          <a:xfrm>
            <a:off x="1227043" y="1809645"/>
            <a:ext cx="9737913" cy="451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剪去单角 15"/>
          <p:cNvSpPr/>
          <p:nvPr/>
        </p:nvSpPr>
        <p:spPr>
          <a:xfrm>
            <a:off x="959004" y="1889777"/>
            <a:ext cx="11073050" cy="4245094"/>
          </a:xfrm>
          <a:prstGeom prst="snip1Rect">
            <a:avLst/>
          </a:prstGeom>
        </p:spPr>
        <p:style>
          <a:lnRef idx="3">
            <a:schemeClr val="lt1"/>
          </a:lnRef>
          <a:fillRef idx="1">
            <a:schemeClr val="dk1"/>
          </a:fillRef>
          <a:effectRef idx="1">
            <a:schemeClr val="dk1"/>
          </a:effectRef>
          <a:fontRef idx="minor">
            <a:schemeClr val="lt1"/>
          </a:fontRef>
        </p:style>
        <p:txBody>
          <a:bodyPr anchor="ctr" rtlCol="0"/>
          <a:lstStyle/>
          <a:p>
            <a:pPr algn="just"/>
            <a:r>
              <a:rPr altLang="en-US" dirty="0" lang="zh-CN" sz="3600"/>
              <a:t>“</a:t>
            </a:r>
            <a:r>
              <a:rPr altLang="en-US" dirty="0" lang="ja-JP" sz="3600"/>
              <a:t>吾国之大患</a:t>
            </a:r>
            <a:r>
              <a:rPr altLang="en-US" dirty="0" lang="zh-CN" sz="3600"/>
              <a:t>，</a:t>
            </a:r>
            <a:r>
              <a:rPr altLang="en-US" dirty="0" lang="ja-JP" sz="3600"/>
              <a:t>由国家视其民为奴隶</a:t>
            </a:r>
            <a:r>
              <a:rPr altLang="en-US" dirty="0" lang="zh-CN" sz="3600"/>
              <a:t>，</a:t>
            </a:r>
            <a:r>
              <a:rPr altLang="en-US" dirty="0" lang="ja-JP" sz="3600"/>
              <a:t>积之既久</a:t>
            </a:r>
            <a:r>
              <a:rPr altLang="en-US" dirty="0" lang="zh-CN" sz="3600"/>
              <a:t>，</a:t>
            </a:r>
            <a:r>
              <a:rPr altLang="en-US" dirty="0" lang="ja-JP" sz="3600"/>
              <a:t>民之自视亦如奴隶焉</a:t>
            </a:r>
            <a:r>
              <a:rPr altLang="en-US" dirty="0" lang="zh-CN" sz="3600"/>
              <a:t>。</a:t>
            </a:r>
            <a:r>
              <a:rPr altLang="en-US" dirty="0" lang="ja-JP" sz="3600"/>
              <a:t>彼奴隶者苟抗颜而干预主人之家事</a:t>
            </a:r>
            <a:r>
              <a:rPr altLang="en-US" dirty="0" lang="zh-CN" sz="3600"/>
              <a:t>，</a:t>
            </a:r>
            <a:r>
              <a:rPr altLang="en-US" dirty="0" lang="ja-JP" sz="3600"/>
              <a:t>主人必艴然而怒</a:t>
            </a:r>
            <a:r>
              <a:rPr altLang="en-US" dirty="0" lang="zh-CN" sz="3600"/>
              <a:t>，</a:t>
            </a:r>
            <a:r>
              <a:rPr altLang="en-US" dirty="0" lang="ja-JP" sz="3600"/>
              <a:t>非摈斥则谴责耳</a:t>
            </a:r>
            <a:r>
              <a:rPr altLang="en-US" dirty="0" lang="zh-CN" sz="3600"/>
              <a:t>，</a:t>
            </a:r>
            <a:r>
              <a:rPr altLang="en-US" dirty="0" lang="ja-JP" sz="3600"/>
              <a:t>故奴隶于主人之事</a:t>
            </a:r>
            <a:r>
              <a:rPr altLang="en-US" dirty="0" lang="zh-CN" sz="3600"/>
              <a:t>，</a:t>
            </a:r>
            <a:r>
              <a:rPr altLang="en-US" dirty="0" lang="ja-JP" sz="3600"/>
              <a:t>罕有关心者</a:t>
            </a:r>
            <a:r>
              <a:rPr altLang="en-US" dirty="0" lang="zh-CN" sz="3600"/>
              <a:t>，</a:t>
            </a:r>
            <a:r>
              <a:rPr altLang="en-US" dirty="0" lang="ja-JP" sz="3600"/>
              <a:t>非其性然也</a:t>
            </a:r>
            <a:r>
              <a:rPr altLang="en-US" dirty="0" lang="zh-CN" sz="3600"/>
              <a:t>，</a:t>
            </a:r>
            <a:r>
              <a:rPr altLang="en-US" dirty="0" lang="ja-JP" sz="3600"/>
              <a:t>势使之然也</a:t>
            </a:r>
            <a:r>
              <a:rPr altLang="en-US" dirty="0" lang="zh-CN" sz="3600"/>
              <a:t>。</a:t>
            </a:r>
            <a:r>
              <a:rPr altLang="en-US" dirty="0" lang="ja-JP" sz="3600"/>
              <a:t>吾国之人视国事若于己无与焉</a:t>
            </a:r>
            <a:r>
              <a:rPr altLang="en-US" dirty="0" lang="zh-CN" sz="3600"/>
              <a:t>，</a:t>
            </a:r>
            <a:r>
              <a:rPr altLang="en-US" dirty="0" lang="ja-JP" sz="3600"/>
              <a:t>虽经国耻</a:t>
            </a:r>
            <a:r>
              <a:rPr altLang="en-US" dirty="0" lang="zh-CN" sz="3600"/>
              <a:t>、</a:t>
            </a:r>
            <a:r>
              <a:rPr altLang="en-US" dirty="0" lang="ja-JP" sz="3600"/>
              <a:t>历国难</a:t>
            </a:r>
            <a:r>
              <a:rPr altLang="en-US" dirty="0" lang="zh-CN" sz="3600"/>
              <a:t>，</a:t>
            </a:r>
            <a:r>
              <a:rPr altLang="en-US" dirty="0" lang="ja-JP" sz="3600"/>
              <a:t>而漠然不以动其心者</a:t>
            </a:r>
            <a:r>
              <a:rPr altLang="en-US" dirty="0" lang="zh-CN" sz="3600"/>
              <a:t>，</a:t>
            </a:r>
            <a:r>
              <a:rPr altLang="en-US" dirty="0" lang="ja-JP" sz="3600"/>
              <a:t>非其性然也</a:t>
            </a:r>
            <a:r>
              <a:rPr altLang="en-US" dirty="0" lang="zh-CN" sz="3600"/>
              <a:t>，</a:t>
            </a:r>
            <a:r>
              <a:rPr altLang="en-US" dirty="0" lang="ja-JP" sz="3600"/>
              <a:t>势使然也</a:t>
            </a:r>
            <a:r>
              <a:rPr altLang="en-US" dirty="0" lang="zh-CN" sz="3600"/>
              <a:t>。”</a:t>
            </a:r>
            <a:endParaRPr altLang="ja-JP" dirty="0" lang="en-US" sz="3600"/>
          </a:p>
          <a:p>
            <a:pPr algn="r"/>
            <a:r>
              <a:rPr altLang="zh-CN" dirty="0" lang="en-US" sz="3600"/>
              <a:t>——</a:t>
            </a:r>
            <a:r>
              <a:rPr altLang="en-US" dirty="0" lang="zh-CN" sz="3600"/>
              <a:t>梁启超</a:t>
            </a:r>
            <a:endParaRPr altLang="en-US" dirty="0" lang="zh-CN" sz="3600"/>
          </a:p>
        </p:txBody>
      </p:sp>
      <p:sp>
        <p:nvSpPr>
          <p:cNvPr id="17" name="矩形: 剪去单角 16"/>
          <p:cNvSpPr/>
          <p:nvPr/>
        </p:nvSpPr>
        <p:spPr>
          <a:xfrm>
            <a:off x="956234" y="1880279"/>
            <a:ext cx="11073050" cy="4245094"/>
          </a:xfrm>
          <a:prstGeom prst="snip1Rect">
            <a:avLst/>
          </a:prstGeom>
        </p:spPr>
        <p:style>
          <a:lnRef idx="3">
            <a:schemeClr val="lt1"/>
          </a:lnRef>
          <a:fillRef idx="1">
            <a:schemeClr val="dk1"/>
          </a:fillRef>
          <a:effectRef idx="1">
            <a:schemeClr val="dk1"/>
          </a:effectRef>
          <a:fontRef idx="minor">
            <a:schemeClr val="lt1"/>
          </a:fontRef>
        </p:style>
        <p:txBody>
          <a:bodyPr anchor="ctr" rtlCol="0"/>
          <a:lstStyle/>
          <a:p>
            <a:pPr algn="ctr"/>
            <a:r>
              <a:rPr altLang="en-US" b="1" dirty="0" lang="zh-CN" sz="4800"/>
              <a:t>“以北洋一隅之力，搏倭人全国之师”</a:t>
            </a:r>
            <a:endParaRPr altLang="zh-CN" b="1" dirty="0" lang="en-US" sz="4800"/>
          </a:p>
          <a:p>
            <a:pPr algn="r"/>
            <a:r>
              <a:rPr altLang="zh-CN" dirty="0" lang="en-US" sz="4400"/>
              <a:t>——</a:t>
            </a:r>
            <a:r>
              <a:rPr altLang="en-US" dirty="0" lang="zh-CN" sz="4400"/>
              <a:t>李鸿章</a:t>
            </a:r>
            <a:endParaRPr altLang="en-US" dirty="0" lang="zh-CN" sz="4400"/>
          </a:p>
        </p:txBody>
      </p:sp>
      <p:sp>
        <p:nvSpPr>
          <p:cNvPr id="26" name="矩形: 剪去单角 25"/>
          <p:cNvSpPr/>
          <p:nvPr/>
        </p:nvSpPr>
        <p:spPr>
          <a:xfrm>
            <a:off x="956234" y="1889777"/>
            <a:ext cx="11073050" cy="4245094"/>
          </a:xfrm>
          <a:prstGeom prst="snip1Rect">
            <a:avLst/>
          </a:prstGeom>
        </p:spPr>
        <p:style>
          <a:lnRef idx="3">
            <a:schemeClr val="lt1"/>
          </a:lnRef>
          <a:fillRef idx="1">
            <a:schemeClr val="dk1"/>
          </a:fillRef>
          <a:effectRef idx="1">
            <a:schemeClr val="dk1"/>
          </a:effectRef>
          <a:fontRef idx="minor">
            <a:schemeClr val="lt1"/>
          </a:fontRef>
        </p:style>
        <p:txBody>
          <a:bodyPr anchor="ctr" rtlCol="0"/>
          <a:lstStyle/>
          <a:p>
            <a:pPr algn="just"/>
            <a:r>
              <a:rPr altLang="en-US" b="1" dirty="0" lang="zh-CN" sz="3600"/>
              <a:t>“日本当时已是一个现代化国家，民族主义意识使政府和人民团结成一个统一的整体。中国在战争中所面对 的是日本民族团结一致的力量。在中国 ，政体基本上仍处于中世纪式的，政府与人民各行其是。战争压根儿没有影响到普通民众，这场战争几乎全是李鸿章的北洋水师与淮军在作战。”</a:t>
            </a:r>
            <a:endParaRPr altLang="zh-CN" b="1" dirty="0" lang="en-US" sz="3600"/>
          </a:p>
          <a:p>
            <a:pPr algn="r"/>
            <a:r>
              <a:rPr altLang="zh-CN" b="1" dirty="0" lang="en-US" sz="2400"/>
              <a:t>——</a:t>
            </a:r>
            <a:r>
              <a:rPr altLang="en-US" b="1" dirty="0" lang="zh-CN" sz="2400"/>
              <a:t>徐中约</a:t>
            </a:r>
            <a:endParaRPr altLang="en-US" dirty="0" lang="zh-CN" sz="2000"/>
          </a:p>
        </p:txBody>
      </p:sp>
    </p:spTree>
  </p:cSld>
  <p:clrMapOvr>
    <a:masterClrMapping/>
  </p:clrMapOvr>
  <p:transition spd="slow">
    <p:push dir="u"/>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32"/>
                                        </p:tgtEl>
                                        <p:attrNameLst>
                                          <p:attrName>style.visibility</p:attrName>
                                        </p:attrNameLst>
                                      </p:cBhvr>
                                      <p:to>
                                        <p:strVal val="visible"/>
                                      </p:to>
                                    </p:set>
                                    <p:animEffect filter="fade" transition="in">
                                      <p:cBhvr>
                                        <p:cTn dur="1000" id="7"/>
                                        <p:tgtEl>
                                          <p:spTgt spid="32"/>
                                        </p:tgtEl>
                                      </p:cBhvr>
                                    </p:animEffect>
                                    <p:anim calcmode="lin" valueType="num">
                                      <p:cBhvr>
                                        <p:cTn dur="1000" fill="hold" id="8"/>
                                        <p:tgtEl>
                                          <p:spTgt spid="32"/>
                                        </p:tgtEl>
                                        <p:attrNameLst>
                                          <p:attrName>ppt_x</p:attrName>
                                        </p:attrNameLst>
                                      </p:cBhvr>
                                      <p:tavLst>
                                        <p:tav tm="0">
                                          <p:val>
                                            <p:strVal val="#ppt_x"/>
                                          </p:val>
                                        </p:tav>
                                        <p:tav tm="100000">
                                          <p:val>
                                            <p:strVal val="#ppt_x"/>
                                          </p:val>
                                        </p:tav>
                                      </p:tavLst>
                                    </p:anim>
                                    <p:anim calcmode="lin" valueType="num">
                                      <p:cBhvr>
                                        <p:cTn dur="1000" fill="hold" id="9"/>
                                        <p:tgtEl>
                                          <p:spTgt spid="32"/>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grpId="0" id="12" nodeType="clickEffect" presetClass="entr" presetID="53" presetSubtype="16">
                                  <p:stCondLst>
                                    <p:cond delay="0"/>
                                  </p:stCondLst>
                                  <p:childTnLst>
                                    <p:set>
                                      <p:cBhvr>
                                        <p:cTn dur="1" fill="hold" id="13">
                                          <p:stCondLst>
                                            <p:cond delay="0"/>
                                          </p:stCondLst>
                                        </p:cTn>
                                        <p:tgtEl>
                                          <p:spTgt spid="16"/>
                                        </p:tgtEl>
                                        <p:attrNameLst>
                                          <p:attrName>style.visibility</p:attrName>
                                        </p:attrNameLst>
                                      </p:cBhvr>
                                      <p:to>
                                        <p:strVal val="visible"/>
                                      </p:to>
                                    </p:set>
                                    <p:anim calcmode="lin" valueType="num">
                                      <p:cBhvr>
                                        <p:cTn dur="500" fill="hold" id="14"/>
                                        <p:tgtEl>
                                          <p:spTgt spid="16"/>
                                        </p:tgtEl>
                                        <p:attrNameLst>
                                          <p:attrName>ppt_w</p:attrName>
                                        </p:attrNameLst>
                                      </p:cBhvr>
                                      <p:tavLst>
                                        <p:tav tm="0">
                                          <p:val>
                                            <p:fltVal val="0"/>
                                          </p:val>
                                        </p:tav>
                                        <p:tav tm="100000">
                                          <p:val>
                                            <p:strVal val="#ppt_w"/>
                                          </p:val>
                                        </p:tav>
                                      </p:tavLst>
                                    </p:anim>
                                    <p:anim calcmode="lin" valueType="num">
                                      <p:cBhvr>
                                        <p:cTn dur="500" fill="hold" id="15"/>
                                        <p:tgtEl>
                                          <p:spTgt spid="16"/>
                                        </p:tgtEl>
                                        <p:attrNameLst>
                                          <p:attrName>ppt_h</p:attrName>
                                        </p:attrNameLst>
                                      </p:cBhvr>
                                      <p:tavLst>
                                        <p:tav tm="0">
                                          <p:val>
                                            <p:fltVal val="0"/>
                                          </p:val>
                                        </p:tav>
                                        <p:tav tm="100000">
                                          <p:val>
                                            <p:strVal val="#ppt_h"/>
                                          </p:val>
                                        </p:tav>
                                      </p:tavLst>
                                    </p:anim>
                                    <p:animEffect filter="fade" transition="in">
                                      <p:cBhvr>
                                        <p:cTn dur="500" id="16"/>
                                        <p:tgtEl>
                                          <p:spTgt spid="16"/>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42" presetSubtype="0">
                                  <p:stCondLst>
                                    <p:cond delay="0"/>
                                  </p:stCondLst>
                                  <p:childTnLst>
                                    <p:set>
                                      <p:cBhvr>
                                        <p:cTn dur="1" fill="hold" id="20">
                                          <p:stCondLst>
                                            <p:cond delay="0"/>
                                          </p:stCondLst>
                                        </p:cTn>
                                        <p:tgtEl>
                                          <p:spTgt spid="17"/>
                                        </p:tgtEl>
                                        <p:attrNameLst>
                                          <p:attrName>style.visibility</p:attrName>
                                        </p:attrNameLst>
                                      </p:cBhvr>
                                      <p:to>
                                        <p:strVal val="visible"/>
                                      </p:to>
                                    </p:set>
                                    <p:animEffect filter="fade" transition="in">
                                      <p:cBhvr>
                                        <p:cTn dur="1000" id="21"/>
                                        <p:tgtEl>
                                          <p:spTgt spid="17"/>
                                        </p:tgtEl>
                                      </p:cBhvr>
                                    </p:animEffect>
                                    <p:anim calcmode="lin" valueType="num">
                                      <p:cBhvr>
                                        <p:cTn dur="1000" fill="hold" id="22"/>
                                        <p:tgtEl>
                                          <p:spTgt spid="17"/>
                                        </p:tgtEl>
                                        <p:attrNameLst>
                                          <p:attrName>ppt_x</p:attrName>
                                        </p:attrNameLst>
                                      </p:cBhvr>
                                      <p:tavLst>
                                        <p:tav tm="0">
                                          <p:val>
                                            <p:strVal val="#ppt_x"/>
                                          </p:val>
                                        </p:tav>
                                        <p:tav tm="100000">
                                          <p:val>
                                            <p:strVal val="#ppt_x"/>
                                          </p:val>
                                        </p:tav>
                                      </p:tavLst>
                                    </p:anim>
                                    <p:anim calcmode="lin" valueType="num">
                                      <p:cBhvr>
                                        <p:cTn dur="1000" fill="hold" id="23"/>
                                        <p:tgtEl>
                                          <p:spTgt spid="17"/>
                                        </p:tgtEl>
                                        <p:attrNameLst>
                                          <p:attrName>ppt_y</p:attrName>
                                        </p:attrNameLst>
                                      </p:cBhvr>
                                      <p:tavLst>
                                        <p:tav tm="0">
                                          <p:val>
                                            <p:strVal val="#ppt_y+.1"/>
                                          </p:val>
                                        </p:tav>
                                        <p:tav tm="100000">
                                          <p:val>
                                            <p:strVal val="#ppt_y"/>
                                          </p:val>
                                        </p:tav>
                                      </p:tavLst>
                                    </p:anim>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16" presetSubtype="21">
                                  <p:stCondLst>
                                    <p:cond delay="0"/>
                                  </p:stCondLst>
                                  <p:childTnLst>
                                    <p:set>
                                      <p:cBhvr>
                                        <p:cTn dur="1" fill="hold" id="27">
                                          <p:stCondLst>
                                            <p:cond delay="0"/>
                                          </p:stCondLst>
                                        </p:cTn>
                                        <p:tgtEl>
                                          <p:spTgt spid="26"/>
                                        </p:tgtEl>
                                        <p:attrNameLst>
                                          <p:attrName>style.visibility</p:attrName>
                                        </p:attrNameLst>
                                      </p:cBhvr>
                                      <p:to>
                                        <p:strVal val="visible"/>
                                      </p:to>
                                    </p:set>
                                    <p:animEffect filter="barn(inVertical)" transition="in">
                                      <p:cBhvr>
                                        <p:cTn dur="500" id="28"/>
                                        <p:tgtEl>
                                          <p:spTgt spid="26"/>
                                        </p:tgtEl>
                                      </p:cBhvr>
                                    </p:animEffect>
                                  </p:childTnLst>
                                </p:cTn>
                              </p:par>
                            </p:childTnLst>
                          </p:cTn>
                        </p:par>
                      </p:childTnLst>
                    </p:cTn>
                  </p:par>
                  <p:par>
                    <p:cTn fill="hold" id="29">
                      <p:stCondLst>
                        <p:cond delay="indefinite"/>
                      </p:stCondLst>
                      <p:childTnLst>
                        <p:par>
                          <p:cTn fill="hold" id="30">
                            <p:stCondLst>
                              <p:cond delay="0"/>
                            </p:stCondLst>
                            <p:childTnLst>
                              <p:par>
                                <p:cTn fill="hold" grpId="0" id="31" nodeType="clickEffect" presetClass="entr" presetID="42" presetSubtype="0">
                                  <p:stCondLst>
                                    <p:cond delay="0"/>
                                  </p:stCondLst>
                                  <p:childTnLst>
                                    <p:set>
                                      <p:cBhvr>
                                        <p:cTn dur="1" fill="hold" id="32">
                                          <p:stCondLst>
                                            <p:cond delay="0"/>
                                          </p:stCondLst>
                                        </p:cTn>
                                        <p:tgtEl>
                                          <p:spTgt spid="18"/>
                                        </p:tgtEl>
                                        <p:attrNameLst>
                                          <p:attrName>style.visibility</p:attrName>
                                        </p:attrNameLst>
                                      </p:cBhvr>
                                      <p:to>
                                        <p:strVal val="visible"/>
                                      </p:to>
                                    </p:set>
                                    <p:animEffect filter="fade" transition="in">
                                      <p:cBhvr>
                                        <p:cTn dur="250" id="33"/>
                                        <p:tgtEl>
                                          <p:spTgt spid="18"/>
                                        </p:tgtEl>
                                      </p:cBhvr>
                                    </p:animEffect>
                                    <p:anim calcmode="lin" valueType="num">
                                      <p:cBhvr>
                                        <p:cTn dur="250" fill="hold" id="34"/>
                                        <p:tgtEl>
                                          <p:spTgt spid="18"/>
                                        </p:tgtEl>
                                        <p:attrNameLst>
                                          <p:attrName>ppt_x</p:attrName>
                                        </p:attrNameLst>
                                      </p:cBhvr>
                                      <p:tavLst>
                                        <p:tav tm="0">
                                          <p:val>
                                            <p:strVal val="#ppt_x"/>
                                          </p:val>
                                        </p:tav>
                                        <p:tav tm="100000">
                                          <p:val>
                                            <p:strVal val="#ppt_x"/>
                                          </p:val>
                                        </p:tav>
                                      </p:tavLst>
                                    </p:anim>
                                    <p:anim calcmode="lin" valueType="num">
                                      <p:cBhvr>
                                        <p:cTn dur="250" fill="hold" id="35"/>
                                        <p:tgtEl>
                                          <p:spTgt spid="18"/>
                                        </p:tgtEl>
                                        <p:attrNameLst>
                                          <p:attrName>ppt_y</p:attrName>
                                        </p:attrNameLst>
                                      </p:cBhvr>
                                      <p:tavLst>
                                        <p:tav tm="0">
                                          <p:val>
                                            <p:strVal val="#ppt_y+.1"/>
                                          </p:val>
                                        </p:tav>
                                        <p:tav tm="100000">
                                          <p:val>
                                            <p:strVal val="#ppt_y"/>
                                          </p:val>
                                        </p:tav>
                                      </p:tavLst>
                                    </p:anim>
                                  </p:childTnLst>
                                </p:cTn>
                              </p:par>
                            </p:childTnLst>
                          </p:cTn>
                        </p:par>
                      </p:childTnLst>
                    </p:cTn>
                  </p:par>
                  <p:par>
                    <p:cTn fill="hold" id="36">
                      <p:stCondLst>
                        <p:cond delay="indefinite"/>
                      </p:stCondLst>
                      <p:childTnLst>
                        <p:par>
                          <p:cTn fill="hold" id="37">
                            <p:stCondLst>
                              <p:cond delay="0"/>
                            </p:stCondLst>
                            <p:childTnLst>
                              <p:par>
                                <p:cTn fill="hold" grpId="0" id="38" nodeType="clickEffect" presetClass="entr" presetID="42" presetSubtype="0">
                                  <p:stCondLst>
                                    <p:cond delay="0"/>
                                  </p:stCondLst>
                                  <p:childTnLst>
                                    <p:set>
                                      <p:cBhvr>
                                        <p:cTn dur="1" fill="hold" id="39">
                                          <p:stCondLst>
                                            <p:cond delay="0"/>
                                          </p:stCondLst>
                                        </p:cTn>
                                        <p:tgtEl>
                                          <p:spTgt spid="28"/>
                                        </p:tgtEl>
                                        <p:attrNameLst>
                                          <p:attrName>style.visibility</p:attrName>
                                        </p:attrNameLst>
                                      </p:cBhvr>
                                      <p:to>
                                        <p:strVal val="visible"/>
                                      </p:to>
                                    </p:set>
                                    <p:animEffect filter="fade" transition="in">
                                      <p:cBhvr>
                                        <p:cTn dur="500" id="40"/>
                                        <p:tgtEl>
                                          <p:spTgt spid="28"/>
                                        </p:tgtEl>
                                      </p:cBhvr>
                                    </p:animEffect>
                                    <p:anim calcmode="lin" valueType="num">
                                      <p:cBhvr>
                                        <p:cTn dur="500" fill="hold" id="41"/>
                                        <p:tgtEl>
                                          <p:spTgt spid="28"/>
                                        </p:tgtEl>
                                        <p:attrNameLst>
                                          <p:attrName>ppt_x</p:attrName>
                                        </p:attrNameLst>
                                      </p:cBhvr>
                                      <p:tavLst>
                                        <p:tav tm="0">
                                          <p:val>
                                            <p:strVal val="#ppt_x"/>
                                          </p:val>
                                        </p:tav>
                                        <p:tav tm="100000">
                                          <p:val>
                                            <p:strVal val="#ppt_x"/>
                                          </p:val>
                                        </p:tav>
                                      </p:tavLst>
                                    </p:anim>
                                    <p:anim calcmode="lin" valueType="num">
                                      <p:cBhvr>
                                        <p:cTn dur="500" fill="hold" id="42"/>
                                        <p:tgtEl>
                                          <p:spTgt spid="28"/>
                                        </p:tgtEl>
                                        <p:attrNameLst>
                                          <p:attrName>ppt_y</p:attrName>
                                        </p:attrNameLst>
                                      </p:cBhvr>
                                      <p:tavLst>
                                        <p:tav tm="0">
                                          <p:val>
                                            <p:strVal val="#ppt_y+.1"/>
                                          </p:val>
                                        </p:tav>
                                        <p:tav tm="100000">
                                          <p:val>
                                            <p:strVal val="#ppt_y"/>
                                          </p:val>
                                        </p:tav>
                                      </p:tavLst>
                                    </p:anim>
                                  </p:childTnLst>
                                </p:cTn>
                              </p:par>
                            </p:childTnLst>
                          </p:cTn>
                        </p:par>
                      </p:childTnLst>
                    </p:cTn>
                  </p:par>
                  <p:par>
                    <p:cTn fill="hold" id="43">
                      <p:stCondLst>
                        <p:cond delay="indefinite"/>
                      </p:stCondLst>
                      <p:childTnLst>
                        <p:par>
                          <p:cTn fill="hold" id="44">
                            <p:stCondLst>
                              <p:cond delay="0"/>
                            </p:stCondLst>
                            <p:childTnLst>
                              <p:par>
                                <p:cTn fill="hold" grpId="0" id="45" nodeType="clickEffect" presetClass="entr" presetID="16" presetSubtype="21">
                                  <p:stCondLst>
                                    <p:cond delay="0"/>
                                  </p:stCondLst>
                                  <p:childTnLst>
                                    <p:set>
                                      <p:cBhvr>
                                        <p:cTn dur="1" fill="hold" id="46">
                                          <p:stCondLst>
                                            <p:cond delay="0"/>
                                          </p:stCondLst>
                                        </p:cTn>
                                        <p:tgtEl>
                                          <p:spTgt spid="31"/>
                                        </p:tgtEl>
                                        <p:attrNameLst>
                                          <p:attrName>style.visibility</p:attrName>
                                        </p:attrNameLst>
                                      </p:cBhvr>
                                      <p:to>
                                        <p:strVal val="visible"/>
                                      </p:to>
                                    </p:set>
                                    <p:animEffect filter="barn(inVertical)" transition="in">
                                      <p:cBhvr>
                                        <p:cTn dur="250" id="47"/>
                                        <p:tgtEl>
                                          <p:spTgt spid="3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P grpId="0" spid="28"/>
      <p:bldP grpId="0" spid="31"/>
      <p:bldP animBg="1" grpId="0" spid="16"/>
      <p:bldP animBg="1" grpId="0" spid="17"/>
      <p:bldP animBg="1" grpId="0" spid="26"/>
    </p:bldLst>
  </p:timing>
</p:sld>
</file>

<file path=ppt/slides/slide25.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四</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甲午战败的原因</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36" name="矩形 35"/>
          <p:cNvSpPr/>
          <p:nvPr/>
        </p:nvSpPr>
        <p:spPr>
          <a:xfrm>
            <a:off x="352547" y="1684555"/>
            <a:ext cx="12192000" cy="4437753"/>
          </a:xfrm>
          <a:prstGeom prst="rect">
            <a:avLst/>
          </a:prstGeom>
        </p:spPr>
        <p:txBody>
          <a:bodyPr wrap="square">
            <a:spAutoFit/>
          </a:bodyPr>
          <a:lstStyle/>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认识原因：对可能发生的侵略战争缺乏预见，准备不足</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外部原因：一味依靠外国调停，没有把立足点放在自身力量上</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战略原因：平壤战前和威海卫战役中，主张避战自保，放弃和丧失制海权</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政治原因：腐朽没落的封建统治。例如慈禧挪用海军军费修建颐和园工程</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直接原因：军队素质低下，不堪一击</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rgbClr val="FF0000"/>
                </a:solidFill>
                <a:latin charset="-122" panose="02010609060101010101" pitchFamily="49" typeface="黑体"/>
                <a:ea charset="-122" panose="02010609060101010101" pitchFamily="49" typeface="黑体"/>
                <a:cs charset="0" panose="02020603050405020304" pitchFamily="18" typeface="Times New Roman"/>
              </a:rPr>
              <a:t>根本原因：</a:t>
            </a:r>
            <a:r>
              <a:rPr altLang="zh-CN" dirty="0" kern="100" lang="zh-CN" sz="2400" u="sng">
                <a:solidFill>
                  <a:schemeClr val="bg1"/>
                </a:solidFill>
                <a:latin charset="-122" panose="02010609060101010101" pitchFamily="49" typeface="黑体"/>
                <a:ea charset="-122" panose="02010609060101010101" pitchFamily="49" typeface="黑体"/>
                <a:cs charset="0" panose="02020603050405020304" pitchFamily="18" typeface="Times New Roman"/>
              </a:rPr>
              <a:t>封建政权的腐败</a:t>
            </a: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导致妥协投降</a:t>
            </a:r>
            <a:endParaRPr altLang="zh-CN" dirty="0" kern="100" lang="zh-CN">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zh-CN"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客观原因：日本侵华蓄谋已久、列强默许</a:t>
            </a:r>
            <a:endParaRPr altLang="zh-CN" dirty="0" kern="100" lang="en-US" sz="2400">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457200" lvl="0" marL="457200">
              <a:lnSpc>
                <a:spcPct val="150000"/>
              </a:lnSpc>
              <a:spcAft>
                <a:spcPts val="0"/>
              </a:spcAft>
              <a:buFont charset="2" panose="05000000000000000000" pitchFamily="2" typeface="Wingdings"/>
              <a:buChar char="Ø"/>
            </a:pPr>
            <a:r>
              <a:rPr altLang="en-US" dirty="0" kern="100" lang="zh-CN" sz="2400">
                <a:solidFill>
                  <a:schemeClr val="bg1"/>
                </a:solidFill>
                <a:latin charset="-122" panose="02010609060101010101" pitchFamily="49" typeface="黑体"/>
                <a:ea charset="-122" panose="02010609060101010101" pitchFamily="49" typeface="黑体"/>
                <a:cs charset="0" panose="02020603050405020304" pitchFamily="18" typeface="Times New Roman"/>
              </a:rPr>
              <a:t>实质：</a:t>
            </a:r>
            <a:r>
              <a:rPr altLang="en-US" dirty="0" kern="100" lang="zh-CN" sz="2400" u="sng">
                <a:solidFill>
                  <a:schemeClr val="bg1"/>
                </a:solidFill>
                <a:latin charset="-122" panose="02010609060101010101" pitchFamily="49" typeface="黑体"/>
                <a:ea charset="-122" panose="02010609060101010101" pitchFamily="49" typeface="黑体"/>
                <a:cs charset="0" panose="02020603050405020304" pitchFamily="18" typeface="Times New Roman"/>
              </a:rPr>
              <a:t>政治制度的落后导致军事制度、军心和民心都无法与近代化的日本抗衡。</a:t>
            </a:r>
            <a:endParaRPr altLang="zh-CN" dirty="0" kern="100" lang="zh-CN" u="sng">
              <a:solidFill>
                <a:schemeClr val="bg1"/>
              </a:solidFill>
              <a:effectLst/>
              <a:latin charset="-122" panose="02010609060101010101" pitchFamily="49" typeface="黑体"/>
              <a:ea charset="-122" panose="02010609060101010101" pitchFamily="49" typeface="黑体"/>
              <a:cs charset="0" panose="02020603050405020304" pitchFamily="18" typeface="Times New Roman"/>
            </a:endParaRPr>
          </a:p>
        </p:txBody>
      </p:sp>
      <p:sp>
        <p:nvSpPr>
          <p:cNvPr id="37" name="思想气泡: 云 36"/>
          <p:cNvSpPr/>
          <p:nvPr/>
        </p:nvSpPr>
        <p:spPr>
          <a:xfrm>
            <a:off x="8615271" y="0"/>
            <a:ext cx="3549724" cy="1837205"/>
          </a:xfrm>
          <a:prstGeom prst="cloudCallout">
            <a:avLst>
              <a:gd fmla="val -25550" name="adj1"/>
              <a:gd fmla="val 75089" name="adj2"/>
            </a:avLst>
          </a:prstGeom>
        </p:spPr>
        <p:style>
          <a:lnRef idx="3">
            <a:schemeClr val="lt1"/>
          </a:lnRef>
          <a:fillRef idx="1">
            <a:schemeClr val="accent2"/>
          </a:fillRef>
          <a:effectRef idx="1">
            <a:schemeClr val="accent2"/>
          </a:effectRef>
          <a:fontRef idx="minor">
            <a:schemeClr val="lt1"/>
          </a:fontRef>
        </p:style>
        <p:txBody>
          <a:bodyPr anchor="ctr" rtlCol="0"/>
          <a:lstStyle/>
          <a:p>
            <a:pPr algn="ctr"/>
            <a:r>
              <a:rPr altLang="en-US" dirty="0" lang="zh-CN" sz="2400"/>
              <a:t>蓄谋久、敌国强、</a:t>
            </a:r>
            <a:r>
              <a:rPr altLang="en-US" dirty="0" lang="zh-CN" sz="2400" u="sng"/>
              <a:t>清腐败</a:t>
            </a:r>
            <a:r>
              <a:rPr altLang="en-US" dirty="0" lang="zh-CN" sz="2400"/>
              <a:t>、求妥协、将贪生、武器僵。</a:t>
            </a:r>
            <a:endParaRPr altLang="zh-CN" dirty="0" lang="en-US" sz="2400"/>
          </a:p>
        </p:txBody>
      </p:sp>
      <p:sp>
        <p:nvSpPr>
          <p:cNvPr id="39" name="Freeform 27"/>
          <p:cNvSpPr/>
          <p:nvPr/>
        </p:nvSpPr>
        <p:spPr bwMode="auto">
          <a:xfrm flipH="1" flipV="1">
            <a:off x="8389850" y="5325542"/>
            <a:ext cx="1060442" cy="212859"/>
          </a:xfrm>
          <a:custGeom>
            <a:avLst/>
            <a:gdLst>
              <a:gd fmla="*/ 770 w 1157" name="T0"/>
              <a:gd fmla="*/ 42 h 69" name="T1"/>
              <a:gd fmla="*/ 714 w 1157" name="T2"/>
              <a:gd fmla="*/ 63 h 69" name="T3"/>
              <a:gd fmla="*/ 711 w 1157" name="T4"/>
              <a:gd fmla="*/ 66 h 69" name="T5"/>
              <a:gd fmla="*/ 686 w 1157" name="T6"/>
              <a:gd fmla="*/ 68 h 69" name="T7"/>
              <a:gd fmla="*/ 602 w 1157" name="T8"/>
              <a:gd fmla="*/ 61 h 69" name="T9"/>
              <a:gd fmla="*/ 569 w 1157" name="T10"/>
              <a:gd fmla="*/ 50 h 69" name="T11"/>
              <a:gd fmla="*/ 557 w 1157" name="T12"/>
              <a:gd fmla="*/ 50 h 69" name="T13"/>
              <a:gd fmla="*/ 534 w 1157" name="T14"/>
              <a:gd fmla="*/ 44 h 69" name="T15"/>
              <a:gd fmla="*/ 495 w 1157" name="T16"/>
              <a:gd fmla="*/ 44 h 69" name="T17"/>
              <a:gd fmla="*/ 452 w 1157" name="T18"/>
              <a:gd fmla="*/ 39 h 69" name="T19"/>
              <a:gd fmla="*/ 439 w 1157" name="T20"/>
              <a:gd fmla="*/ 41 h 69" name="T21"/>
              <a:gd fmla="*/ 427 w 1157" name="T22"/>
              <a:gd fmla="*/ 43 h 69" name="T23"/>
              <a:gd fmla="*/ 422 w 1157" name="T24"/>
              <a:gd fmla="*/ 50 h 69" name="T25"/>
              <a:gd fmla="*/ 363 w 1157" name="T26"/>
              <a:gd fmla="*/ 59 h 69" name="T27"/>
              <a:gd fmla="*/ 320 w 1157" name="T28"/>
              <a:gd fmla="*/ 62 h 69" name="T29"/>
              <a:gd fmla="*/ 278 w 1157" name="T30"/>
              <a:gd fmla="*/ 54 h 69" name="T31"/>
              <a:gd fmla="*/ 246 w 1157" name="T32"/>
              <a:gd fmla="*/ 52 h 69" name="T33"/>
              <a:gd fmla="*/ 221 w 1157" name="T34"/>
              <a:gd fmla="*/ 40 h 69" name="T35"/>
              <a:gd fmla="*/ 183 w 1157" name="T36"/>
              <a:gd fmla="*/ 48 h 69" name="T37"/>
              <a:gd fmla="*/ 151 w 1157" name="T38"/>
              <a:gd fmla="*/ 46 h 69" name="T39"/>
              <a:gd fmla="*/ 109 w 1157" name="T40"/>
              <a:gd fmla="*/ 50 h 69" name="T41"/>
              <a:gd fmla="*/ 73 w 1157" name="T42"/>
              <a:gd fmla="*/ 52 h 69" name="T43"/>
              <a:gd fmla="*/ 41 w 1157" name="T44"/>
              <a:gd fmla="*/ 48 h 69" name="T45"/>
              <a:gd fmla="*/ 83 w 1157" name="T46"/>
              <a:gd fmla="*/ 46 h 69" name="T47"/>
              <a:gd fmla="*/ 12 w 1157" name="T48"/>
              <a:gd fmla="*/ 50 h 69" name="T49"/>
              <a:gd fmla="*/ 21 w 1157" name="T50"/>
              <a:gd fmla="*/ 44 h 69" name="T51"/>
              <a:gd fmla="*/ 12 w 1157" name="T52"/>
              <a:gd fmla="*/ 35 h 69" name="T53"/>
              <a:gd fmla="*/ 46 w 1157" name="T54"/>
              <a:gd fmla="*/ 37 h 69" name="T55"/>
              <a:gd fmla="*/ 66 w 1157" name="T56"/>
              <a:gd fmla="*/ 35 h 69" name="T57"/>
              <a:gd fmla="*/ 128 w 1157" name="T58"/>
              <a:gd fmla="*/ 39 h 69" name="T59"/>
              <a:gd fmla="*/ 108 w 1157" name="T60"/>
              <a:gd fmla="*/ 32 h 69" name="T61"/>
              <a:gd fmla="*/ 167 w 1157" name="T62"/>
              <a:gd fmla="*/ 29 h 69" name="T63"/>
              <a:gd fmla="*/ 180 w 1157" name="T64"/>
              <a:gd fmla="*/ 23 h 69" name="T65"/>
              <a:gd fmla="*/ 249 w 1157" name="T66"/>
              <a:gd fmla="*/ 26 h 69" name="T67"/>
              <a:gd fmla="*/ 284 w 1157" name="T68"/>
              <a:gd fmla="*/ 30 h 69" name="T69"/>
              <a:gd fmla="*/ 328 w 1157" name="T70"/>
              <a:gd fmla="*/ 35 h 69" name="T71"/>
              <a:gd fmla="*/ 357 w 1157" name="T72"/>
              <a:gd fmla="*/ 37 h 69" name="T73"/>
              <a:gd fmla="*/ 367 w 1157" name="T74"/>
              <a:gd fmla="*/ 42 h 69" name="T75"/>
              <a:gd fmla="*/ 376 w 1157" name="T76"/>
              <a:gd fmla="*/ 38 h 69" name="T77"/>
              <a:gd fmla="*/ 359 w 1157" name="T78"/>
              <a:gd fmla="*/ 36 h 69" name="T79"/>
              <a:gd fmla="*/ 396 w 1157" name="T80"/>
              <a:gd fmla="*/ 18 h 69" name="T81"/>
              <a:gd fmla="*/ 495 w 1157" name="T82"/>
              <a:gd fmla="*/ 15 h 69" name="T83"/>
              <a:gd fmla="*/ 615 w 1157" name="T84"/>
              <a:gd fmla="*/ 32 h 69" name="T85"/>
              <a:gd fmla="*/ 672 w 1157" name="T86"/>
              <a:gd fmla="*/ 39 h 69" name="T87"/>
              <a:gd fmla="*/ 682 w 1157" name="T88"/>
              <a:gd fmla="*/ 39 h 69" name="T89"/>
              <a:gd fmla="*/ 687 w 1157" name="T90"/>
              <a:gd fmla="*/ 18 h 69" name="T91"/>
              <a:gd fmla="*/ 745 w 1157" name="T92"/>
              <a:gd fmla="*/ 1 h 69" name="T93"/>
              <a:gd fmla="*/ 785 w 1157" name="T94"/>
              <a:gd fmla="*/ 3 h 69" name="T95"/>
              <a:gd fmla="*/ 870 w 1157" name="T96"/>
              <a:gd fmla="*/ 8 h 69" name="T97"/>
              <a:gd fmla="*/ 992 w 1157" name="T98"/>
              <a:gd fmla="*/ 16 h 69" name="T99"/>
              <a:gd fmla="*/ 1113 w 1157" name="T100"/>
              <a:gd fmla="*/ 22 h 69" name="T101"/>
              <a:gd fmla="*/ 1151 w 1157" name="T102"/>
              <a:gd fmla="*/ 24 h 69" name="T103"/>
              <a:gd fmla="*/ 1098 w 1157" name="T104"/>
              <a:gd fmla="*/ 35 h 69" name="T105"/>
              <a:gd fmla="*/ 1060 w 1157" name="T106"/>
              <a:gd fmla="*/ 38 h 69" name="T107"/>
              <a:gd fmla="*/ 1006 w 1157" name="T108"/>
              <a:gd fmla="*/ 40 h 69" name="T109"/>
              <a:gd fmla="*/ 937 w 1157" name="T110"/>
              <a:gd fmla="*/ 40 h 69" name="T111"/>
              <a:gd fmla="*/ 920 w 1157" name="T112"/>
              <a:gd fmla="*/ 38 h 69" name="T113"/>
              <a:gd fmla="*/ 843 w 1157" name="T114"/>
              <a:gd fmla="*/ 34 h 69" name="T115"/>
              <a:gd fmla="*/ 811 w 1157" name="T116"/>
              <a:gd fmla="*/ 31 h 69" name="T117"/>
              <a:gd fmla="*/ 761 w 1157" name="T118"/>
              <a:gd fmla="*/ 29 h 69" name="T119"/>
              <a:gd fmla="*/ 727 w 1157" name="T120"/>
              <a:gd fmla="*/ 21 h 69" name="T121"/>
              <a:gd fmla="*/ 744 w 1157" name="T122"/>
              <a:gd fmla="*/ 21 h 69" name="T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b="b" l="0" r="r" t="0"/>
            <a:pathLst>
              <a:path h="69" w="1157">
                <a:moveTo>
                  <a:pt x="755" y="21"/>
                </a:moveTo>
                <a:cubicBezTo>
                  <a:pt x="758" y="19"/>
                  <a:pt x="762" y="20"/>
                  <a:pt x="766" y="20"/>
                </a:cubicBezTo>
                <a:cubicBezTo>
                  <a:pt x="766" y="20"/>
                  <a:pt x="766" y="20"/>
                  <a:pt x="766" y="20"/>
                </a:cubicBezTo>
                <a:cubicBezTo>
                  <a:pt x="766" y="21"/>
                  <a:pt x="766" y="21"/>
                  <a:pt x="766" y="21"/>
                </a:cubicBezTo>
                <a:cubicBezTo>
                  <a:pt x="767" y="22"/>
                  <a:pt x="767" y="23"/>
                  <a:pt x="765" y="22"/>
                </a:cubicBezTo>
                <a:cubicBezTo>
                  <a:pt x="770" y="23"/>
                  <a:pt x="771" y="26"/>
                  <a:pt x="770" y="29"/>
                </a:cubicBezTo>
                <a:cubicBezTo>
                  <a:pt x="770" y="32"/>
                  <a:pt x="769" y="34"/>
                  <a:pt x="772" y="36"/>
                </a:cubicBezTo>
                <a:cubicBezTo>
                  <a:pt x="771" y="36"/>
                  <a:pt x="769" y="34"/>
                  <a:pt x="767" y="36"/>
                </a:cubicBezTo>
                <a:cubicBezTo>
                  <a:pt x="766" y="40"/>
                  <a:pt x="769" y="40"/>
                  <a:pt x="770" y="42"/>
                </a:cubicBezTo>
                <a:cubicBezTo>
                  <a:pt x="769" y="42"/>
                  <a:pt x="767" y="44"/>
                  <a:pt x="765" y="45"/>
                </a:cubicBezTo>
                <a:cubicBezTo>
                  <a:pt x="764" y="46"/>
                  <a:pt x="762" y="47"/>
                  <a:pt x="763" y="47"/>
                </a:cubicBezTo>
                <a:cubicBezTo>
                  <a:pt x="759" y="49"/>
                  <a:pt x="759" y="44"/>
                  <a:pt x="753" y="46"/>
                </a:cubicBezTo>
                <a:cubicBezTo>
                  <a:pt x="746" y="48"/>
                  <a:pt x="747" y="51"/>
                  <a:pt x="741" y="52"/>
                </a:cubicBezTo>
                <a:cubicBezTo>
                  <a:pt x="740" y="56"/>
                  <a:pt x="748" y="51"/>
                  <a:pt x="751" y="50"/>
                </a:cubicBezTo>
                <a:cubicBezTo>
                  <a:pt x="747" y="52"/>
                  <a:pt x="742" y="54"/>
                  <a:pt x="736" y="56"/>
                </a:cubicBezTo>
                <a:cubicBezTo>
                  <a:pt x="733" y="58"/>
                  <a:pt x="742" y="57"/>
                  <a:pt x="745" y="54"/>
                </a:cubicBezTo>
                <a:cubicBezTo>
                  <a:pt x="742" y="58"/>
                  <a:pt x="731" y="60"/>
                  <a:pt x="726" y="59"/>
                </a:cubicBezTo>
                <a:cubicBezTo>
                  <a:pt x="722" y="61"/>
                  <a:pt x="718" y="61"/>
                  <a:pt x="714" y="63"/>
                </a:cubicBezTo>
                <a:cubicBezTo>
                  <a:pt x="720" y="62"/>
                  <a:pt x="724" y="65"/>
                  <a:pt x="733" y="63"/>
                </a:cubicBezTo>
                <a:cubicBezTo>
                  <a:pt x="745" y="60"/>
                  <a:pt x="725" y="63"/>
                  <a:pt x="734" y="60"/>
                </a:cubicBezTo>
                <a:cubicBezTo>
                  <a:pt x="738" y="61"/>
                  <a:pt x="738" y="61"/>
                  <a:pt x="738" y="61"/>
                </a:cubicBezTo>
                <a:cubicBezTo>
                  <a:pt x="741" y="59"/>
                  <a:pt x="746" y="58"/>
                  <a:pt x="750" y="57"/>
                </a:cubicBezTo>
                <a:cubicBezTo>
                  <a:pt x="751" y="55"/>
                  <a:pt x="748" y="56"/>
                  <a:pt x="746" y="57"/>
                </a:cubicBezTo>
                <a:cubicBezTo>
                  <a:pt x="753" y="54"/>
                  <a:pt x="755" y="51"/>
                  <a:pt x="763" y="49"/>
                </a:cubicBezTo>
                <a:cubicBezTo>
                  <a:pt x="762" y="52"/>
                  <a:pt x="757" y="55"/>
                  <a:pt x="752" y="57"/>
                </a:cubicBezTo>
                <a:cubicBezTo>
                  <a:pt x="746" y="59"/>
                  <a:pt x="741" y="61"/>
                  <a:pt x="740" y="63"/>
                </a:cubicBezTo>
                <a:cubicBezTo>
                  <a:pt x="731" y="64"/>
                  <a:pt x="721" y="66"/>
                  <a:pt x="711" y="66"/>
                </a:cubicBezTo>
                <a:cubicBezTo>
                  <a:pt x="710" y="66"/>
                  <a:pt x="718" y="63"/>
                  <a:pt x="709" y="63"/>
                </a:cubicBezTo>
                <a:cubicBezTo>
                  <a:pt x="709" y="65"/>
                  <a:pt x="702" y="67"/>
                  <a:pt x="690" y="68"/>
                </a:cubicBezTo>
                <a:cubicBezTo>
                  <a:pt x="692" y="67"/>
                  <a:pt x="687" y="67"/>
                  <a:pt x="683" y="67"/>
                </a:cubicBezTo>
                <a:cubicBezTo>
                  <a:pt x="678" y="66"/>
                  <a:pt x="674" y="66"/>
                  <a:pt x="677" y="65"/>
                </a:cubicBezTo>
                <a:cubicBezTo>
                  <a:pt x="682" y="66"/>
                  <a:pt x="684" y="64"/>
                  <a:pt x="684" y="64"/>
                </a:cubicBezTo>
                <a:cubicBezTo>
                  <a:pt x="674" y="64"/>
                  <a:pt x="682" y="62"/>
                  <a:pt x="677" y="62"/>
                </a:cubicBezTo>
                <a:cubicBezTo>
                  <a:pt x="668" y="63"/>
                  <a:pt x="668" y="63"/>
                  <a:pt x="669" y="63"/>
                </a:cubicBezTo>
                <a:cubicBezTo>
                  <a:pt x="669" y="64"/>
                  <a:pt x="669" y="64"/>
                  <a:pt x="660" y="64"/>
                </a:cubicBezTo>
                <a:cubicBezTo>
                  <a:pt x="664" y="65"/>
                  <a:pt x="674" y="67"/>
                  <a:pt x="686" y="68"/>
                </a:cubicBezTo>
                <a:cubicBezTo>
                  <a:pt x="685" y="69"/>
                  <a:pt x="675" y="68"/>
                  <a:pt x="670" y="69"/>
                </a:cubicBezTo>
                <a:cubicBezTo>
                  <a:pt x="677" y="68"/>
                  <a:pt x="665" y="67"/>
                  <a:pt x="671" y="67"/>
                </a:cubicBezTo>
                <a:cubicBezTo>
                  <a:pt x="663" y="66"/>
                  <a:pt x="655" y="65"/>
                  <a:pt x="647" y="64"/>
                </a:cubicBezTo>
                <a:cubicBezTo>
                  <a:pt x="640" y="63"/>
                  <a:pt x="635" y="61"/>
                  <a:pt x="629" y="61"/>
                </a:cubicBezTo>
                <a:cubicBezTo>
                  <a:pt x="628" y="64"/>
                  <a:pt x="649" y="65"/>
                  <a:pt x="643" y="68"/>
                </a:cubicBezTo>
                <a:cubicBezTo>
                  <a:pt x="636" y="67"/>
                  <a:pt x="637" y="65"/>
                  <a:pt x="632" y="65"/>
                </a:cubicBezTo>
                <a:cubicBezTo>
                  <a:pt x="626" y="66"/>
                  <a:pt x="617" y="64"/>
                  <a:pt x="610" y="63"/>
                </a:cubicBezTo>
                <a:cubicBezTo>
                  <a:pt x="614" y="62"/>
                  <a:pt x="614" y="62"/>
                  <a:pt x="614" y="62"/>
                </a:cubicBezTo>
                <a:cubicBezTo>
                  <a:pt x="612" y="61"/>
                  <a:pt x="606" y="61"/>
                  <a:pt x="602" y="61"/>
                </a:cubicBezTo>
                <a:cubicBezTo>
                  <a:pt x="603" y="61"/>
                  <a:pt x="603" y="61"/>
                  <a:pt x="603" y="61"/>
                </a:cubicBezTo>
                <a:cubicBezTo>
                  <a:pt x="600" y="60"/>
                  <a:pt x="600" y="60"/>
                  <a:pt x="600" y="60"/>
                </a:cubicBezTo>
                <a:cubicBezTo>
                  <a:pt x="599" y="60"/>
                  <a:pt x="599" y="60"/>
                  <a:pt x="599" y="60"/>
                </a:cubicBezTo>
                <a:cubicBezTo>
                  <a:pt x="596" y="59"/>
                  <a:pt x="587" y="59"/>
                  <a:pt x="581" y="57"/>
                </a:cubicBezTo>
                <a:cubicBezTo>
                  <a:pt x="582" y="56"/>
                  <a:pt x="587" y="58"/>
                  <a:pt x="591" y="58"/>
                </a:cubicBezTo>
                <a:cubicBezTo>
                  <a:pt x="592" y="58"/>
                  <a:pt x="599" y="59"/>
                  <a:pt x="597" y="57"/>
                </a:cubicBezTo>
                <a:cubicBezTo>
                  <a:pt x="589" y="56"/>
                  <a:pt x="584" y="53"/>
                  <a:pt x="576" y="52"/>
                </a:cubicBezTo>
                <a:cubicBezTo>
                  <a:pt x="577" y="52"/>
                  <a:pt x="578" y="52"/>
                  <a:pt x="579" y="52"/>
                </a:cubicBezTo>
                <a:cubicBezTo>
                  <a:pt x="578" y="51"/>
                  <a:pt x="573" y="51"/>
                  <a:pt x="569" y="50"/>
                </a:cubicBezTo>
                <a:cubicBezTo>
                  <a:pt x="560" y="50"/>
                  <a:pt x="573" y="53"/>
                  <a:pt x="567" y="53"/>
                </a:cubicBezTo>
                <a:cubicBezTo>
                  <a:pt x="569" y="55"/>
                  <a:pt x="576" y="54"/>
                  <a:pt x="574" y="56"/>
                </a:cubicBezTo>
                <a:cubicBezTo>
                  <a:pt x="573" y="56"/>
                  <a:pt x="570" y="57"/>
                  <a:pt x="568" y="57"/>
                </a:cubicBezTo>
                <a:cubicBezTo>
                  <a:pt x="564" y="55"/>
                  <a:pt x="558" y="56"/>
                  <a:pt x="555" y="55"/>
                </a:cubicBezTo>
                <a:cubicBezTo>
                  <a:pt x="559" y="55"/>
                  <a:pt x="559" y="55"/>
                  <a:pt x="559" y="55"/>
                </a:cubicBezTo>
                <a:cubicBezTo>
                  <a:pt x="560" y="54"/>
                  <a:pt x="556" y="54"/>
                  <a:pt x="555" y="54"/>
                </a:cubicBezTo>
                <a:cubicBezTo>
                  <a:pt x="559" y="52"/>
                  <a:pt x="559" y="52"/>
                  <a:pt x="559" y="52"/>
                </a:cubicBezTo>
                <a:cubicBezTo>
                  <a:pt x="564" y="53"/>
                  <a:pt x="565" y="55"/>
                  <a:pt x="570" y="54"/>
                </a:cubicBezTo>
                <a:cubicBezTo>
                  <a:pt x="562" y="53"/>
                  <a:pt x="566" y="51"/>
                  <a:pt x="557" y="50"/>
                </a:cubicBezTo>
                <a:cubicBezTo>
                  <a:pt x="555" y="50"/>
                  <a:pt x="558" y="50"/>
                  <a:pt x="558" y="51"/>
                </a:cubicBezTo>
                <a:cubicBezTo>
                  <a:pt x="555" y="51"/>
                  <a:pt x="553" y="49"/>
                  <a:pt x="547" y="49"/>
                </a:cubicBezTo>
                <a:cubicBezTo>
                  <a:pt x="550" y="50"/>
                  <a:pt x="553" y="51"/>
                  <a:pt x="548" y="52"/>
                </a:cubicBezTo>
                <a:cubicBezTo>
                  <a:pt x="547" y="50"/>
                  <a:pt x="547" y="50"/>
                  <a:pt x="547" y="50"/>
                </a:cubicBezTo>
                <a:cubicBezTo>
                  <a:pt x="545" y="50"/>
                  <a:pt x="545" y="50"/>
                  <a:pt x="544" y="50"/>
                </a:cubicBezTo>
                <a:cubicBezTo>
                  <a:pt x="540" y="50"/>
                  <a:pt x="547" y="49"/>
                  <a:pt x="541" y="48"/>
                </a:cubicBezTo>
                <a:cubicBezTo>
                  <a:pt x="540" y="49"/>
                  <a:pt x="538" y="49"/>
                  <a:pt x="538" y="49"/>
                </a:cubicBezTo>
                <a:cubicBezTo>
                  <a:pt x="532" y="48"/>
                  <a:pt x="536" y="48"/>
                  <a:pt x="531" y="47"/>
                </a:cubicBezTo>
                <a:cubicBezTo>
                  <a:pt x="536" y="47"/>
                  <a:pt x="539" y="45"/>
                  <a:pt x="534" y="44"/>
                </a:cubicBezTo>
                <a:cubicBezTo>
                  <a:pt x="527" y="43"/>
                  <a:pt x="523" y="41"/>
                  <a:pt x="516" y="42"/>
                </a:cubicBezTo>
                <a:cubicBezTo>
                  <a:pt x="514" y="41"/>
                  <a:pt x="514" y="41"/>
                  <a:pt x="514" y="41"/>
                </a:cubicBezTo>
                <a:cubicBezTo>
                  <a:pt x="514" y="43"/>
                  <a:pt x="509" y="41"/>
                  <a:pt x="506" y="41"/>
                </a:cubicBezTo>
                <a:cubicBezTo>
                  <a:pt x="504" y="42"/>
                  <a:pt x="517" y="42"/>
                  <a:pt x="514" y="45"/>
                </a:cubicBezTo>
                <a:cubicBezTo>
                  <a:pt x="509" y="44"/>
                  <a:pt x="510" y="46"/>
                  <a:pt x="511" y="46"/>
                </a:cubicBezTo>
                <a:cubicBezTo>
                  <a:pt x="506" y="46"/>
                  <a:pt x="511" y="44"/>
                  <a:pt x="510" y="43"/>
                </a:cubicBezTo>
                <a:cubicBezTo>
                  <a:pt x="509" y="44"/>
                  <a:pt x="501" y="42"/>
                  <a:pt x="503" y="44"/>
                </a:cubicBezTo>
                <a:cubicBezTo>
                  <a:pt x="499" y="43"/>
                  <a:pt x="499" y="42"/>
                  <a:pt x="496" y="42"/>
                </a:cubicBezTo>
                <a:cubicBezTo>
                  <a:pt x="496" y="42"/>
                  <a:pt x="496" y="43"/>
                  <a:pt x="495" y="44"/>
                </a:cubicBezTo>
                <a:cubicBezTo>
                  <a:pt x="495" y="43"/>
                  <a:pt x="490" y="44"/>
                  <a:pt x="489" y="44"/>
                </a:cubicBezTo>
                <a:cubicBezTo>
                  <a:pt x="490" y="43"/>
                  <a:pt x="489" y="42"/>
                  <a:pt x="492" y="43"/>
                </a:cubicBezTo>
                <a:cubicBezTo>
                  <a:pt x="493" y="42"/>
                  <a:pt x="484" y="42"/>
                  <a:pt x="485" y="41"/>
                </a:cubicBezTo>
                <a:cubicBezTo>
                  <a:pt x="484" y="43"/>
                  <a:pt x="477" y="41"/>
                  <a:pt x="473" y="41"/>
                </a:cubicBezTo>
                <a:cubicBezTo>
                  <a:pt x="476" y="37"/>
                  <a:pt x="479" y="43"/>
                  <a:pt x="482" y="40"/>
                </a:cubicBezTo>
                <a:cubicBezTo>
                  <a:pt x="478" y="38"/>
                  <a:pt x="466" y="39"/>
                  <a:pt x="459" y="37"/>
                </a:cubicBezTo>
                <a:cubicBezTo>
                  <a:pt x="453" y="38"/>
                  <a:pt x="459" y="39"/>
                  <a:pt x="458" y="40"/>
                </a:cubicBezTo>
                <a:cubicBezTo>
                  <a:pt x="463" y="41"/>
                  <a:pt x="465" y="40"/>
                  <a:pt x="469" y="40"/>
                </a:cubicBezTo>
                <a:cubicBezTo>
                  <a:pt x="463" y="41"/>
                  <a:pt x="456" y="40"/>
                  <a:pt x="452" y="39"/>
                </a:cubicBezTo>
                <a:cubicBezTo>
                  <a:pt x="447" y="39"/>
                  <a:pt x="449" y="43"/>
                  <a:pt x="446" y="43"/>
                </a:cubicBezTo>
                <a:cubicBezTo>
                  <a:pt x="445" y="42"/>
                  <a:pt x="445" y="41"/>
                  <a:pt x="445" y="41"/>
                </a:cubicBezTo>
                <a:cubicBezTo>
                  <a:pt x="444" y="40"/>
                  <a:pt x="443" y="41"/>
                  <a:pt x="442" y="41"/>
                </a:cubicBezTo>
                <a:cubicBezTo>
                  <a:pt x="441" y="41"/>
                  <a:pt x="443" y="40"/>
                  <a:pt x="441" y="40"/>
                </a:cubicBezTo>
                <a:cubicBezTo>
                  <a:pt x="440" y="40"/>
                  <a:pt x="440" y="40"/>
                  <a:pt x="440" y="40"/>
                </a:cubicBezTo>
                <a:cubicBezTo>
                  <a:pt x="440" y="40"/>
                  <a:pt x="440" y="40"/>
                  <a:pt x="440" y="40"/>
                </a:cubicBezTo>
                <a:cubicBezTo>
                  <a:pt x="439" y="40"/>
                  <a:pt x="439" y="40"/>
                  <a:pt x="439" y="40"/>
                </a:cubicBezTo>
                <a:cubicBezTo>
                  <a:pt x="438" y="41"/>
                  <a:pt x="439" y="41"/>
                  <a:pt x="439" y="41"/>
                </a:cubicBezTo>
                <a:cubicBezTo>
                  <a:pt x="439" y="41"/>
                  <a:pt x="439" y="41"/>
                  <a:pt x="439" y="41"/>
                </a:cubicBezTo>
                <a:cubicBezTo>
                  <a:pt x="438" y="41"/>
                  <a:pt x="437" y="42"/>
                  <a:pt x="438" y="43"/>
                </a:cubicBezTo>
                <a:cubicBezTo>
                  <a:pt x="439" y="43"/>
                  <a:pt x="439" y="44"/>
                  <a:pt x="436" y="43"/>
                </a:cubicBezTo>
                <a:cubicBezTo>
                  <a:pt x="435" y="42"/>
                  <a:pt x="437" y="43"/>
                  <a:pt x="437" y="42"/>
                </a:cubicBezTo>
                <a:cubicBezTo>
                  <a:pt x="436" y="42"/>
                  <a:pt x="432" y="41"/>
                  <a:pt x="430" y="41"/>
                </a:cubicBezTo>
                <a:cubicBezTo>
                  <a:pt x="432" y="42"/>
                  <a:pt x="429" y="42"/>
                  <a:pt x="429" y="42"/>
                </a:cubicBezTo>
                <a:cubicBezTo>
                  <a:pt x="432" y="43"/>
                  <a:pt x="432" y="42"/>
                  <a:pt x="434" y="42"/>
                </a:cubicBezTo>
                <a:cubicBezTo>
                  <a:pt x="433" y="42"/>
                  <a:pt x="433" y="43"/>
                  <a:pt x="433" y="43"/>
                </a:cubicBezTo>
                <a:cubicBezTo>
                  <a:pt x="433" y="43"/>
                  <a:pt x="433" y="43"/>
                  <a:pt x="433" y="43"/>
                </a:cubicBezTo>
                <a:cubicBezTo>
                  <a:pt x="431" y="43"/>
                  <a:pt x="429" y="43"/>
                  <a:pt x="427" y="43"/>
                </a:cubicBezTo>
                <a:cubicBezTo>
                  <a:pt x="430" y="42"/>
                  <a:pt x="424" y="42"/>
                  <a:pt x="423" y="42"/>
                </a:cubicBezTo>
                <a:cubicBezTo>
                  <a:pt x="422" y="43"/>
                  <a:pt x="421" y="45"/>
                  <a:pt x="425" y="45"/>
                </a:cubicBezTo>
                <a:cubicBezTo>
                  <a:pt x="424" y="45"/>
                  <a:pt x="423" y="45"/>
                  <a:pt x="422" y="45"/>
                </a:cubicBezTo>
                <a:cubicBezTo>
                  <a:pt x="421" y="46"/>
                  <a:pt x="420" y="46"/>
                  <a:pt x="419" y="47"/>
                </a:cubicBezTo>
                <a:cubicBezTo>
                  <a:pt x="417" y="48"/>
                  <a:pt x="416" y="49"/>
                  <a:pt x="414" y="50"/>
                </a:cubicBezTo>
                <a:cubicBezTo>
                  <a:pt x="416" y="47"/>
                  <a:pt x="411" y="49"/>
                  <a:pt x="409" y="49"/>
                </a:cubicBezTo>
                <a:cubicBezTo>
                  <a:pt x="409" y="51"/>
                  <a:pt x="408" y="52"/>
                  <a:pt x="407" y="53"/>
                </a:cubicBezTo>
                <a:cubicBezTo>
                  <a:pt x="414" y="50"/>
                  <a:pt x="408" y="55"/>
                  <a:pt x="412" y="55"/>
                </a:cubicBezTo>
                <a:cubicBezTo>
                  <a:pt x="418" y="55"/>
                  <a:pt x="420" y="52"/>
                  <a:pt x="422" y="50"/>
                </a:cubicBezTo>
                <a:cubicBezTo>
                  <a:pt x="423" y="53"/>
                  <a:pt x="419" y="54"/>
                  <a:pt x="416" y="55"/>
                </a:cubicBezTo>
                <a:cubicBezTo>
                  <a:pt x="412" y="56"/>
                  <a:pt x="408" y="56"/>
                  <a:pt x="405" y="58"/>
                </a:cubicBezTo>
                <a:cubicBezTo>
                  <a:pt x="406" y="59"/>
                  <a:pt x="409" y="59"/>
                  <a:pt x="412" y="58"/>
                </a:cubicBezTo>
                <a:cubicBezTo>
                  <a:pt x="411" y="59"/>
                  <a:pt x="402" y="59"/>
                  <a:pt x="397" y="61"/>
                </a:cubicBezTo>
                <a:cubicBezTo>
                  <a:pt x="398" y="61"/>
                  <a:pt x="399" y="59"/>
                  <a:pt x="392" y="60"/>
                </a:cubicBezTo>
                <a:cubicBezTo>
                  <a:pt x="390" y="61"/>
                  <a:pt x="388" y="62"/>
                  <a:pt x="386" y="62"/>
                </a:cubicBezTo>
                <a:cubicBezTo>
                  <a:pt x="375" y="64"/>
                  <a:pt x="380" y="61"/>
                  <a:pt x="371" y="61"/>
                </a:cubicBezTo>
                <a:cubicBezTo>
                  <a:pt x="372" y="61"/>
                  <a:pt x="374" y="60"/>
                  <a:pt x="375" y="60"/>
                </a:cubicBezTo>
                <a:cubicBezTo>
                  <a:pt x="373" y="58"/>
                  <a:pt x="364" y="60"/>
                  <a:pt x="363" y="59"/>
                </a:cubicBezTo>
                <a:cubicBezTo>
                  <a:pt x="367" y="58"/>
                  <a:pt x="371" y="60"/>
                  <a:pt x="376" y="59"/>
                </a:cubicBezTo>
                <a:cubicBezTo>
                  <a:pt x="376" y="57"/>
                  <a:pt x="369" y="58"/>
                  <a:pt x="365" y="58"/>
                </a:cubicBezTo>
                <a:cubicBezTo>
                  <a:pt x="355" y="59"/>
                  <a:pt x="358" y="59"/>
                  <a:pt x="350" y="60"/>
                </a:cubicBezTo>
                <a:cubicBezTo>
                  <a:pt x="349" y="63"/>
                  <a:pt x="365" y="63"/>
                  <a:pt x="365" y="66"/>
                </a:cubicBezTo>
                <a:cubicBezTo>
                  <a:pt x="359" y="66"/>
                  <a:pt x="349" y="66"/>
                  <a:pt x="343" y="66"/>
                </a:cubicBezTo>
                <a:cubicBezTo>
                  <a:pt x="338" y="66"/>
                  <a:pt x="333" y="66"/>
                  <a:pt x="329" y="66"/>
                </a:cubicBezTo>
                <a:cubicBezTo>
                  <a:pt x="320" y="65"/>
                  <a:pt x="322" y="63"/>
                  <a:pt x="324" y="61"/>
                </a:cubicBezTo>
                <a:cubicBezTo>
                  <a:pt x="321" y="61"/>
                  <a:pt x="319" y="61"/>
                  <a:pt x="317" y="61"/>
                </a:cubicBezTo>
                <a:cubicBezTo>
                  <a:pt x="320" y="62"/>
                  <a:pt x="320" y="62"/>
                  <a:pt x="320" y="62"/>
                </a:cubicBezTo>
                <a:cubicBezTo>
                  <a:pt x="310" y="61"/>
                  <a:pt x="305" y="60"/>
                  <a:pt x="295" y="59"/>
                </a:cubicBezTo>
                <a:cubicBezTo>
                  <a:pt x="290" y="58"/>
                  <a:pt x="293" y="56"/>
                  <a:pt x="296" y="55"/>
                </a:cubicBezTo>
                <a:cubicBezTo>
                  <a:pt x="290" y="54"/>
                  <a:pt x="290" y="54"/>
                  <a:pt x="290" y="54"/>
                </a:cubicBezTo>
                <a:cubicBezTo>
                  <a:pt x="291" y="54"/>
                  <a:pt x="291" y="54"/>
                  <a:pt x="291" y="54"/>
                </a:cubicBezTo>
                <a:cubicBezTo>
                  <a:pt x="291" y="53"/>
                  <a:pt x="286" y="52"/>
                  <a:pt x="282" y="52"/>
                </a:cubicBezTo>
                <a:cubicBezTo>
                  <a:pt x="281" y="53"/>
                  <a:pt x="283" y="53"/>
                  <a:pt x="283" y="54"/>
                </a:cubicBezTo>
                <a:cubicBezTo>
                  <a:pt x="279" y="54"/>
                  <a:pt x="274" y="53"/>
                  <a:pt x="272" y="52"/>
                </a:cubicBezTo>
                <a:cubicBezTo>
                  <a:pt x="271" y="53"/>
                  <a:pt x="272" y="54"/>
                  <a:pt x="277" y="54"/>
                </a:cubicBezTo>
                <a:cubicBezTo>
                  <a:pt x="277" y="54"/>
                  <a:pt x="277" y="54"/>
                  <a:pt x="278" y="54"/>
                </a:cubicBezTo>
                <a:cubicBezTo>
                  <a:pt x="284" y="56"/>
                  <a:pt x="284" y="56"/>
                  <a:pt x="284" y="56"/>
                </a:cubicBezTo>
                <a:cubicBezTo>
                  <a:pt x="277" y="54"/>
                  <a:pt x="271" y="55"/>
                  <a:pt x="269" y="57"/>
                </a:cubicBezTo>
                <a:cubicBezTo>
                  <a:pt x="262" y="55"/>
                  <a:pt x="277" y="56"/>
                  <a:pt x="268" y="54"/>
                </a:cubicBezTo>
                <a:cubicBezTo>
                  <a:pt x="253" y="56"/>
                  <a:pt x="247" y="50"/>
                  <a:pt x="236" y="54"/>
                </a:cubicBezTo>
                <a:cubicBezTo>
                  <a:pt x="232" y="52"/>
                  <a:pt x="227" y="50"/>
                  <a:pt x="219" y="49"/>
                </a:cubicBezTo>
                <a:cubicBezTo>
                  <a:pt x="220" y="48"/>
                  <a:pt x="214" y="48"/>
                  <a:pt x="216" y="47"/>
                </a:cubicBezTo>
                <a:cubicBezTo>
                  <a:pt x="226" y="45"/>
                  <a:pt x="229" y="51"/>
                  <a:pt x="237" y="49"/>
                </a:cubicBezTo>
                <a:cubicBezTo>
                  <a:pt x="240" y="50"/>
                  <a:pt x="238" y="51"/>
                  <a:pt x="239" y="52"/>
                </a:cubicBezTo>
                <a:cubicBezTo>
                  <a:pt x="242" y="52"/>
                  <a:pt x="245" y="53"/>
                  <a:pt x="246" y="52"/>
                </a:cubicBezTo>
                <a:cubicBezTo>
                  <a:pt x="240" y="50"/>
                  <a:pt x="247" y="48"/>
                  <a:pt x="238" y="47"/>
                </a:cubicBezTo>
                <a:cubicBezTo>
                  <a:pt x="240" y="46"/>
                  <a:pt x="248" y="47"/>
                  <a:pt x="251" y="47"/>
                </a:cubicBezTo>
                <a:cubicBezTo>
                  <a:pt x="251" y="47"/>
                  <a:pt x="253" y="46"/>
                  <a:pt x="255" y="46"/>
                </a:cubicBezTo>
                <a:cubicBezTo>
                  <a:pt x="254" y="45"/>
                  <a:pt x="249" y="43"/>
                  <a:pt x="247" y="42"/>
                </a:cubicBezTo>
                <a:cubicBezTo>
                  <a:pt x="248" y="42"/>
                  <a:pt x="246" y="42"/>
                  <a:pt x="246" y="43"/>
                </a:cubicBezTo>
                <a:cubicBezTo>
                  <a:pt x="243" y="42"/>
                  <a:pt x="240" y="41"/>
                  <a:pt x="238" y="40"/>
                </a:cubicBezTo>
                <a:cubicBezTo>
                  <a:pt x="234" y="40"/>
                  <a:pt x="232" y="41"/>
                  <a:pt x="233" y="42"/>
                </a:cubicBezTo>
                <a:cubicBezTo>
                  <a:pt x="227" y="42"/>
                  <a:pt x="219" y="39"/>
                  <a:pt x="217" y="41"/>
                </a:cubicBezTo>
                <a:cubicBezTo>
                  <a:pt x="210" y="40"/>
                  <a:pt x="220" y="40"/>
                  <a:pt x="221" y="40"/>
                </a:cubicBezTo>
                <a:cubicBezTo>
                  <a:pt x="221" y="40"/>
                  <a:pt x="221" y="40"/>
                  <a:pt x="221" y="40"/>
                </a:cubicBezTo>
                <a:cubicBezTo>
                  <a:pt x="229" y="41"/>
                  <a:pt x="229" y="41"/>
                  <a:pt x="229" y="41"/>
                </a:cubicBezTo>
                <a:cubicBezTo>
                  <a:pt x="231" y="38"/>
                  <a:pt x="219" y="40"/>
                  <a:pt x="219" y="38"/>
                </a:cubicBezTo>
                <a:cubicBezTo>
                  <a:pt x="221" y="33"/>
                  <a:pt x="207" y="38"/>
                  <a:pt x="202" y="37"/>
                </a:cubicBezTo>
                <a:cubicBezTo>
                  <a:pt x="204" y="39"/>
                  <a:pt x="205" y="40"/>
                  <a:pt x="207" y="41"/>
                </a:cubicBezTo>
                <a:cubicBezTo>
                  <a:pt x="202" y="40"/>
                  <a:pt x="202" y="40"/>
                  <a:pt x="202" y="40"/>
                </a:cubicBezTo>
                <a:cubicBezTo>
                  <a:pt x="204" y="41"/>
                  <a:pt x="203" y="44"/>
                  <a:pt x="207" y="45"/>
                </a:cubicBezTo>
                <a:cubicBezTo>
                  <a:pt x="200" y="45"/>
                  <a:pt x="190" y="45"/>
                  <a:pt x="185" y="45"/>
                </a:cubicBezTo>
                <a:cubicBezTo>
                  <a:pt x="184" y="46"/>
                  <a:pt x="183" y="47"/>
                  <a:pt x="183" y="48"/>
                </a:cubicBezTo>
                <a:cubicBezTo>
                  <a:pt x="177" y="46"/>
                  <a:pt x="173" y="49"/>
                  <a:pt x="167" y="49"/>
                </a:cubicBezTo>
                <a:cubicBezTo>
                  <a:pt x="161" y="48"/>
                  <a:pt x="173" y="47"/>
                  <a:pt x="168" y="46"/>
                </a:cubicBezTo>
                <a:cubicBezTo>
                  <a:pt x="167" y="47"/>
                  <a:pt x="163" y="46"/>
                  <a:pt x="161" y="46"/>
                </a:cubicBezTo>
                <a:cubicBezTo>
                  <a:pt x="163" y="47"/>
                  <a:pt x="170" y="45"/>
                  <a:pt x="175" y="45"/>
                </a:cubicBezTo>
                <a:cubicBezTo>
                  <a:pt x="171" y="45"/>
                  <a:pt x="171" y="43"/>
                  <a:pt x="170" y="43"/>
                </a:cubicBezTo>
                <a:cubicBezTo>
                  <a:pt x="176" y="42"/>
                  <a:pt x="176" y="42"/>
                  <a:pt x="176" y="42"/>
                </a:cubicBezTo>
                <a:cubicBezTo>
                  <a:pt x="176" y="40"/>
                  <a:pt x="168" y="42"/>
                  <a:pt x="165" y="41"/>
                </a:cubicBezTo>
                <a:cubicBezTo>
                  <a:pt x="168" y="43"/>
                  <a:pt x="167" y="43"/>
                  <a:pt x="169" y="45"/>
                </a:cubicBezTo>
                <a:cubicBezTo>
                  <a:pt x="163" y="44"/>
                  <a:pt x="155" y="44"/>
                  <a:pt x="151" y="46"/>
                </a:cubicBezTo>
                <a:cubicBezTo>
                  <a:pt x="149" y="47"/>
                  <a:pt x="154" y="47"/>
                  <a:pt x="156" y="47"/>
                </a:cubicBezTo>
                <a:cubicBezTo>
                  <a:pt x="155" y="48"/>
                  <a:pt x="150" y="47"/>
                  <a:pt x="150" y="48"/>
                </a:cubicBezTo>
                <a:cubicBezTo>
                  <a:pt x="151" y="49"/>
                  <a:pt x="153" y="48"/>
                  <a:pt x="155" y="48"/>
                </a:cubicBezTo>
                <a:cubicBezTo>
                  <a:pt x="150" y="49"/>
                  <a:pt x="145" y="49"/>
                  <a:pt x="140" y="50"/>
                </a:cubicBezTo>
                <a:cubicBezTo>
                  <a:pt x="141" y="50"/>
                  <a:pt x="145" y="50"/>
                  <a:pt x="147" y="50"/>
                </a:cubicBezTo>
                <a:cubicBezTo>
                  <a:pt x="143" y="51"/>
                  <a:pt x="139" y="51"/>
                  <a:pt x="132" y="49"/>
                </a:cubicBezTo>
                <a:cubicBezTo>
                  <a:pt x="128" y="50"/>
                  <a:pt x="122" y="52"/>
                  <a:pt x="125" y="53"/>
                </a:cubicBezTo>
                <a:cubicBezTo>
                  <a:pt x="122" y="52"/>
                  <a:pt x="123" y="52"/>
                  <a:pt x="123" y="51"/>
                </a:cubicBezTo>
                <a:cubicBezTo>
                  <a:pt x="116" y="52"/>
                  <a:pt x="113" y="50"/>
                  <a:pt x="109" y="50"/>
                </a:cubicBezTo>
                <a:cubicBezTo>
                  <a:pt x="111" y="48"/>
                  <a:pt x="111" y="48"/>
                  <a:pt x="111" y="48"/>
                </a:cubicBezTo>
                <a:cubicBezTo>
                  <a:pt x="105" y="50"/>
                  <a:pt x="108" y="46"/>
                  <a:pt x="102" y="48"/>
                </a:cubicBezTo>
                <a:cubicBezTo>
                  <a:pt x="104" y="49"/>
                  <a:pt x="105" y="51"/>
                  <a:pt x="105" y="52"/>
                </a:cubicBezTo>
                <a:cubicBezTo>
                  <a:pt x="103" y="51"/>
                  <a:pt x="100" y="53"/>
                  <a:pt x="97" y="53"/>
                </a:cubicBezTo>
                <a:cubicBezTo>
                  <a:pt x="98" y="52"/>
                  <a:pt x="90" y="52"/>
                  <a:pt x="94" y="51"/>
                </a:cubicBezTo>
                <a:cubicBezTo>
                  <a:pt x="87" y="50"/>
                  <a:pt x="85" y="52"/>
                  <a:pt x="79" y="51"/>
                </a:cubicBezTo>
                <a:cubicBezTo>
                  <a:pt x="82" y="50"/>
                  <a:pt x="73" y="50"/>
                  <a:pt x="75" y="49"/>
                </a:cubicBezTo>
                <a:cubicBezTo>
                  <a:pt x="68" y="49"/>
                  <a:pt x="65" y="51"/>
                  <a:pt x="67" y="52"/>
                </a:cubicBezTo>
                <a:cubicBezTo>
                  <a:pt x="70" y="52"/>
                  <a:pt x="73" y="51"/>
                  <a:pt x="73" y="52"/>
                </a:cubicBezTo>
                <a:cubicBezTo>
                  <a:pt x="69" y="53"/>
                  <a:pt x="65" y="53"/>
                  <a:pt x="61" y="53"/>
                </a:cubicBezTo>
                <a:cubicBezTo>
                  <a:pt x="59" y="54"/>
                  <a:pt x="55" y="54"/>
                  <a:pt x="55" y="56"/>
                </a:cubicBezTo>
                <a:cubicBezTo>
                  <a:pt x="51" y="54"/>
                  <a:pt x="44" y="58"/>
                  <a:pt x="40" y="56"/>
                </a:cubicBezTo>
                <a:cubicBezTo>
                  <a:pt x="45" y="57"/>
                  <a:pt x="48" y="55"/>
                  <a:pt x="49" y="55"/>
                </a:cubicBezTo>
                <a:cubicBezTo>
                  <a:pt x="47" y="55"/>
                  <a:pt x="47" y="55"/>
                  <a:pt x="47" y="55"/>
                </a:cubicBezTo>
                <a:cubicBezTo>
                  <a:pt x="47" y="55"/>
                  <a:pt x="48" y="54"/>
                  <a:pt x="48" y="54"/>
                </a:cubicBezTo>
                <a:cubicBezTo>
                  <a:pt x="42" y="52"/>
                  <a:pt x="42" y="52"/>
                  <a:pt x="42" y="52"/>
                </a:cubicBezTo>
                <a:cubicBezTo>
                  <a:pt x="47" y="51"/>
                  <a:pt x="43" y="54"/>
                  <a:pt x="50" y="53"/>
                </a:cubicBezTo>
                <a:cubicBezTo>
                  <a:pt x="55" y="51"/>
                  <a:pt x="36" y="50"/>
                  <a:pt x="41" y="48"/>
                </a:cubicBezTo>
                <a:cubicBezTo>
                  <a:pt x="46" y="47"/>
                  <a:pt x="46" y="50"/>
                  <a:pt x="50" y="50"/>
                </a:cubicBezTo>
                <a:cubicBezTo>
                  <a:pt x="49" y="50"/>
                  <a:pt x="49" y="50"/>
                  <a:pt x="49" y="50"/>
                </a:cubicBezTo>
                <a:cubicBezTo>
                  <a:pt x="53" y="51"/>
                  <a:pt x="56" y="51"/>
                  <a:pt x="59" y="51"/>
                </a:cubicBezTo>
                <a:cubicBezTo>
                  <a:pt x="59" y="50"/>
                  <a:pt x="56" y="50"/>
                  <a:pt x="56" y="50"/>
                </a:cubicBezTo>
                <a:cubicBezTo>
                  <a:pt x="67" y="49"/>
                  <a:pt x="68" y="47"/>
                  <a:pt x="80" y="46"/>
                </a:cubicBezTo>
                <a:cubicBezTo>
                  <a:pt x="79" y="47"/>
                  <a:pt x="78" y="49"/>
                  <a:pt x="84" y="49"/>
                </a:cubicBezTo>
                <a:cubicBezTo>
                  <a:pt x="88" y="50"/>
                  <a:pt x="88" y="48"/>
                  <a:pt x="91" y="48"/>
                </a:cubicBezTo>
                <a:cubicBezTo>
                  <a:pt x="89" y="47"/>
                  <a:pt x="86" y="46"/>
                  <a:pt x="84" y="47"/>
                </a:cubicBezTo>
                <a:cubicBezTo>
                  <a:pt x="83" y="46"/>
                  <a:pt x="83" y="46"/>
                  <a:pt x="83" y="46"/>
                </a:cubicBezTo>
                <a:cubicBezTo>
                  <a:pt x="73" y="44"/>
                  <a:pt x="76" y="42"/>
                  <a:pt x="64" y="42"/>
                </a:cubicBezTo>
                <a:cubicBezTo>
                  <a:pt x="63" y="41"/>
                  <a:pt x="54" y="41"/>
                  <a:pt x="49" y="42"/>
                </a:cubicBezTo>
                <a:cubicBezTo>
                  <a:pt x="51" y="40"/>
                  <a:pt x="51" y="40"/>
                  <a:pt x="51" y="40"/>
                </a:cubicBezTo>
                <a:cubicBezTo>
                  <a:pt x="44" y="38"/>
                  <a:pt x="51" y="42"/>
                  <a:pt x="42" y="41"/>
                </a:cubicBezTo>
                <a:cubicBezTo>
                  <a:pt x="40" y="43"/>
                  <a:pt x="34" y="46"/>
                  <a:pt x="39" y="48"/>
                </a:cubicBezTo>
                <a:cubicBezTo>
                  <a:pt x="33" y="49"/>
                  <a:pt x="31" y="48"/>
                  <a:pt x="25" y="48"/>
                </a:cubicBezTo>
                <a:cubicBezTo>
                  <a:pt x="22" y="50"/>
                  <a:pt x="27" y="50"/>
                  <a:pt x="27" y="52"/>
                </a:cubicBezTo>
                <a:cubicBezTo>
                  <a:pt x="22" y="52"/>
                  <a:pt x="17" y="51"/>
                  <a:pt x="20" y="50"/>
                </a:cubicBezTo>
                <a:cubicBezTo>
                  <a:pt x="18" y="50"/>
                  <a:pt x="15" y="50"/>
                  <a:pt x="12" y="50"/>
                </a:cubicBezTo>
                <a:cubicBezTo>
                  <a:pt x="12" y="51"/>
                  <a:pt x="15" y="51"/>
                  <a:pt x="16" y="51"/>
                </a:cubicBezTo>
                <a:cubicBezTo>
                  <a:pt x="13" y="51"/>
                  <a:pt x="7" y="50"/>
                  <a:pt x="6" y="49"/>
                </a:cubicBezTo>
                <a:cubicBezTo>
                  <a:pt x="6" y="49"/>
                  <a:pt x="8" y="50"/>
                  <a:pt x="9" y="49"/>
                </a:cubicBezTo>
                <a:cubicBezTo>
                  <a:pt x="6" y="49"/>
                  <a:pt x="0" y="48"/>
                  <a:pt x="0" y="47"/>
                </a:cubicBezTo>
                <a:cubicBezTo>
                  <a:pt x="5" y="48"/>
                  <a:pt x="6" y="46"/>
                  <a:pt x="10" y="47"/>
                </a:cubicBezTo>
                <a:cubicBezTo>
                  <a:pt x="10" y="47"/>
                  <a:pt x="9" y="46"/>
                  <a:pt x="7" y="46"/>
                </a:cubicBezTo>
                <a:cubicBezTo>
                  <a:pt x="11" y="45"/>
                  <a:pt x="15" y="45"/>
                  <a:pt x="16" y="44"/>
                </a:cubicBezTo>
                <a:cubicBezTo>
                  <a:pt x="13" y="45"/>
                  <a:pt x="11" y="43"/>
                  <a:pt x="11" y="43"/>
                </a:cubicBezTo>
                <a:cubicBezTo>
                  <a:pt x="13" y="43"/>
                  <a:pt x="19" y="43"/>
                  <a:pt x="21" y="44"/>
                </a:cubicBezTo>
                <a:cubicBezTo>
                  <a:pt x="21" y="41"/>
                  <a:pt x="32" y="44"/>
                  <a:pt x="28" y="42"/>
                </a:cubicBezTo>
                <a:cubicBezTo>
                  <a:pt x="29" y="43"/>
                  <a:pt x="33" y="43"/>
                  <a:pt x="35" y="42"/>
                </a:cubicBezTo>
                <a:cubicBezTo>
                  <a:pt x="34" y="41"/>
                  <a:pt x="29" y="41"/>
                  <a:pt x="27" y="39"/>
                </a:cubicBezTo>
                <a:cubicBezTo>
                  <a:pt x="16" y="38"/>
                  <a:pt x="27" y="41"/>
                  <a:pt x="25" y="42"/>
                </a:cubicBezTo>
                <a:cubicBezTo>
                  <a:pt x="22" y="42"/>
                  <a:pt x="19" y="42"/>
                  <a:pt x="16" y="42"/>
                </a:cubicBezTo>
                <a:cubicBezTo>
                  <a:pt x="17" y="41"/>
                  <a:pt x="13" y="40"/>
                  <a:pt x="19" y="40"/>
                </a:cubicBezTo>
                <a:cubicBezTo>
                  <a:pt x="16" y="39"/>
                  <a:pt x="12" y="38"/>
                  <a:pt x="8" y="39"/>
                </a:cubicBezTo>
                <a:cubicBezTo>
                  <a:pt x="7" y="38"/>
                  <a:pt x="10" y="38"/>
                  <a:pt x="11" y="38"/>
                </a:cubicBezTo>
                <a:cubicBezTo>
                  <a:pt x="10" y="37"/>
                  <a:pt x="6" y="35"/>
                  <a:pt x="12" y="35"/>
                </a:cubicBezTo>
                <a:cubicBezTo>
                  <a:pt x="10" y="35"/>
                  <a:pt x="14" y="36"/>
                  <a:pt x="11" y="36"/>
                </a:cubicBezTo>
                <a:cubicBezTo>
                  <a:pt x="14" y="37"/>
                  <a:pt x="20" y="36"/>
                  <a:pt x="18" y="35"/>
                </a:cubicBezTo>
                <a:cubicBezTo>
                  <a:pt x="21" y="35"/>
                  <a:pt x="26" y="36"/>
                  <a:pt x="29" y="36"/>
                </a:cubicBezTo>
                <a:cubicBezTo>
                  <a:pt x="29" y="35"/>
                  <a:pt x="26" y="36"/>
                  <a:pt x="25" y="35"/>
                </a:cubicBezTo>
                <a:cubicBezTo>
                  <a:pt x="28" y="35"/>
                  <a:pt x="31" y="36"/>
                  <a:pt x="34" y="36"/>
                </a:cubicBezTo>
                <a:cubicBezTo>
                  <a:pt x="31" y="37"/>
                  <a:pt x="31" y="37"/>
                  <a:pt x="31" y="37"/>
                </a:cubicBezTo>
                <a:cubicBezTo>
                  <a:pt x="38" y="36"/>
                  <a:pt x="42" y="39"/>
                  <a:pt x="48" y="39"/>
                </a:cubicBezTo>
                <a:cubicBezTo>
                  <a:pt x="47" y="37"/>
                  <a:pt x="42" y="37"/>
                  <a:pt x="39" y="37"/>
                </a:cubicBezTo>
                <a:cubicBezTo>
                  <a:pt x="41" y="34"/>
                  <a:pt x="41" y="38"/>
                  <a:pt x="46" y="37"/>
                </a:cubicBezTo>
                <a:cubicBezTo>
                  <a:pt x="47" y="37"/>
                  <a:pt x="47" y="36"/>
                  <a:pt x="47" y="36"/>
                </a:cubicBezTo>
                <a:cubicBezTo>
                  <a:pt x="52" y="37"/>
                  <a:pt x="52" y="37"/>
                  <a:pt x="52" y="37"/>
                </a:cubicBezTo>
                <a:cubicBezTo>
                  <a:pt x="53" y="37"/>
                  <a:pt x="52" y="36"/>
                  <a:pt x="51" y="36"/>
                </a:cubicBezTo>
                <a:cubicBezTo>
                  <a:pt x="60" y="38"/>
                  <a:pt x="52" y="39"/>
                  <a:pt x="63" y="39"/>
                </a:cubicBezTo>
                <a:cubicBezTo>
                  <a:pt x="57" y="40"/>
                  <a:pt x="57" y="38"/>
                  <a:pt x="52" y="39"/>
                </a:cubicBezTo>
                <a:cubicBezTo>
                  <a:pt x="49" y="40"/>
                  <a:pt x="59" y="41"/>
                  <a:pt x="61" y="41"/>
                </a:cubicBezTo>
                <a:cubicBezTo>
                  <a:pt x="66" y="40"/>
                  <a:pt x="65" y="38"/>
                  <a:pt x="73" y="39"/>
                </a:cubicBezTo>
                <a:cubicBezTo>
                  <a:pt x="68" y="38"/>
                  <a:pt x="71" y="37"/>
                  <a:pt x="65" y="37"/>
                </a:cubicBezTo>
                <a:cubicBezTo>
                  <a:pt x="61" y="37"/>
                  <a:pt x="66" y="37"/>
                  <a:pt x="66" y="35"/>
                </a:cubicBezTo>
                <a:cubicBezTo>
                  <a:pt x="68" y="36"/>
                  <a:pt x="66" y="37"/>
                  <a:pt x="71" y="37"/>
                </a:cubicBezTo>
                <a:cubicBezTo>
                  <a:pt x="71" y="36"/>
                  <a:pt x="71" y="36"/>
                  <a:pt x="71" y="36"/>
                </a:cubicBezTo>
                <a:cubicBezTo>
                  <a:pt x="80" y="38"/>
                  <a:pt x="80" y="38"/>
                  <a:pt x="80" y="38"/>
                </a:cubicBezTo>
                <a:cubicBezTo>
                  <a:pt x="87" y="36"/>
                  <a:pt x="99" y="38"/>
                  <a:pt x="103" y="35"/>
                </a:cubicBezTo>
                <a:cubicBezTo>
                  <a:pt x="104" y="37"/>
                  <a:pt x="104" y="37"/>
                  <a:pt x="104" y="37"/>
                </a:cubicBezTo>
                <a:cubicBezTo>
                  <a:pt x="109" y="37"/>
                  <a:pt x="116" y="36"/>
                  <a:pt x="120" y="37"/>
                </a:cubicBezTo>
                <a:cubicBezTo>
                  <a:pt x="118" y="36"/>
                  <a:pt x="115" y="36"/>
                  <a:pt x="111" y="36"/>
                </a:cubicBezTo>
                <a:cubicBezTo>
                  <a:pt x="120" y="35"/>
                  <a:pt x="129" y="35"/>
                  <a:pt x="137" y="36"/>
                </a:cubicBezTo>
                <a:cubicBezTo>
                  <a:pt x="133" y="38"/>
                  <a:pt x="132" y="38"/>
                  <a:pt x="128" y="39"/>
                </a:cubicBezTo>
                <a:cubicBezTo>
                  <a:pt x="136" y="41"/>
                  <a:pt x="134" y="37"/>
                  <a:pt x="143" y="37"/>
                </a:cubicBezTo>
                <a:cubicBezTo>
                  <a:pt x="142" y="36"/>
                  <a:pt x="140" y="36"/>
                  <a:pt x="141" y="34"/>
                </a:cubicBezTo>
                <a:cubicBezTo>
                  <a:pt x="145" y="35"/>
                  <a:pt x="151" y="34"/>
                  <a:pt x="155" y="35"/>
                </a:cubicBezTo>
                <a:cubicBezTo>
                  <a:pt x="156" y="34"/>
                  <a:pt x="152" y="32"/>
                  <a:pt x="143" y="32"/>
                </a:cubicBezTo>
                <a:cubicBezTo>
                  <a:pt x="138" y="34"/>
                  <a:pt x="129" y="32"/>
                  <a:pt x="125" y="34"/>
                </a:cubicBezTo>
                <a:cubicBezTo>
                  <a:pt x="127" y="33"/>
                  <a:pt x="127" y="33"/>
                  <a:pt x="127" y="33"/>
                </a:cubicBezTo>
                <a:cubicBezTo>
                  <a:pt x="120" y="33"/>
                  <a:pt x="117" y="33"/>
                  <a:pt x="111" y="33"/>
                </a:cubicBezTo>
                <a:cubicBezTo>
                  <a:pt x="111" y="33"/>
                  <a:pt x="111" y="33"/>
                  <a:pt x="111" y="33"/>
                </a:cubicBezTo>
                <a:cubicBezTo>
                  <a:pt x="108" y="32"/>
                  <a:pt x="108" y="32"/>
                  <a:pt x="108" y="32"/>
                </a:cubicBezTo>
                <a:cubicBezTo>
                  <a:pt x="110" y="32"/>
                  <a:pt x="110" y="32"/>
                  <a:pt x="110" y="32"/>
                </a:cubicBezTo>
                <a:cubicBezTo>
                  <a:pt x="108" y="31"/>
                  <a:pt x="101" y="30"/>
                  <a:pt x="99" y="30"/>
                </a:cubicBezTo>
                <a:cubicBezTo>
                  <a:pt x="108" y="29"/>
                  <a:pt x="111" y="32"/>
                  <a:pt x="116" y="33"/>
                </a:cubicBezTo>
                <a:cubicBezTo>
                  <a:pt x="124" y="32"/>
                  <a:pt x="125" y="29"/>
                  <a:pt x="132" y="30"/>
                </a:cubicBezTo>
                <a:cubicBezTo>
                  <a:pt x="131" y="29"/>
                  <a:pt x="136" y="28"/>
                  <a:pt x="132" y="27"/>
                </a:cubicBezTo>
                <a:cubicBezTo>
                  <a:pt x="126" y="27"/>
                  <a:pt x="124" y="29"/>
                  <a:pt x="123" y="27"/>
                </a:cubicBezTo>
                <a:cubicBezTo>
                  <a:pt x="128" y="27"/>
                  <a:pt x="125" y="26"/>
                  <a:pt x="133" y="26"/>
                </a:cubicBezTo>
                <a:cubicBezTo>
                  <a:pt x="135" y="28"/>
                  <a:pt x="142" y="29"/>
                  <a:pt x="148" y="30"/>
                </a:cubicBezTo>
                <a:cubicBezTo>
                  <a:pt x="154" y="30"/>
                  <a:pt x="162" y="30"/>
                  <a:pt x="167" y="29"/>
                </a:cubicBezTo>
                <a:cubicBezTo>
                  <a:pt x="161" y="29"/>
                  <a:pt x="154" y="28"/>
                  <a:pt x="155" y="27"/>
                </a:cubicBezTo>
                <a:cubicBezTo>
                  <a:pt x="159" y="28"/>
                  <a:pt x="167" y="25"/>
                  <a:pt x="166" y="27"/>
                </a:cubicBezTo>
                <a:cubicBezTo>
                  <a:pt x="172" y="27"/>
                  <a:pt x="186" y="27"/>
                  <a:pt x="186" y="25"/>
                </a:cubicBezTo>
                <a:cubicBezTo>
                  <a:pt x="179" y="24"/>
                  <a:pt x="172" y="26"/>
                  <a:pt x="166" y="25"/>
                </a:cubicBezTo>
                <a:cubicBezTo>
                  <a:pt x="168" y="25"/>
                  <a:pt x="169" y="25"/>
                  <a:pt x="168" y="24"/>
                </a:cubicBezTo>
                <a:cubicBezTo>
                  <a:pt x="159" y="25"/>
                  <a:pt x="159" y="25"/>
                  <a:pt x="159" y="25"/>
                </a:cubicBezTo>
                <a:cubicBezTo>
                  <a:pt x="166" y="23"/>
                  <a:pt x="164" y="23"/>
                  <a:pt x="173" y="23"/>
                </a:cubicBezTo>
                <a:cubicBezTo>
                  <a:pt x="173" y="23"/>
                  <a:pt x="171" y="23"/>
                  <a:pt x="172" y="24"/>
                </a:cubicBezTo>
                <a:cubicBezTo>
                  <a:pt x="175" y="24"/>
                  <a:pt x="177" y="23"/>
                  <a:pt x="180" y="23"/>
                </a:cubicBezTo>
                <a:cubicBezTo>
                  <a:pt x="180" y="22"/>
                  <a:pt x="180" y="22"/>
                  <a:pt x="180" y="22"/>
                </a:cubicBezTo>
                <a:cubicBezTo>
                  <a:pt x="187" y="22"/>
                  <a:pt x="201" y="20"/>
                  <a:pt x="213" y="22"/>
                </a:cubicBezTo>
                <a:cubicBezTo>
                  <a:pt x="212" y="22"/>
                  <a:pt x="212" y="22"/>
                  <a:pt x="212" y="22"/>
                </a:cubicBezTo>
                <a:cubicBezTo>
                  <a:pt x="222" y="22"/>
                  <a:pt x="221" y="26"/>
                  <a:pt x="230" y="27"/>
                </a:cubicBezTo>
                <a:cubicBezTo>
                  <a:pt x="228" y="26"/>
                  <a:pt x="229" y="25"/>
                  <a:pt x="230" y="24"/>
                </a:cubicBezTo>
                <a:cubicBezTo>
                  <a:pt x="235" y="26"/>
                  <a:pt x="238" y="25"/>
                  <a:pt x="243" y="25"/>
                </a:cubicBezTo>
                <a:cubicBezTo>
                  <a:pt x="237" y="25"/>
                  <a:pt x="246" y="27"/>
                  <a:pt x="241" y="27"/>
                </a:cubicBezTo>
                <a:cubicBezTo>
                  <a:pt x="240" y="29"/>
                  <a:pt x="249" y="30"/>
                  <a:pt x="253" y="30"/>
                </a:cubicBezTo>
                <a:cubicBezTo>
                  <a:pt x="258" y="28"/>
                  <a:pt x="240" y="27"/>
                  <a:pt x="249" y="26"/>
                </a:cubicBezTo>
                <a:cubicBezTo>
                  <a:pt x="254" y="26"/>
                  <a:pt x="254" y="27"/>
                  <a:pt x="250" y="27"/>
                </a:cubicBezTo>
                <a:cubicBezTo>
                  <a:pt x="257" y="28"/>
                  <a:pt x="265" y="29"/>
                  <a:pt x="271" y="28"/>
                </a:cubicBezTo>
                <a:cubicBezTo>
                  <a:pt x="275" y="30"/>
                  <a:pt x="279" y="30"/>
                  <a:pt x="280" y="32"/>
                </a:cubicBezTo>
                <a:cubicBezTo>
                  <a:pt x="277" y="32"/>
                  <a:pt x="279" y="30"/>
                  <a:pt x="274" y="31"/>
                </a:cubicBezTo>
                <a:cubicBezTo>
                  <a:pt x="277" y="33"/>
                  <a:pt x="277" y="33"/>
                  <a:pt x="277" y="33"/>
                </a:cubicBezTo>
                <a:cubicBezTo>
                  <a:pt x="282" y="34"/>
                  <a:pt x="289" y="33"/>
                  <a:pt x="293" y="33"/>
                </a:cubicBezTo>
                <a:cubicBezTo>
                  <a:pt x="289" y="32"/>
                  <a:pt x="289" y="32"/>
                  <a:pt x="289" y="32"/>
                </a:cubicBezTo>
                <a:cubicBezTo>
                  <a:pt x="289" y="32"/>
                  <a:pt x="289" y="32"/>
                  <a:pt x="289" y="32"/>
                </a:cubicBezTo>
                <a:cubicBezTo>
                  <a:pt x="288" y="31"/>
                  <a:pt x="282" y="31"/>
                  <a:pt x="284" y="30"/>
                </a:cubicBezTo>
                <a:cubicBezTo>
                  <a:pt x="287" y="32"/>
                  <a:pt x="291" y="31"/>
                  <a:pt x="295" y="32"/>
                </a:cubicBezTo>
                <a:cubicBezTo>
                  <a:pt x="295" y="32"/>
                  <a:pt x="295" y="32"/>
                  <a:pt x="295" y="32"/>
                </a:cubicBezTo>
                <a:cubicBezTo>
                  <a:pt x="302" y="34"/>
                  <a:pt x="311" y="31"/>
                  <a:pt x="313" y="35"/>
                </a:cubicBezTo>
                <a:cubicBezTo>
                  <a:pt x="312" y="35"/>
                  <a:pt x="308" y="36"/>
                  <a:pt x="308" y="36"/>
                </a:cubicBezTo>
                <a:cubicBezTo>
                  <a:pt x="311" y="36"/>
                  <a:pt x="315" y="37"/>
                  <a:pt x="316" y="36"/>
                </a:cubicBezTo>
                <a:cubicBezTo>
                  <a:pt x="315" y="35"/>
                  <a:pt x="315" y="35"/>
                  <a:pt x="315" y="35"/>
                </a:cubicBezTo>
                <a:cubicBezTo>
                  <a:pt x="319" y="35"/>
                  <a:pt x="321" y="35"/>
                  <a:pt x="323" y="36"/>
                </a:cubicBezTo>
                <a:cubicBezTo>
                  <a:pt x="323" y="37"/>
                  <a:pt x="321" y="38"/>
                  <a:pt x="324" y="39"/>
                </a:cubicBezTo>
                <a:cubicBezTo>
                  <a:pt x="331" y="39"/>
                  <a:pt x="323" y="36"/>
                  <a:pt x="328" y="35"/>
                </a:cubicBezTo>
                <a:cubicBezTo>
                  <a:pt x="333" y="37"/>
                  <a:pt x="333" y="37"/>
                  <a:pt x="333" y="37"/>
                </a:cubicBezTo>
                <a:cubicBezTo>
                  <a:pt x="335" y="36"/>
                  <a:pt x="335" y="36"/>
                  <a:pt x="335" y="36"/>
                </a:cubicBezTo>
                <a:cubicBezTo>
                  <a:pt x="339" y="35"/>
                  <a:pt x="345" y="36"/>
                  <a:pt x="347" y="37"/>
                </a:cubicBezTo>
                <a:cubicBezTo>
                  <a:pt x="349" y="38"/>
                  <a:pt x="350" y="39"/>
                  <a:pt x="352" y="39"/>
                </a:cubicBezTo>
                <a:cubicBezTo>
                  <a:pt x="350" y="37"/>
                  <a:pt x="348" y="36"/>
                  <a:pt x="348" y="36"/>
                </a:cubicBezTo>
                <a:cubicBezTo>
                  <a:pt x="348" y="34"/>
                  <a:pt x="350" y="37"/>
                  <a:pt x="349" y="35"/>
                </a:cubicBezTo>
                <a:cubicBezTo>
                  <a:pt x="349" y="35"/>
                  <a:pt x="352" y="37"/>
                  <a:pt x="354" y="37"/>
                </a:cubicBezTo>
                <a:cubicBezTo>
                  <a:pt x="356" y="38"/>
                  <a:pt x="353" y="36"/>
                  <a:pt x="352" y="36"/>
                </a:cubicBezTo>
                <a:cubicBezTo>
                  <a:pt x="356" y="38"/>
                  <a:pt x="356" y="37"/>
                  <a:pt x="357" y="37"/>
                </a:cubicBezTo>
                <a:cubicBezTo>
                  <a:pt x="355" y="36"/>
                  <a:pt x="355" y="36"/>
                  <a:pt x="355" y="36"/>
                </a:cubicBezTo>
                <a:cubicBezTo>
                  <a:pt x="356" y="36"/>
                  <a:pt x="357" y="36"/>
                  <a:pt x="359" y="36"/>
                </a:cubicBezTo>
                <a:cubicBezTo>
                  <a:pt x="359" y="36"/>
                  <a:pt x="362" y="37"/>
                  <a:pt x="363" y="37"/>
                </a:cubicBezTo>
                <a:cubicBezTo>
                  <a:pt x="363" y="37"/>
                  <a:pt x="363" y="37"/>
                  <a:pt x="363" y="37"/>
                </a:cubicBezTo>
                <a:cubicBezTo>
                  <a:pt x="367" y="38"/>
                  <a:pt x="364" y="38"/>
                  <a:pt x="363" y="39"/>
                </a:cubicBezTo>
                <a:cubicBezTo>
                  <a:pt x="361" y="39"/>
                  <a:pt x="359" y="39"/>
                  <a:pt x="361" y="41"/>
                </a:cubicBezTo>
                <a:cubicBezTo>
                  <a:pt x="362" y="41"/>
                  <a:pt x="362" y="42"/>
                  <a:pt x="364" y="42"/>
                </a:cubicBezTo>
                <a:cubicBezTo>
                  <a:pt x="365" y="41"/>
                  <a:pt x="364" y="41"/>
                  <a:pt x="364" y="41"/>
                </a:cubicBezTo>
                <a:cubicBezTo>
                  <a:pt x="366" y="41"/>
                  <a:pt x="369" y="42"/>
                  <a:pt x="367" y="42"/>
                </a:cubicBezTo>
                <a:cubicBezTo>
                  <a:pt x="372" y="44"/>
                  <a:pt x="374" y="42"/>
                  <a:pt x="378" y="41"/>
                </a:cubicBezTo>
                <a:cubicBezTo>
                  <a:pt x="375" y="40"/>
                  <a:pt x="371" y="41"/>
                  <a:pt x="368" y="40"/>
                </a:cubicBezTo>
                <a:cubicBezTo>
                  <a:pt x="369" y="40"/>
                  <a:pt x="372" y="41"/>
                  <a:pt x="371" y="40"/>
                </a:cubicBezTo>
                <a:cubicBezTo>
                  <a:pt x="367" y="39"/>
                  <a:pt x="367" y="39"/>
                  <a:pt x="367" y="39"/>
                </a:cubicBezTo>
                <a:cubicBezTo>
                  <a:pt x="370" y="38"/>
                  <a:pt x="371" y="39"/>
                  <a:pt x="375" y="40"/>
                </a:cubicBezTo>
                <a:cubicBezTo>
                  <a:pt x="378" y="40"/>
                  <a:pt x="379" y="40"/>
                  <a:pt x="379" y="39"/>
                </a:cubicBezTo>
                <a:cubicBezTo>
                  <a:pt x="378" y="39"/>
                  <a:pt x="378" y="39"/>
                  <a:pt x="378" y="39"/>
                </a:cubicBezTo>
                <a:cubicBezTo>
                  <a:pt x="378" y="38"/>
                  <a:pt x="378" y="38"/>
                  <a:pt x="378" y="38"/>
                </a:cubicBezTo>
                <a:cubicBezTo>
                  <a:pt x="377" y="38"/>
                  <a:pt x="377" y="38"/>
                  <a:pt x="376" y="38"/>
                </a:cubicBezTo>
                <a:cubicBezTo>
                  <a:pt x="376" y="37"/>
                  <a:pt x="378" y="36"/>
                  <a:pt x="380" y="36"/>
                </a:cubicBezTo>
                <a:cubicBezTo>
                  <a:pt x="382" y="35"/>
                  <a:pt x="385" y="34"/>
                  <a:pt x="387" y="33"/>
                </a:cubicBezTo>
                <a:cubicBezTo>
                  <a:pt x="386" y="32"/>
                  <a:pt x="386" y="32"/>
                  <a:pt x="386" y="31"/>
                </a:cubicBezTo>
                <a:cubicBezTo>
                  <a:pt x="385" y="33"/>
                  <a:pt x="382" y="34"/>
                  <a:pt x="378" y="34"/>
                </a:cubicBezTo>
                <a:cubicBezTo>
                  <a:pt x="375" y="35"/>
                  <a:pt x="372" y="35"/>
                  <a:pt x="372" y="36"/>
                </a:cubicBezTo>
                <a:cubicBezTo>
                  <a:pt x="373" y="34"/>
                  <a:pt x="371" y="33"/>
                  <a:pt x="367" y="34"/>
                </a:cubicBezTo>
                <a:cubicBezTo>
                  <a:pt x="365" y="34"/>
                  <a:pt x="363" y="35"/>
                  <a:pt x="361" y="35"/>
                </a:cubicBezTo>
                <a:cubicBezTo>
                  <a:pt x="360" y="36"/>
                  <a:pt x="360" y="36"/>
                  <a:pt x="360" y="36"/>
                </a:cubicBezTo>
                <a:cubicBezTo>
                  <a:pt x="359" y="36"/>
                  <a:pt x="359" y="36"/>
                  <a:pt x="359" y="36"/>
                </a:cubicBezTo>
                <a:cubicBezTo>
                  <a:pt x="358" y="36"/>
                  <a:pt x="358" y="36"/>
                  <a:pt x="357" y="36"/>
                </a:cubicBezTo>
                <a:cubicBezTo>
                  <a:pt x="357" y="36"/>
                  <a:pt x="358" y="35"/>
                  <a:pt x="358" y="35"/>
                </a:cubicBezTo>
                <a:cubicBezTo>
                  <a:pt x="358" y="35"/>
                  <a:pt x="358" y="35"/>
                  <a:pt x="358" y="35"/>
                </a:cubicBezTo>
                <a:cubicBezTo>
                  <a:pt x="359" y="35"/>
                  <a:pt x="359" y="34"/>
                  <a:pt x="360" y="34"/>
                </a:cubicBezTo>
                <a:cubicBezTo>
                  <a:pt x="360" y="33"/>
                  <a:pt x="361" y="32"/>
                  <a:pt x="361" y="31"/>
                </a:cubicBezTo>
                <a:cubicBezTo>
                  <a:pt x="366" y="30"/>
                  <a:pt x="369" y="27"/>
                  <a:pt x="373" y="25"/>
                </a:cubicBezTo>
                <a:cubicBezTo>
                  <a:pt x="377" y="23"/>
                  <a:pt x="382" y="22"/>
                  <a:pt x="390" y="21"/>
                </a:cubicBezTo>
                <a:cubicBezTo>
                  <a:pt x="394" y="19"/>
                  <a:pt x="383" y="22"/>
                  <a:pt x="388" y="20"/>
                </a:cubicBezTo>
                <a:cubicBezTo>
                  <a:pt x="391" y="19"/>
                  <a:pt x="394" y="18"/>
                  <a:pt x="396" y="18"/>
                </a:cubicBezTo>
                <a:cubicBezTo>
                  <a:pt x="398" y="18"/>
                  <a:pt x="399" y="17"/>
                  <a:pt x="401" y="17"/>
                </a:cubicBezTo>
                <a:cubicBezTo>
                  <a:pt x="403" y="17"/>
                  <a:pt x="405" y="16"/>
                  <a:pt x="405" y="16"/>
                </a:cubicBezTo>
                <a:cubicBezTo>
                  <a:pt x="405" y="16"/>
                  <a:pt x="407" y="16"/>
                  <a:pt x="406" y="16"/>
                </a:cubicBezTo>
                <a:cubicBezTo>
                  <a:pt x="409" y="16"/>
                  <a:pt x="409" y="16"/>
                  <a:pt x="409" y="16"/>
                </a:cubicBezTo>
                <a:cubicBezTo>
                  <a:pt x="410" y="16"/>
                  <a:pt x="412" y="15"/>
                  <a:pt x="414" y="15"/>
                </a:cubicBezTo>
                <a:cubicBezTo>
                  <a:pt x="417" y="15"/>
                  <a:pt x="420" y="15"/>
                  <a:pt x="424" y="15"/>
                </a:cubicBezTo>
                <a:cubicBezTo>
                  <a:pt x="430" y="14"/>
                  <a:pt x="428" y="13"/>
                  <a:pt x="430" y="12"/>
                </a:cubicBezTo>
                <a:cubicBezTo>
                  <a:pt x="445" y="11"/>
                  <a:pt x="456" y="12"/>
                  <a:pt x="465" y="12"/>
                </a:cubicBezTo>
                <a:cubicBezTo>
                  <a:pt x="474" y="13"/>
                  <a:pt x="483" y="15"/>
                  <a:pt x="495" y="15"/>
                </a:cubicBezTo>
                <a:cubicBezTo>
                  <a:pt x="492" y="14"/>
                  <a:pt x="492" y="14"/>
                  <a:pt x="492" y="14"/>
                </a:cubicBezTo>
                <a:cubicBezTo>
                  <a:pt x="498" y="14"/>
                  <a:pt x="502" y="14"/>
                  <a:pt x="504" y="16"/>
                </a:cubicBezTo>
                <a:cubicBezTo>
                  <a:pt x="513" y="13"/>
                  <a:pt x="523" y="20"/>
                  <a:pt x="533" y="17"/>
                </a:cubicBezTo>
                <a:cubicBezTo>
                  <a:pt x="543" y="18"/>
                  <a:pt x="541" y="21"/>
                  <a:pt x="548" y="22"/>
                </a:cubicBezTo>
                <a:cubicBezTo>
                  <a:pt x="548" y="21"/>
                  <a:pt x="547" y="20"/>
                  <a:pt x="551" y="20"/>
                </a:cubicBezTo>
                <a:cubicBezTo>
                  <a:pt x="563" y="22"/>
                  <a:pt x="573" y="24"/>
                  <a:pt x="583" y="26"/>
                </a:cubicBezTo>
                <a:cubicBezTo>
                  <a:pt x="598" y="29"/>
                  <a:pt x="598" y="29"/>
                  <a:pt x="598" y="29"/>
                </a:cubicBezTo>
                <a:cubicBezTo>
                  <a:pt x="606" y="30"/>
                  <a:pt x="606" y="30"/>
                  <a:pt x="606" y="30"/>
                </a:cubicBezTo>
                <a:cubicBezTo>
                  <a:pt x="615" y="32"/>
                  <a:pt x="615" y="32"/>
                  <a:pt x="615" y="32"/>
                </a:cubicBezTo>
                <a:cubicBezTo>
                  <a:pt x="615" y="31"/>
                  <a:pt x="614" y="31"/>
                  <a:pt x="613" y="31"/>
                </a:cubicBezTo>
                <a:cubicBezTo>
                  <a:pt x="628" y="33"/>
                  <a:pt x="639" y="38"/>
                  <a:pt x="651" y="38"/>
                </a:cubicBezTo>
                <a:cubicBezTo>
                  <a:pt x="653" y="38"/>
                  <a:pt x="659" y="39"/>
                  <a:pt x="656" y="41"/>
                </a:cubicBezTo>
                <a:cubicBezTo>
                  <a:pt x="653" y="40"/>
                  <a:pt x="652" y="42"/>
                  <a:pt x="651" y="43"/>
                </a:cubicBezTo>
                <a:cubicBezTo>
                  <a:pt x="656" y="44"/>
                  <a:pt x="658" y="44"/>
                  <a:pt x="659" y="43"/>
                </a:cubicBezTo>
                <a:cubicBezTo>
                  <a:pt x="659" y="42"/>
                  <a:pt x="660" y="42"/>
                  <a:pt x="662" y="42"/>
                </a:cubicBezTo>
                <a:cubicBezTo>
                  <a:pt x="664" y="40"/>
                  <a:pt x="660" y="40"/>
                  <a:pt x="661" y="38"/>
                </a:cubicBezTo>
                <a:cubicBezTo>
                  <a:pt x="662" y="39"/>
                  <a:pt x="664" y="39"/>
                  <a:pt x="665" y="40"/>
                </a:cubicBezTo>
                <a:cubicBezTo>
                  <a:pt x="667" y="39"/>
                  <a:pt x="671" y="40"/>
                  <a:pt x="672" y="39"/>
                </a:cubicBezTo>
                <a:cubicBezTo>
                  <a:pt x="672" y="40"/>
                  <a:pt x="670" y="37"/>
                  <a:pt x="670" y="38"/>
                </a:cubicBezTo>
                <a:cubicBezTo>
                  <a:pt x="670" y="38"/>
                  <a:pt x="670" y="39"/>
                  <a:pt x="670" y="39"/>
                </a:cubicBezTo>
                <a:cubicBezTo>
                  <a:pt x="667" y="39"/>
                  <a:pt x="668" y="38"/>
                  <a:pt x="665" y="37"/>
                </a:cubicBezTo>
                <a:cubicBezTo>
                  <a:pt x="667" y="38"/>
                  <a:pt x="671" y="38"/>
                  <a:pt x="673" y="38"/>
                </a:cubicBezTo>
                <a:cubicBezTo>
                  <a:pt x="674" y="39"/>
                  <a:pt x="675" y="38"/>
                  <a:pt x="678" y="39"/>
                </a:cubicBezTo>
                <a:cubicBezTo>
                  <a:pt x="678" y="39"/>
                  <a:pt x="678" y="39"/>
                  <a:pt x="678" y="39"/>
                </a:cubicBezTo>
                <a:cubicBezTo>
                  <a:pt x="679" y="39"/>
                  <a:pt x="681" y="39"/>
                  <a:pt x="682" y="40"/>
                </a:cubicBezTo>
                <a:cubicBezTo>
                  <a:pt x="681" y="39"/>
                  <a:pt x="680" y="38"/>
                  <a:pt x="679" y="38"/>
                </a:cubicBezTo>
                <a:cubicBezTo>
                  <a:pt x="680" y="38"/>
                  <a:pt x="680" y="39"/>
                  <a:pt x="682" y="39"/>
                </a:cubicBezTo>
                <a:cubicBezTo>
                  <a:pt x="685" y="39"/>
                  <a:pt x="689" y="36"/>
                  <a:pt x="683" y="35"/>
                </a:cubicBezTo>
                <a:cubicBezTo>
                  <a:pt x="684" y="35"/>
                  <a:pt x="687" y="35"/>
                  <a:pt x="687" y="34"/>
                </a:cubicBezTo>
                <a:cubicBezTo>
                  <a:pt x="685" y="34"/>
                  <a:pt x="685" y="34"/>
                  <a:pt x="684" y="34"/>
                </a:cubicBezTo>
                <a:cubicBezTo>
                  <a:pt x="683" y="33"/>
                  <a:pt x="684" y="31"/>
                  <a:pt x="680" y="30"/>
                </a:cubicBezTo>
                <a:cubicBezTo>
                  <a:pt x="679" y="28"/>
                  <a:pt x="678" y="26"/>
                  <a:pt x="678" y="23"/>
                </a:cubicBezTo>
                <a:cubicBezTo>
                  <a:pt x="678" y="21"/>
                  <a:pt x="678" y="19"/>
                  <a:pt x="680" y="17"/>
                </a:cubicBezTo>
                <a:cubicBezTo>
                  <a:pt x="682" y="15"/>
                  <a:pt x="685" y="13"/>
                  <a:pt x="689" y="12"/>
                </a:cubicBezTo>
                <a:cubicBezTo>
                  <a:pt x="686" y="13"/>
                  <a:pt x="683" y="16"/>
                  <a:pt x="683" y="18"/>
                </a:cubicBezTo>
                <a:cubicBezTo>
                  <a:pt x="683" y="20"/>
                  <a:pt x="684" y="20"/>
                  <a:pt x="687" y="18"/>
                </a:cubicBezTo>
                <a:cubicBezTo>
                  <a:pt x="688" y="17"/>
                  <a:pt x="690" y="15"/>
                  <a:pt x="693" y="14"/>
                </a:cubicBezTo>
                <a:cubicBezTo>
                  <a:pt x="696" y="12"/>
                  <a:pt x="699" y="11"/>
                  <a:pt x="703" y="10"/>
                </a:cubicBezTo>
                <a:cubicBezTo>
                  <a:pt x="701" y="10"/>
                  <a:pt x="705" y="8"/>
                  <a:pt x="708" y="7"/>
                </a:cubicBezTo>
                <a:cubicBezTo>
                  <a:pt x="710" y="7"/>
                  <a:pt x="711" y="6"/>
                  <a:pt x="704" y="7"/>
                </a:cubicBezTo>
                <a:cubicBezTo>
                  <a:pt x="704" y="6"/>
                  <a:pt x="711" y="4"/>
                  <a:pt x="717" y="4"/>
                </a:cubicBezTo>
                <a:cubicBezTo>
                  <a:pt x="723" y="3"/>
                  <a:pt x="727" y="3"/>
                  <a:pt x="726" y="2"/>
                </a:cubicBezTo>
                <a:cubicBezTo>
                  <a:pt x="729" y="2"/>
                  <a:pt x="741" y="1"/>
                  <a:pt x="746" y="2"/>
                </a:cubicBezTo>
                <a:cubicBezTo>
                  <a:pt x="747" y="1"/>
                  <a:pt x="739" y="1"/>
                  <a:pt x="739" y="1"/>
                </a:cubicBezTo>
                <a:cubicBezTo>
                  <a:pt x="745" y="1"/>
                  <a:pt x="745" y="1"/>
                  <a:pt x="745" y="1"/>
                </a:cubicBezTo>
                <a:cubicBezTo>
                  <a:pt x="744" y="0"/>
                  <a:pt x="744" y="0"/>
                  <a:pt x="744" y="0"/>
                </a:cubicBezTo>
                <a:cubicBezTo>
                  <a:pt x="746" y="0"/>
                  <a:pt x="747" y="0"/>
                  <a:pt x="748" y="0"/>
                </a:cubicBezTo>
                <a:cubicBezTo>
                  <a:pt x="749" y="0"/>
                  <a:pt x="751" y="0"/>
                  <a:pt x="752" y="0"/>
                </a:cubicBezTo>
                <a:cubicBezTo>
                  <a:pt x="755" y="0"/>
                  <a:pt x="757" y="0"/>
                  <a:pt x="759" y="0"/>
                </a:cubicBezTo>
                <a:cubicBezTo>
                  <a:pt x="763" y="1"/>
                  <a:pt x="765" y="2"/>
                  <a:pt x="768" y="2"/>
                </a:cubicBezTo>
                <a:cubicBezTo>
                  <a:pt x="768" y="2"/>
                  <a:pt x="768" y="2"/>
                  <a:pt x="768" y="2"/>
                </a:cubicBezTo>
                <a:cubicBezTo>
                  <a:pt x="772" y="2"/>
                  <a:pt x="772" y="2"/>
                  <a:pt x="772" y="2"/>
                </a:cubicBezTo>
                <a:cubicBezTo>
                  <a:pt x="771" y="2"/>
                  <a:pt x="769" y="1"/>
                  <a:pt x="767" y="0"/>
                </a:cubicBezTo>
                <a:cubicBezTo>
                  <a:pt x="775" y="1"/>
                  <a:pt x="778" y="3"/>
                  <a:pt x="785" y="3"/>
                </a:cubicBezTo>
                <a:cubicBezTo>
                  <a:pt x="785" y="3"/>
                  <a:pt x="785" y="3"/>
                  <a:pt x="785" y="3"/>
                </a:cubicBezTo>
                <a:cubicBezTo>
                  <a:pt x="789" y="3"/>
                  <a:pt x="789" y="3"/>
                  <a:pt x="789" y="3"/>
                </a:cubicBezTo>
                <a:cubicBezTo>
                  <a:pt x="789" y="3"/>
                  <a:pt x="789" y="3"/>
                  <a:pt x="789" y="3"/>
                </a:cubicBezTo>
                <a:cubicBezTo>
                  <a:pt x="792" y="5"/>
                  <a:pt x="801" y="5"/>
                  <a:pt x="804" y="6"/>
                </a:cubicBezTo>
                <a:cubicBezTo>
                  <a:pt x="807" y="6"/>
                  <a:pt x="810" y="4"/>
                  <a:pt x="813" y="6"/>
                </a:cubicBezTo>
                <a:cubicBezTo>
                  <a:pt x="813" y="4"/>
                  <a:pt x="813" y="4"/>
                  <a:pt x="813" y="4"/>
                </a:cubicBezTo>
                <a:cubicBezTo>
                  <a:pt x="805" y="3"/>
                  <a:pt x="809" y="5"/>
                  <a:pt x="800" y="4"/>
                </a:cubicBezTo>
                <a:cubicBezTo>
                  <a:pt x="809" y="1"/>
                  <a:pt x="828" y="3"/>
                  <a:pt x="840" y="4"/>
                </a:cubicBezTo>
                <a:cubicBezTo>
                  <a:pt x="849" y="6"/>
                  <a:pt x="867" y="4"/>
                  <a:pt x="870" y="8"/>
                </a:cubicBezTo>
                <a:cubicBezTo>
                  <a:pt x="869" y="7"/>
                  <a:pt x="869" y="7"/>
                  <a:pt x="869" y="7"/>
                </a:cubicBezTo>
                <a:cubicBezTo>
                  <a:pt x="887" y="7"/>
                  <a:pt x="887" y="7"/>
                  <a:pt x="887" y="7"/>
                </a:cubicBezTo>
                <a:cubicBezTo>
                  <a:pt x="901" y="8"/>
                  <a:pt x="916" y="8"/>
                  <a:pt x="926" y="11"/>
                </a:cubicBezTo>
                <a:cubicBezTo>
                  <a:pt x="929" y="10"/>
                  <a:pt x="929" y="10"/>
                  <a:pt x="929" y="10"/>
                </a:cubicBezTo>
                <a:cubicBezTo>
                  <a:pt x="938" y="14"/>
                  <a:pt x="966" y="14"/>
                  <a:pt x="971" y="18"/>
                </a:cubicBezTo>
                <a:cubicBezTo>
                  <a:pt x="978" y="18"/>
                  <a:pt x="970" y="17"/>
                  <a:pt x="970" y="16"/>
                </a:cubicBezTo>
                <a:cubicBezTo>
                  <a:pt x="975" y="16"/>
                  <a:pt x="981" y="19"/>
                  <a:pt x="987" y="17"/>
                </a:cubicBezTo>
                <a:cubicBezTo>
                  <a:pt x="987" y="17"/>
                  <a:pt x="980" y="16"/>
                  <a:pt x="984" y="16"/>
                </a:cubicBezTo>
                <a:cubicBezTo>
                  <a:pt x="987" y="15"/>
                  <a:pt x="988" y="18"/>
                  <a:pt x="992" y="16"/>
                </a:cubicBezTo>
                <a:cubicBezTo>
                  <a:pt x="990" y="18"/>
                  <a:pt x="997" y="20"/>
                  <a:pt x="1003" y="20"/>
                </a:cubicBezTo>
                <a:cubicBezTo>
                  <a:pt x="1002" y="20"/>
                  <a:pt x="1002" y="20"/>
                  <a:pt x="1001" y="20"/>
                </a:cubicBezTo>
                <a:cubicBezTo>
                  <a:pt x="1000" y="21"/>
                  <a:pt x="1004" y="21"/>
                  <a:pt x="1007" y="21"/>
                </a:cubicBezTo>
                <a:cubicBezTo>
                  <a:pt x="1007" y="21"/>
                  <a:pt x="1006" y="21"/>
                  <a:pt x="1006" y="21"/>
                </a:cubicBezTo>
                <a:cubicBezTo>
                  <a:pt x="1034" y="24"/>
                  <a:pt x="1069" y="26"/>
                  <a:pt x="1098" y="24"/>
                </a:cubicBezTo>
                <a:cubicBezTo>
                  <a:pt x="1093" y="23"/>
                  <a:pt x="1093" y="23"/>
                  <a:pt x="1093" y="23"/>
                </a:cubicBezTo>
                <a:cubicBezTo>
                  <a:pt x="1097" y="24"/>
                  <a:pt x="1104" y="23"/>
                  <a:pt x="1106" y="22"/>
                </a:cubicBezTo>
                <a:cubicBezTo>
                  <a:pt x="1106" y="22"/>
                  <a:pt x="1106" y="22"/>
                  <a:pt x="1106" y="22"/>
                </a:cubicBezTo>
                <a:cubicBezTo>
                  <a:pt x="1109" y="21"/>
                  <a:pt x="1111" y="21"/>
                  <a:pt x="1113" y="22"/>
                </a:cubicBezTo>
                <a:cubicBezTo>
                  <a:pt x="1115" y="22"/>
                  <a:pt x="1117" y="22"/>
                  <a:pt x="1119" y="21"/>
                </a:cubicBezTo>
                <a:cubicBezTo>
                  <a:pt x="1118" y="21"/>
                  <a:pt x="1118" y="21"/>
                  <a:pt x="1118" y="21"/>
                </a:cubicBezTo>
                <a:cubicBezTo>
                  <a:pt x="1125" y="20"/>
                  <a:pt x="1125" y="17"/>
                  <a:pt x="1131" y="16"/>
                </a:cubicBezTo>
                <a:cubicBezTo>
                  <a:pt x="1132" y="14"/>
                  <a:pt x="1129" y="14"/>
                  <a:pt x="1128" y="12"/>
                </a:cubicBezTo>
                <a:cubicBezTo>
                  <a:pt x="1129" y="12"/>
                  <a:pt x="1131" y="12"/>
                  <a:pt x="1132" y="12"/>
                </a:cubicBezTo>
                <a:cubicBezTo>
                  <a:pt x="1132" y="12"/>
                  <a:pt x="1132" y="12"/>
                  <a:pt x="1132" y="12"/>
                </a:cubicBezTo>
                <a:cubicBezTo>
                  <a:pt x="1135" y="13"/>
                  <a:pt x="1134" y="12"/>
                  <a:pt x="1135" y="11"/>
                </a:cubicBezTo>
                <a:cubicBezTo>
                  <a:pt x="1139" y="12"/>
                  <a:pt x="1146" y="13"/>
                  <a:pt x="1151" y="17"/>
                </a:cubicBezTo>
                <a:cubicBezTo>
                  <a:pt x="1148" y="19"/>
                  <a:pt x="1157" y="21"/>
                  <a:pt x="1151" y="24"/>
                </a:cubicBezTo>
                <a:cubicBezTo>
                  <a:pt x="1147" y="23"/>
                  <a:pt x="1146" y="25"/>
                  <a:pt x="1144" y="26"/>
                </a:cubicBezTo>
                <a:cubicBezTo>
                  <a:pt x="1143" y="27"/>
                  <a:pt x="1140" y="28"/>
                  <a:pt x="1135" y="28"/>
                </a:cubicBezTo>
                <a:cubicBezTo>
                  <a:pt x="1141" y="29"/>
                  <a:pt x="1127" y="30"/>
                  <a:pt x="1136" y="31"/>
                </a:cubicBezTo>
                <a:cubicBezTo>
                  <a:pt x="1135" y="32"/>
                  <a:pt x="1130" y="32"/>
                  <a:pt x="1125" y="32"/>
                </a:cubicBezTo>
                <a:cubicBezTo>
                  <a:pt x="1120" y="32"/>
                  <a:pt x="1115" y="32"/>
                  <a:pt x="1113" y="33"/>
                </a:cubicBezTo>
                <a:cubicBezTo>
                  <a:pt x="1114" y="34"/>
                  <a:pt x="1114" y="34"/>
                  <a:pt x="1116" y="34"/>
                </a:cubicBezTo>
                <a:cubicBezTo>
                  <a:pt x="1106" y="34"/>
                  <a:pt x="1110" y="36"/>
                  <a:pt x="1104" y="36"/>
                </a:cubicBezTo>
                <a:cubicBezTo>
                  <a:pt x="1103" y="34"/>
                  <a:pt x="1103" y="34"/>
                  <a:pt x="1103" y="34"/>
                </a:cubicBezTo>
                <a:cubicBezTo>
                  <a:pt x="1101" y="34"/>
                  <a:pt x="1101" y="35"/>
                  <a:pt x="1098" y="35"/>
                </a:cubicBezTo>
                <a:cubicBezTo>
                  <a:pt x="1100" y="35"/>
                  <a:pt x="1103" y="34"/>
                  <a:pt x="1101" y="33"/>
                </a:cubicBezTo>
                <a:cubicBezTo>
                  <a:pt x="1098" y="33"/>
                  <a:pt x="1096" y="32"/>
                  <a:pt x="1093" y="32"/>
                </a:cubicBezTo>
                <a:cubicBezTo>
                  <a:pt x="1093" y="33"/>
                  <a:pt x="1095" y="33"/>
                  <a:pt x="1097" y="33"/>
                </a:cubicBezTo>
                <a:cubicBezTo>
                  <a:pt x="1097" y="33"/>
                  <a:pt x="1090" y="34"/>
                  <a:pt x="1090" y="35"/>
                </a:cubicBezTo>
                <a:cubicBezTo>
                  <a:pt x="1092" y="35"/>
                  <a:pt x="1095" y="35"/>
                  <a:pt x="1098" y="36"/>
                </a:cubicBezTo>
                <a:cubicBezTo>
                  <a:pt x="1089" y="37"/>
                  <a:pt x="1097" y="37"/>
                  <a:pt x="1093" y="38"/>
                </a:cubicBezTo>
                <a:cubicBezTo>
                  <a:pt x="1094" y="36"/>
                  <a:pt x="1085" y="37"/>
                  <a:pt x="1080" y="37"/>
                </a:cubicBezTo>
                <a:cubicBezTo>
                  <a:pt x="1080" y="38"/>
                  <a:pt x="1084" y="37"/>
                  <a:pt x="1085" y="38"/>
                </a:cubicBezTo>
                <a:cubicBezTo>
                  <a:pt x="1076" y="42"/>
                  <a:pt x="1071" y="37"/>
                  <a:pt x="1060" y="38"/>
                </a:cubicBezTo>
                <a:cubicBezTo>
                  <a:pt x="1060" y="38"/>
                  <a:pt x="1062" y="38"/>
                  <a:pt x="1062" y="39"/>
                </a:cubicBezTo>
                <a:cubicBezTo>
                  <a:pt x="1057" y="38"/>
                  <a:pt x="1053" y="40"/>
                  <a:pt x="1050" y="39"/>
                </a:cubicBezTo>
                <a:cubicBezTo>
                  <a:pt x="1045" y="39"/>
                  <a:pt x="1049" y="41"/>
                  <a:pt x="1041" y="41"/>
                </a:cubicBezTo>
                <a:cubicBezTo>
                  <a:pt x="1044" y="39"/>
                  <a:pt x="1032" y="41"/>
                  <a:pt x="1032" y="39"/>
                </a:cubicBezTo>
                <a:cubicBezTo>
                  <a:pt x="1026" y="40"/>
                  <a:pt x="1026" y="40"/>
                  <a:pt x="1026" y="40"/>
                </a:cubicBezTo>
                <a:cubicBezTo>
                  <a:pt x="1021" y="38"/>
                  <a:pt x="1028" y="36"/>
                  <a:pt x="1018" y="35"/>
                </a:cubicBezTo>
                <a:cubicBezTo>
                  <a:pt x="1009" y="36"/>
                  <a:pt x="1018" y="39"/>
                  <a:pt x="1012" y="40"/>
                </a:cubicBezTo>
                <a:cubicBezTo>
                  <a:pt x="1010" y="39"/>
                  <a:pt x="1010" y="39"/>
                  <a:pt x="1010" y="39"/>
                </a:cubicBezTo>
                <a:cubicBezTo>
                  <a:pt x="1006" y="40"/>
                  <a:pt x="1006" y="40"/>
                  <a:pt x="1006" y="40"/>
                </a:cubicBezTo>
                <a:cubicBezTo>
                  <a:pt x="1006" y="40"/>
                  <a:pt x="1006" y="40"/>
                  <a:pt x="1006" y="40"/>
                </a:cubicBezTo>
                <a:cubicBezTo>
                  <a:pt x="1004" y="39"/>
                  <a:pt x="999" y="39"/>
                  <a:pt x="998" y="40"/>
                </a:cubicBezTo>
                <a:cubicBezTo>
                  <a:pt x="999" y="41"/>
                  <a:pt x="1002" y="41"/>
                  <a:pt x="1002" y="41"/>
                </a:cubicBezTo>
                <a:cubicBezTo>
                  <a:pt x="998" y="40"/>
                  <a:pt x="983" y="44"/>
                  <a:pt x="980" y="40"/>
                </a:cubicBezTo>
                <a:cubicBezTo>
                  <a:pt x="977" y="40"/>
                  <a:pt x="972" y="40"/>
                  <a:pt x="972" y="41"/>
                </a:cubicBezTo>
                <a:cubicBezTo>
                  <a:pt x="970" y="40"/>
                  <a:pt x="960" y="41"/>
                  <a:pt x="957" y="40"/>
                </a:cubicBezTo>
                <a:cubicBezTo>
                  <a:pt x="957" y="40"/>
                  <a:pt x="953" y="41"/>
                  <a:pt x="951" y="41"/>
                </a:cubicBezTo>
                <a:cubicBezTo>
                  <a:pt x="955" y="40"/>
                  <a:pt x="953" y="39"/>
                  <a:pt x="951" y="38"/>
                </a:cubicBezTo>
                <a:cubicBezTo>
                  <a:pt x="947" y="39"/>
                  <a:pt x="939" y="38"/>
                  <a:pt x="937" y="40"/>
                </a:cubicBezTo>
                <a:cubicBezTo>
                  <a:pt x="932" y="38"/>
                  <a:pt x="935" y="37"/>
                  <a:pt x="934" y="36"/>
                </a:cubicBezTo>
                <a:cubicBezTo>
                  <a:pt x="931" y="37"/>
                  <a:pt x="921" y="36"/>
                  <a:pt x="922" y="38"/>
                </a:cubicBezTo>
                <a:cubicBezTo>
                  <a:pt x="924" y="38"/>
                  <a:pt x="931" y="38"/>
                  <a:pt x="929" y="39"/>
                </a:cubicBezTo>
                <a:cubicBezTo>
                  <a:pt x="923" y="40"/>
                  <a:pt x="927" y="39"/>
                  <a:pt x="923" y="38"/>
                </a:cubicBezTo>
                <a:cubicBezTo>
                  <a:pt x="923" y="39"/>
                  <a:pt x="919" y="39"/>
                  <a:pt x="920" y="40"/>
                </a:cubicBezTo>
                <a:cubicBezTo>
                  <a:pt x="918" y="40"/>
                  <a:pt x="914" y="39"/>
                  <a:pt x="911" y="40"/>
                </a:cubicBezTo>
                <a:cubicBezTo>
                  <a:pt x="916" y="39"/>
                  <a:pt x="908" y="38"/>
                  <a:pt x="912" y="37"/>
                </a:cubicBezTo>
                <a:cubicBezTo>
                  <a:pt x="916" y="39"/>
                  <a:pt x="916" y="39"/>
                  <a:pt x="916" y="39"/>
                </a:cubicBezTo>
                <a:cubicBezTo>
                  <a:pt x="922" y="40"/>
                  <a:pt x="918" y="38"/>
                  <a:pt x="920" y="38"/>
                </a:cubicBezTo>
                <a:cubicBezTo>
                  <a:pt x="910" y="36"/>
                  <a:pt x="913" y="34"/>
                  <a:pt x="903" y="33"/>
                </a:cubicBezTo>
                <a:cubicBezTo>
                  <a:pt x="901" y="33"/>
                  <a:pt x="897" y="33"/>
                  <a:pt x="896" y="33"/>
                </a:cubicBezTo>
                <a:cubicBezTo>
                  <a:pt x="900" y="34"/>
                  <a:pt x="898" y="36"/>
                  <a:pt x="896" y="36"/>
                </a:cubicBezTo>
                <a:cubicBezTo>
                  <a:pt x="891" y="34"/>
                  <a:pt x="885" y="36"/>
                  <a:pt x="880" y="36"/>
                </a:cubicBezTo>
                <a:cubicBezTo>
                  <a:pt x="884" y="36"/>
                  <a:pt x="883" y="35"/>
                  <a:pt x="882" y="34"/>
                </a:cubicBezTo>
                <a:cubicBezTo>
                  <a:pt x="872" y="32"/>
                  <a:pt x="877" y="34"/>
                  <a:pt x="873" y="35"/>
                </a:cubicBezTo>
                <a:cubicBezTo>
                  <a:pt x="858" y="34"/>
                  <a:pt x="847" y="36"/>
                  <a:pt x="835" y="34"/>
                </a:cubicBezTo>
                <a:cubicBezTo>
                  <a:pt x="842" y="32"/>
                  <a:pt x="842" y="32"/>
                  <a:pt x="842" y="32"/>
                </a:cubicBezTo>
                <a:cubicBezTo>
                  <a:pt x="843" y="34"/>
                  <a:pt x="843" y="34"/>
                  <a:pt x="843" y="34"/>
                </a:cubicBezTo>
                <a:cubicBezTo>
                  <a:pt x="848" y="33"/>
                  <a:pt x="844" y="30"/>
                  <a:pt x="842" y="29"/>
                </a:cubicBezTo>
                <a:cubicBezTo>
                  <a:pt x="841" y="29"/>
                  <a:pt x="834" y="29"/>
                  <a:pt x="837" y="30"/>
                </a:cubicBezTo>
                <a:cubicBezTo>
                  <a:pt x="830" y="29"/>
                  <a:pt x="830" y="29"/>
                  <a:pt x="830" y="29"/>
                </a:cubicBezTo>
                <a:cubicBezTo>
                  <a:pt x="831" y="28"/>
                  <a:pt x="836" y="28"/>
                  <a:pt x="833" y="27"/>
                </a:cubicBezTo>
                <a:cubicBezTo>
                  <a:pt x="830" y="28"/>
                  <a:pt x="823" y="28"/>
                  <a:pt x="827" y="29"/>
                </a:cubicBezTo>
                <a:cubicBezTo>
                  <a:pt x="823" y="29"/>
                  <a:pt x="818" y="28"/>
                  <a:pt x="820" y="27"/>
                </a:cubicBezTo>
                <a:cubicBezTo>
                  <a:pt x="814" y="26"/>
                  <a:pt x="819" y="29"/>
                  <a:pt x="822" y="30"/>
                </a:cubicBezTo>
                <a:cubicBezTo>
                  <a:pt x="817" y="30"/>
                  <a:pt x="817" y="31"/>
                  <a:pt x="818" y="32"/>
                </a:cubicBezTo>
                <a:cubicBezTo>
                  <a:pt x="811" y="31"/>
                  <a:pt x="811" y="31"/>
                  <a:pt x="811" y="31"/>
                </a:cubicBezTo>
                <a:cubicBezTo>
                  <a:pt x="813" y="32"/>
                  <a:pt x="812" y="33"/>
                  <a:pt x="813" y="33"/>
                </a:cubicBezTo>
                <a:cubicBezTo>
                  <a:pt x="809" y="34"/>
                  <a:pt x="807" y="31"/>
                  <a:pt x="802" y="33"/>
                </a:cubicBezTo>
                <a:cubicBezTo>
                  <a:pt x="801" y="31"/>
                  <a:pt x="801" y="31"/>
                  <a:pt x="801" y="31"/>
                </a:cubicBezTo>
                <a:cubicBezTo>
                  <a:pt x="789" y="32"/>
                  <a:pt x="790" y="32"/>
                  <a:pt x="780" y="32"/>
                </a:cubicBezTo>
                <a:cubicBezTo>
                  <a:pt x="782" y="31"/>
                  <a:pt x="782" y="31"/>
                  <a:pt x="782" y="31"/>
                </a:cubicBezTo>
                <a:cubicBezTo>
                  <a:pt x="775" y="28"/>
                  <a:pt x="775" y="32"/>
                  <a:pt x="767" y="31"/>
                </a:cubicBezTo>
                <a:cubicBezTo>
                  <a:pt x="765" y="31"/>
                  <a:pt x="763" y="30"/>
                  <a:pt x="763" y="30"/>
                </a:cubicBezTo>
                <a:cubicBezTo>
                  <a:pt x="763" y="29"/>
                  <a:pt x="762" y="29"/>
                  <a:pt x="762" y="28"/>
                </a:cubicBezTo>
                <a:cubicBezTo>
                  <a:pt x="761" y="27"/>
                  <a:pt x="761" y="28"/>
                  <a:pt x="761" y="29"/>
                </a:cubicBezTo>
                <a:cubicBezTo>
                  <a:pt x="758" y="28"/>
                  <a:pt x="752" y="27"/>
                  <a:pt x="749" y="28"/>
                </a:cubicBezTo>
                <a:cubicBezTo>
                  <a:pt x="752" y="29"/>
                  <a:pt x="754" y="29"/>
                  <a:pt x="756" y="29"/>
                </a:cubicBezTo>
                <a:cubicBezTo>
                  <a:pt x="757" y="31"/>
                  <a:pt x="749" y="30"/>
                  <a:pt x="748" y="31"/>
                </a:cubicBezTo>
                <a:cubicBezTo>
                  <a:pt x="747" y="31"/>
                  <a:pt x="746" y="31"/>
                  <a:pt x="746" y="30"/>
                </a:cubicBezTo>
                <a:cubicBezTo>
                  <a:pt x="745" y="30"/>
                  <a:pt x="745" y="30"/>
                  <a:pt x="745" y="30"/>
                </a:cubicBezTo>
                <a:cubicBezTo>
                  <a:pt x="745" y="30"/>
                  <a:pt x="744" y="29"/>
                  <a:pt x="743" y="29"/>
                </a:cubicBezTo>
                <a:cubicBezTo>
                  <a:pt x="741" y="27"/>
                  <a:pt x="741" y="27"/>
                  <a:pt x="741" y="27"/>
                </a:cubicBezTo>
                <a:cubicBezTo>
                  <a:pt x="737" y="24"/>
                  <a:pt x="734" y="23"/>
                  <a:pt x="731" y="22"/>
                </a:cubicBezTo>
                <a:cubicBezTo>
                  <a:pt x="729" y="21"/>
                  <a:pt x="727" y="21"/>
                  <a:pt x="727" y="21"/>
                </a:cubicBezTo>
                <a:cubicBezTo>
                  <a:pt x="727" y="21"/>
                  <a:pt x="728" y="21"/>
                  <a:pt x="728" y="21"/>
                </a:cubicBezTo>
                <a:cubicBezTo>
                  <a:pt x="728" y="21"/>
                  <a:pt x="726" y="21"/>
                  <a:pt x="730" y="21"/>
                </a:cubicBezTo>
                <a:cubicBezTo>
                  <a:pt x="729" y="21"/>
                  <a:pt x="730" y="21"/>
                  <a:pt x="739" y="21"/>
                </a:cubicBezTo>
                <a:cubicBezTo>
                  <a:pt x="740" y="21"/>
                  <a:pt x="740" y="21"/>
                  <a:pt x="742" y="22"/>
                </a:cubicBezTo>
                <a:cubicBezTo>
                  <a:pt x="744" y="21"/>
                  <a:pt x="751" y="23"/>
                  <a:pt x="750" y="21"/>
                </a:cubicBezTo>
                <a:cubicBezTo>
                  <a:pt x="749" y="21"/>
                  <a:pt x="748" y="21"/>
                  <a:pt x="747" y="21"/>
                </a:cubicBezTo>
                <a:cubicBezTo>
                  <a:pt x="746" y="21"/>
                  <a:pt x="746" y="21"/>
                  <a:pt x="745" y="21"/>
                </a:cubicBezTo>
                <a:cubicBezTo>
                  <a:pt x="745" y="21"/>
                  <a:pt x="745" y="21"/>
                  <a:pt x="745" y="21"/>
                </a:cubicBezTo>
                <a:cubicBezTo>
                  <a:pt x="745" y="21"/>
                  <a:pt x="746" y="21"/>
                  <a:pt x="744" y="21"/>
                </a:cubicBezTo>
                <a:cubicBezTo>
                  <a:pt x="747" y="21"/>
                  <a:pt x="747" y="21"/>
                  <a:pt x="747" y="21"/>
                </a:cubicBezTo>
                <a:cubicBezTo>
                  <a:pt x="747" y="21"/>
                  <a:pt x="748" y="20"/>
                  <a:pt x="748" y="20"/>
                </a:cubicBezTo>
                <a:cubicBezTo>
                  <a:pt x="749" y="20"/>
                  <a:pt x="750" y="21"/>
                  <a:pt x="751" y="21"/>
                </a:cubicBezTo>
                <a:cubicBezTo>
                  <a:pt x="752" y="21"/>
                  <a:pt x="752" y="21"/>
                  <a:pt x="753" y="21"/>
                </a:cubicBezTo>
                <a:cubicBezTo>
                  <a:pt x="754" y="21"/>
                  <a:pt x="755" y="22"/>
                  <a:pt x="755" y="22"/>
                </a:cubicBezTo>
                <a:cubicBezTo>
                  <a:pt x="756" y="22"/>
                  <a:pt x="756" y="22"/>
                  <a:pt x="757" y="22"/>
                </a:cubicBezTo>
                <a:cubicBezTo>
                  <a:pt x="758" y="22"/>
                  <a:pt x="759" y="21"/>
                  <a:pt x="759" y="20"/>
                </a:cubicBezTo>
                <a:cubicBezTo>
                  <a:pt x="758" y="21"/>
                  <a:pt x="757" y="21"/>
                  <a:pt x="755" y="21"/>
                </a:cubicBezTo>
                <a:close/>
              </a:path>
            </a:pathLst>
          </a:custGeom>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grpSp>
        <p:nvGrpSpPr>
          <p:cNvPr id="40" name="Group 4"/>
          <p:cNvGrpSpPr>
            <a:grpSpLocks noChangeAspect="1"/>
          </p:cNvGrpSpPr>
          <p:nvPr/>
        </p:nvGrpSpPr>
        <p:grpSpPr bwMode="auto">
          <a:xfrm flipH="1" rot="12754193">
            <a:off x="9603067" y="3974564"/>
            <a:ext cx="301031" cy="1609358"/>
            <a:chOff x="3468" y="167"/>
            <a:chExt cx="754" cy="4031"/>
          </a:xfrm>
        </p:grpSpPr>
        <p:sp>
          <p:nvSpPr>
            <p:cNvPr id="41" name="Freeform 5"/>
            <p:cNvSpPr/>
            <p:nvPr/>
          </p:nvSpPr>
          <p:spPr bwMode="auto">
            <a:xfrm>
              <a:off x="3468" y="3742"/>
              <a:ext cx="754" cy="456"/>
            </a:xfrm>
            <a:custGeom>
              <a:avLst/>
              <a:gdLst>
                <a:gd fmla="*/ 305 w 316" name="T0"/>
                <a:gd fmla="*/ 141 h 193" name="T1"/>
                <a:gd fmla="*/ 4 w 316" name="T2"/>
                <a:gd fmla="*/ 135 h 193" name="T3"/>
                <a:gd fmla="*/ 31 w 316" name="T4"/>
                <a:gd fmla="*/ 0 h 193" name="T5"/>
                <a:gd fmla="*/ 31 w 316" name="T6"/>
                <a:gd fmla="*/ 0 h 193" name="T7"/>
                <a:gd fmla="*/ 285 w 316" name="T8"/>
                <a:gd fmla="*/ 2 h 193" name="T9"/>
                <a:gd fmla="*/ 305 w 316" name="T10"/>
                <a:gd fmla="*/ 141 h 193" name="T11"/>
              </a:gdLst>
              <a:ahLst/>
              <a:cxnLst>
                <a:cxn ang="0">
                  <a:pos x="T0" y="T1"/>
                </a:cxn>
                <a:cxn ang="0">
                  <a:pos x="T2" y="T3"/>
                </a:cxn>
                <a:cxn ang="0">
                  <a:pos x="T4" y="T5"/>
                </a:cxn>
                <a:cxn ang="0">
                  <a:pos x="T6" y="T7"/>
                </a:cxn>
                <a:cxn ang="0">
                  <a:pos x="T8" y="T9"/>
                </a:cxn>
                <a:cxn ang="0">
                  <a:pos x="T10" y="T11"/>
                </a:cxn>
              </a:cxnLst>
              <a:rect b="b" l="0" r="r" t="0"/>
              <a:pathLst>
                <a:path h="193" w="316">
                  <a:moveTo>
                    <a:pt x="305" y="141"/>
                  </a:moveTo>
                  <a:cubicBezTo>
                    <a:pt x="267" y="193"/>
                    <a:pt x="16" y="177"/>
                    <a:pt x="4" y="135"/>
                  </a:cubicBezTo>
                  <a:cubicBezTo>
                    <a:pt x="0" y="121"/>
                    <a:pt x="31" y="0"/>
                    <a:pt x="31" y="0"/>
                  </a:cubicBezTo>
                  <a:cubicBezTo>
                    <a:pt x="31" y="0"/>
                    <a:pt x="31" y="0"/>
                    <a:pt x="31" y="0"/>
                  </a:cubicBezTo>
                  <a:cubicBezTo>
                    <a:pt x="49" y="7"/>
                    <a:pt x="159" y="45"/>
                    <a:pt x="285" y="2"/>
                  </a:cubicBezTo>
                  <a:cubicBezTo>
                    <a:pt x="285" y="2"/>
                    <a:pt x="316" y="126"/>
                    <a:pt x="305" y="141"/>
                  </a:cubicBezTo>
                  <a:close/>
                </a:path>
              </a:pathLst>
            </a:custGeom>
            <a:extLst>
              <a:ext uri="{91240B29-F687-4F45-9708-019B960494DF}">
                <a14:hiddenLine xmlns:a14="http://schemas.microsoft.com/office/drawing/2010/main" w="9525">
                  <a:solidFill>
                    <a:srgbClr val="000000"/>
                  </a:solidFill>
                  <a:round/>
                </a14:hiddenLine>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2" name="Freeform 6"/>
            <p:cNvSpPr/>
            <p:nvPr/>
          </p:nvSpPr>
          <p:spPr bwMode="auto">
            <a:xfrm>
              <a:off x="3535" y="3427"/>
              <a:ext cx="622" cy="421"/>
            </a:xfrm>
            <a:custGeom>
              <a:avLst/>
              <a:gdLst>
                <a:gd fmla="*/ 259 w 261" name="T0"/>
                <a:gd fmla="*/ 3 h 178" name="T1"/>
                <a:gd fmla="*/ 259 w 261" name="T2"/>
                <a:gd fmla="*/ 1 h 178" name="T3"/>
                <a:gd fmla="*/ 261 w 261" name="T4"/>
                <a:gd fmla="*/ 2 h 178" name="T5"/>
                <a:gd fmla="*/ 261 w 261" name="T6"/>
                <a:gd fmla="*/ 134 h 178" name="T7"/>
                <a:gd fmla="*/ 257 w 261" name="T8"/>
                <a:gd fmla="*/ 135 h 178" name="T9"/>
                <a:gd fmla="*/ 3 w 261" name="T10"/>
                <a:gd fmla="*/ 133 h 178" name="T11"/>
                <a:gd fmla="*/ 0 w 261" name="T12"/>
                <a:gd fmla="*/ 131 h 178" name="T13"/>
                <a:gd fmla="*/ 0 w 261" name="T14"/>
                <a:gd fmla="*/ 0 h 178" name="T15"/>
                <a:gd fmla="*/ 4 w 261" name="T16"/>
                <a:gd fmla="*/ 1 h 178" name="T17"/>
                <a:gd fmla="*/ 259 w 261" name="T18"/>
                <a:gd fmla="*/ 3 h 178" name="T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178" w="261">
                  <a:moveTo>
                    <a:pt x="259" y="3"/>
                  </a:moveTo>
                  <a:cubicBezTo>
                    <a:pt x="259" y="1"/>
                    <a:pt x="259" y="1"/>
                    <a:pt x="259" y="1"/>
                  </a:cubicBezTo>
                  <a:cubicBezTo>
                    <a:pt x="261" y="2"/>
                    <a:pt x="261" y="2"/>
                    <a:pt x="261" y="2"/>
                  </a:cubicBezTo>
                  <a:cubicBezTo>
                    <a:pt x="261" y="134"/>
                    <a:pt x="261" y="134"/>
                    <a:pt x="261" y="134"/>
                  </a:cubicBezTo>
                  <a:cubicBezTo>
                    <a:pt x="260" y="134"/>
                    <a:pt x="258" y="135"/>
                    <a:pt x="257" y="135"/>
                  </a:cubicBezTo>
                  <a:cubicBezTo>
                    <a:pt x="131" y="178"/>
                    <a:pt x="21" y="140"/>
                    <a:pt x="3" y="133"/>
                  </a:cubicBezTo>
                  <a:cubicBezTo>
                    <a:pt x="1" y="132"/>
                    <a:pt x="0" y="131"/>
                    <a:pt x="0" y="131"/>
                  </a:cubicBezTo>
                  <a:cubicBezTo>
                    <a:pt x="0" y="0"/>
                    <a:pt x="0" y="0"/>
                    <a:pt x="0" y="0"/>
                  </a:cubicBezTo>
                  <a:cubicBezTo>
                    <a:pt x="0" y="0"/>
                    <a:pt x="1" y="0"/>
                    <a:pt x="4" y="1"/>
                  </a:cubicBezTo>
                  <a:cubicBezTo>
                    <a:pt x="23" y="9"/>
                    <a:pt x="132" y="47"/>
                    <a:pt x="259" y="3"/>
                  </a:cubicBezTo>
                  <a:close/>
                </a:path>
              </a:pathLst>
            </a:custGeom>
            <a:extLst>
              <a:ext uri="{91240B29-F687-4F45-9708-019B960494DF}">
                <a14:hiddenLine xmlns:a14="http://schemas.microsoft.com/office/drawing/2010/main" w="9525">
                  <a:solidFill>
                    <a:srgbClr val="000000"/>
                  </a:solidFill>
                  <a:round/>
                </a14:hiddenLine>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3" name="Freeform 9"/>
            <p:cNvSpPr/>
            <p:nvPr/>
          </p:nvSpPr>
          <p:spPr bwMode="auto">
            <a:xfrm>
              <a:off x="3776" y="167"/>
              <a:ext cx="136" cy="158"/>
            </a:xfrm>
            <a:custGeom>
              <a:avLst/>
              <a:gdLst>
                <a:gd fmla="*/ 0 w 57" name="T0"/>
                <a:gd fmla="*/ 58 h 67" name="T1"/>
                <a:gd fmla="*/ 30 w 57" name="T2"/>
                <a:gd fmla="*/ 0 h 67" name="T3"/>
                <a:gd fmla="*/ 57 w 57" name="T4"/>
                <a:gd fmla="*/ 58 h 67" name="T5"/>
                <a:gd fmla="*/ 30 w 57" name="T6"/>
                <a:gd fmla="*/ 67 h 67" name="T7"/>
                <a:gd fmla="*/ 0 w 57" name="T8"/>
                <a:gd fmla="*/ 58 h 67" name="T9"/>
              </a:gdLst>
              <a:ahLst/>
              <a:cxnLst>
                <a:cxn ang="0">
                  <a:pos x="T0" y="T1"/>
                </a:cxn>
                <a:cxn ang="0">
                  <a:pos x="T2" y="T3"/>
                </a:cxn>
                <a:cxn ang="0">
                  <a:pos x="T4" y="T5"/>
                </a:cxn>
                <a:cxn ang="0">
                  <a:pos x="T6" y="T7"/>
                </a:cxn>
                <a:cxn ang="0">
                  <a:pos x="T8" y="T9"/>
                </a:cxn>
              </a:cxnLst>
              <a:rect b="b" l="0" r="r" t="0"/>
              <a:pathLst>
                <a:path h="67" w="57">
                  <a:moveTo>
                    <a:pt x="0" y="58"/>
                  </a:moveTo>
                  <a:cubicBezTo>
                    <a:pt x="30" y="0"/>
                    <a:pt x="30" y="0"/>
                    <a:pt x="30" y="0"/>
                  </a:cubicBezTo>
                  <a:cubicBezTo>
                    <a:pt x="57" y="58"/>
                    <a:pt x="57" y="58"/>
                    <a:pt x="57" y="58"/>
                  </a:cubicBezTo>
                  <a:cubicBezTo>
                    <a:pt x="48" y="63"/>
                    <a:pt x="44" y="67"/>
                    <a:pt x="30" y="67"/>
                  </a:cubicBezTo>
                  <a:cubicBezTo>
                    <a:pt x="13" y="67"/>
                    <a:pt x="7" y="62"/>
                    <a:pt x="0" y="58"/>
                  </a:cubicBezTo>
                  <a:close/>
                </a:path>
              </a:pathLst>
            </a:custGeom>
            <a:extLst>
              <a:ext uri="{91240B29-F687-4F45-9708-019B960494DF}">
                <a14:hiddenLine xmlns:a14="http://schemas.microsoft.com/office/drawing/2010/main" w="9525">
                  <a:solidFill>
                    <a:srgbClr val="000000"/>
                  </a:solidFill>
                  <a:round/>
                </a14:hiddenLine>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4" name="Freeform 10"/>
            <p:cNvSpPr/>
            <p:nvPr/>
          </p:nvSpPr>
          <p:spPr bwMode="auto">
            <a:xfrm>
              <a:off x="3752" y="614"/>
              <a:ext cx="226" cy="135"/>
            </a:xfrm>
            <a:custGeom>
              <a:avLst/>
              <a:gdLst>
                <a:gd fmla="*/ 0 w 95" name="T0"/>
                <a:gd fmla="*/ 57 h 57" name="T1"/>
                <a:gd fmla="*/ 0 w 95" name="T2"/>
                <a:gd fmla="*/ 56 h 57" name="T3"/>
                <a:gd fmla="*/ 95 w 95" name="T4"/>
                <a:gd fmla="*/ 53 h 57" name="T5"/>
              </a:gdLst>
              <a:ahLst/>
              <a:cxnLst>
                <a:cxn ang="0">
                  <a:pos x="T0" y="T1"/>
                </a:cxn>
                <a:cxn ang="0">
                  <a:pos x="T2" y="T3"/>
                </a:cxn>
                <a:cxn ang="0">
                  <a:pos x="T4" y="T5"/>
                </a:cxn>
              </a:cxnLst>
              <a:rect b="b" l="0" r="r" t="0"/>
              <a:pathLst>
                <a:path h="57" w="95">
                  <a:moveTo>
                    <a:pt x="0" y="57"/>
                  </a:moveTo>
                  <a:cubicBezTo>
                    <a:pt x="0" y="57"/>
                    <a:pt x="0" y="56"/>
                    <a:pt x="0" y="56"/>
                  </a:cubicBezTo>
                  <a:cubicBezTo>
                    <a:pt x="3" y="52"/>
                    <a:pt x="40" y="0"/>
                    <a:pt x="95" y="53"/>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5" name="Freeform 11"/>
            <p:cNvSpPr/>
            <p:nvPr/>
          </p:nvSpPr>
          <p:spPr bwMode="auto">
            <a:xfrm>
              <a:off x="3537" y="652"/>
              <a:ext cx="215" cy="2777"/>
            </a:xfrm>
            <a:custGeom>
              <a:avLst/>
              <a:gdLst>
                <a:gd fmla="*/ 3 w 90" name="T0"/>
                <a:gd fmla="*/ 1174 h 1174" name="T1"/>
                <a:gd fmla="*/ 2 w 90" name="T2"/>
                <a:gd fmla="*/ 1171 h 1174" name="T3"/>
                <a:gd fmla="*/ 0 w 90" name="T4"/>
                <a:gd fmla="*/ 41 h 1174" name="T5"/>
                <a:gd fmla="*/ 9 w 90" name="T6"/>
                <a:gd fmla="*/ 30 h 1174" name="T7"/>
                <a:gd fmla="*/ 90 w 90" name="T8"/>
                <a:gd fmla="*/ 40 h 1174" name="T9"/>
              </a:gdLst>
              <a:ahLst/>
              <a:cxnLst>
                <a:cxn ang="0">
                  <a:pos x="T0" y="T1"/>
                </a:cxn>
                <a:cxn ang="0">
                  <a:pos x="T2" y="T3"/>
                </a:cxn>
                <a:cxn ang="0">
                  <a:pos x="T4" y="T5"/>
                </a:cxn>
                <a:cxn ang="0">
                  <a:pos x="T6" y="T7"/>
                </a:cxn>
                <a:cxn ang="0">
                  <a:pos x="T8" y="T9"/>
                </a:cxn>
              </a:cxnLst>
              <a:rect b="b" l="0" r="r" t="0"/>
              <a:pathLst>
                <a:path h="1174" w="90">
                  <a:moveTo>
                    <a:pt x="3" y="1174"/>
                  </a:moveTo>
                  <a:cubicBezTo>
                    <a:pt x="2" y="1171"/>
                    <a:pt x="2" y="1171"/>
                    <a:pt x="2" y="1171"/>
                  </a:cubicBezTo>
                  <a:cubicBezTo>
                    <a:pt x="0" y="41"/>
                    <a:pt x="0" y="41"/>
                    <a:pt x="0" y="41"/>
                  </a:cubicBezTo>
                  <a:cubicBezTo>
                    <a:pt x="0" y="41"/>
                    <a:pt x="3" y="36"/>
                    <a:pt x="9" y="30"/>
                  </a:cubicBezTo>
                  <a:cubicBezTo>
                    <a:pt x="23" y="17"/>
                    <a:pt x="52" y="0"/>
                    <a:pt x="90" y="40"/>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6" name="Freeform 12"/>
            <p:cNvSpPr/>
            <p:nvPr/>
          </p:nvSpPr>
          <p:spPr bwMode="auto">
            <a:xfrm>
              <a:off x="3535" y="3427"/>
              <a:ext cx="622" cy="421"/>
            </a:xfrm>
            <a:custGeom>
              <a:avLst/>
              <a:gdLst>
                <a:gd fmla="*/ 261 w 261" name="T0"/>
                <a:gd fmla="*/ 134 h 178" name="T1"/>
                <a:gd fmla="*/ 257 w 261" name="T2"/>
                <a:gd fmla="*/ 135 h 178" name="T3"/>
                <a:gd fmla="*/ 3 w 261" name="T4"/>
                <a:gd fmla="*/ 133 h 178" name="T5"/>
                <a:gd fmla="*/ 0 w 261" name="T6"/>
                <a:gd fmla="*/ 131 h 178" name="T7"/>
                <a:gd fmla="*/ 0 w 261" name="T8"/>
                <a:gd fmla="*/ 0 h 178" name="T9"/>
              </a:gdLst>
              <a:ahLst/>
              <a:cxnLst>
                <a:cxn ang="0">
                  <a:pos x="T0" y="T1"/>
                </a:cxn>
                <a:cxn ang="0">
                  <a:pos x="T2" y="T3"/>
                </a:cxn>
                <a:cxn ang="0">
                  <a:pos x="T4" y="T5"/>
                </a:cxn>
                <a:cxn ang="0">
                  <a:pos x="T6" y="T7"/>
                </a:cxn>
                <a:cxn ang="0">
                  <a:pos x="T8" y="T9"/>
                </a:cxn>
              </a:cxnLst>
              <a:rect b="b" l="0" r="r" t="0"/>
              <a:pathLst>
                <a:path h="178" w="261">
                  <a:moveTo>
                    <a:pt x="261" y="134"/>
                  </a:moveTo>
                  <a:cubicBezTo>
                    <a:pt x="260" y="134"/>
                    <a:pt x="258" y="135"/>
                    <a:pt x="257" y="135"/>
                  </a:cubicBezTo>
                  <a:cubicBezTo>
                    <a:pt x="131" y="178"/>
                    <a:pt x="21" y="140"/>
                    <a:pt x="3" y="133"/>
                  </a:cubicBezTo>
                  <a:cubicBezTo>
                    <a:pt x="1" y="132"/>
                    <a:pt x="0" y="131"/>
                    <a:pt x="0" y="131"/>
                  </a:cubicBezTo>
                  <a:cubicBezTo>
                    <a:pt x="0" y="0"/>
                    <a:pt x="0" y="0"/>
                    <a:pt x="0" y="0"/>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7" name="Freeform 13"/>
            <p:cNvSpPr/>
            <p:nvPr/>
          </p:nvSpPr>
          <p:spPr bwMode="auto">
            <a:xfrm>
              <a:off x="3535" y="3420"/>
              <a:ext cx="617" cy="118"/>
            </a:xfrm>
            <a:custGeom>
              <a:avLst/>
              <a:gdLst>
                <a:gd fmla="*/ 259 w 259" name="T0"/>
                <a:gd fmla="*/ 5 h 50" name="T1"/>
                <a:gd fmla="*/ 259 w 259" name="T2"/>
                <a:gd fmla="*/ 6 h 50" name="T3"/>
                <a:gd fmla="*/ 4 w 259" name="T4"/>
                <a:gd fmla="*/ 4 h 50" name="T5"/>
                <a:gd fmla="*/ 0 w 259" name="T6"/>
                <a:gd fmla="*/ 3 h 50" name="T7"/>
                <a:gd fmla="*/ 3 w 259" name="T8"/>
                <a:gd fmla="*/ 1 h 50" name="T9"/>
              </a:gdLst>
              <a:ahLst/>
              <a:cxnLst>
                <a:cxn ang="0">
                  <a:pos x="T0" y="T1"/>
                </a:cxn>
                <a:cxn ang="0">
                  <a:pos x="T2" y="T3"/>
                </a:cxn>
                <a:cxn ang="0">
                  <a:pos x="T4" y="T5"/>
                </a:cxn>
                <a:cxn ang="0">
                  <a:pos x="T6" y="T7"/>
                </a:cxn>
                <a:cxn ang="0">
                  <a:pos x="T8" y="T9"/>
                </a:cxn>
              </a:cxnLst>
              <a:rect b="b" l="0" r="r" t="0"/>
              <a:pathLst>
                <a:path h="50" w="259">
                  <a:moveTo>
                    <a:pt x="259" y="5"/>
                  </a:moveTo>
                  <a:cubicBezTo>
                    <a:pt x="259" y="5"/>
                    <a:pt x="259" y="6"/>
                    <a:pt x="259" y="6"/>
                  </a:cubicBezTo>
                  <a:cubicBezTo>
                    <a:pt x="132" y="50"/>
                    <a:pt x="23" y="12"/>
                    <a:pt x="4" y="4"/>
                  </a:cubicBezTo>
                  <a:cubicBezTo>
                    <a:pt x="1" y="3"/>
                    <a:pt x="0" y="3"/>
                    <a:pt x="0" y="3"/>
                  </a:cubicBezTo>
                  <a:cubicBezTo>
                    <a:pt x="0" y="3"/>
                    <a:pt x="2" y="0"/>
                    <a:pt x="3" y="1"/>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8" name="Freeform 14"/>
            <p:cNvSpPr/>
            <p:nvPr/>
          </p:nvSpPr>
          <p:spPr bwMode="auto">
            <a:xfrm>
              <a:off x="3568" y="3481"/>
              <a:ext cx="553" cy="81"/>
            </a:xfrm>
            <a:custGeom>
              <a:avLst/>
              <a:gdLst>
                <a:gd fmla="*/ 0 w 232" name="T0"/>
                <a:gd fmla="*/ 0 h 34" name="T1"/>
                <a:gd fmla="*/ 232 w 232" name="T2"/>
                <a:gd fmla="*/ 1 h 34" name="T3"/>
              </a:gdLst>
              <a:ahLst/>
              <a:cxnLst>
                <a:cxn ang="0">
                  <a:pos x="T0" y="T1"/>
                </a:cxn>
                <a:cxn ang="0">
                  <a:pos x="T2" y="T3"/>
                </a:cxn>
              </a:cxnLst>
              <a:rect b="b" l="0" r="r" t="0"/>
              <a:pathLst>
                <a:path h="34" w="232">
                  <a:moveTo>
                    <a:pt x="0" y="0"/>
                  </a:moveTo>
                  <a:cubicBezTo>
                    <a:pt x="35" y="11"/>
                    <a:pt x="126" y="34"/>
                    <a:pt x="232" y="1"/>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49" name="Freeform 15"/>
            <p:cNvSpPr/>
            <p:nvPr/>
          </p:nvSpPr>
          <p:spPr bwMode="auto">
            <a:xfrm>
              <a:off x="3568" y="3526"/>
              <a:ext cx="546" cy="83"/>
            </a:xfrm>
            <a:custGeom>
              <a:avLst/>
              <a:gdLst>
                <a:gd fmla="*/ 0 w 229" name="T0"/>
                <a:gd fmla="*/ 0 h 35" name="T1"/>
                <a:gd fmla="*/ 229 w 229" name="T2"/>
                <a:gd fmla="*/ 3 h 35" name="T3"/>
              </a:gdLst>
              <a:ahLst/>
              <a:cxnLst>
                <a:cxn ang="0">
                  <a:pos x="T0" y="T1"/>
                </a:cxn>
                <a:cxn ang="0">
                  <a:pos x="T2" y="T3"/>
                </a:cxn>
              </a:cxnLst>
              <a:rect b="b" l="0" r="r" t="0"/>
              <a:pathLst>
                <a:path h="35" w="229">
                  <a:moveTo>
                    <a:pt x="0" y="0"/>
                  </a:moveTo>
                  <a:cubicBezTo>
                    <a:pt x="34" y="11"/>
                    <a:pt x="124" y="35"/>
                    <a:pt x="229" y="3"/>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0" name="Freeform 16"/>
            <p:cNvSpPr/>
            <p:nvPr/>
          </p:nvSpPr>
          <p:spPr bwMode="auto">
            <a:xfrm>
              <a:off x="3566" y="3656"/>
              <a:ext cx="563" cy="83"/>
            </a:xfrm>
            <a:custGeom>
              <a:avLst/>
              <a:gdLst>
                <a:gd fmla="*/ 0 w 236" name="T0"/>
                <a:gd fmla="*/ 0 h 35" name="T1"/>
                <a:gd fmla="*/ 236 w 236" name="T2"/>
                <a:gd fmla="*/ 0 h 35" name="T3"/>
              </a:gdLst>
              <a:ahLst/>
              <a:cxnLst>
                <a:cxn ang="0">
                  <a:pos x="T0" y="T1"/>
                </a:cxn>
                <a:cxn ang="0">
                  <a:pos x="T2" y="T3"/>
                </a:cxn>
              </a:cxnLst>
              <a:rect b="b" l="0" r="r" t="0"/>
              <a:pathLst>
                <a:path h="35" w="236">
                  <a:moveTo>
                    <a:pt x="0" y="0"/>
                  </a:moveTo>
                  <a:cubicBezTo>
                    <a:pt x="34" y="11"/>
                    <a:pt x="128" y="35"/>
                    <a:pt x="236" y="0"/>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1" name="Freeform 17"/>
            <p:cNvSpPr/>
            <p:nvPr/>
          </p:nvSpPr>
          <p:spPr bwMode="auto">
            <a:xfrm>
              <a:off x="3566" y="3701"/>
              <a:ext cx="560" cy="86"/>
            </a:xfrm>
            <a:custGeom>
              <a:avLst/>
              <a:gdLst>
                <a:gd fmla="*/ 0 w 235" name="T0"/>
                <a:gd fmla="*/ 0 h 36" name="T1"/>
                <a:gd fmla="*/ 235 w 235" name="T2"/>
                <a:gd fmla="*/ 2 h 36" name="T3"/>
              </a:gdLst>
              <a:ahLst/>
              <a:cxnLst>
                <a:cxn ang="0">
                  <a:pos x="T0" y="T1"/>
                </a:cxn>
                <a:cxn ang="0">
                  <a:pos x="T2" y="T3"/>
                </a:cxn>
              </a:cxnLst>
              <a:rect b="b" l="0" r="r" t="0"/>
              <a:pathLst>
                <a:path h="36" w="235">
                  <a:moveTo>
                    <a:pt x="0" y="0"/>
                  </a:moveTo>
                  <a:cubicBezTo>
                    <a:pt x="34" y="11"/>
                    <a:pt x="127" y="36"/>
                    <a:pt x="235" y="2"/>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2" name="Freeform 18"/>
            <p:cNvSpPr/>
            <p:nvPr/>
          </p:nvSpPr>
          <p:spPr bwMode="auto">
            <a:xfrm>
              <a:off x="3468" y="3742"/>
              <a:ext cx="754" cy="456"/>
            </a:xfrm>
            <a:custGeom>
              <a:avLst/>
              <a:gdLst>
                <a:gd fmla="*/ 285 w 316" name="T0"/>
                <a:gd fmla="*/ 2 h 193" name="T1"/>
                <a:gd fmla="*/ 305 w 316" name="T2"/>
                <a:gd fmla="*/ 141 h 193" name="T3"/>
                <a:gd fmla="*/ 4 w 316" name="T4"/>
                <a:gd fmla="*/ 135 h 193" name="T5"/>
                <a:gd fmla="*/ 31 w 316" name="T6"/>
                <a:gd fmla="*/ 0 h 193" name="T7"/>
              </a:gdLst>
              <a:ahLst/>
              <a:cxnLst>
                <a:cxn ang="0">
                  <a:pos x="T0" y="T1"/>
                </a:cxn>
                <a:cxn ang="0">
                  <a:pos x="T2" y="T3"/>
                </a:cxn>
                <a:cxn ang="0">
                  <a:pos x="T4" y="T5"/>
                </a:cxn>
                <a:cxn ang="0">
                  <a:pos x="T6" y="T7"/>
                </a:cxn>
              </a:cxnLst>
              <a:rect b="b" l="0" r="r" t="0"/>
              <a:pathLst>
                <a:path h="193" w="316">
                  <a:moveTo>
                    <a:pt x="285" y="2"/>
                  </a:moveTo>
                  <a:cubicBezTo>
                    <a:pt x="285" y="2"/>
                    <a:pt x="316" y="126"/>
                    <a:pt x="305" y="141"/>
                  </a:cubicBezTo>
                  <a:cubicBezTo>
                    <a:pt x="267" y="193"/>
                    <a:pt x="16" y="177"/>
                    <a:pt x="4" y="135"/>
                  </a:cubicBezTo>
                  <a:cubicBezTo>
                    <a:pt x="0" y="121"/>
                    <a:pt x="31" y="0"/>
                    <a:pt x="31" y="0"/>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3" name="Freeform 19"/>
            <p:cNvSpPr/>
            <p:nvPr/>
          </p:nvSpPr>
          <p:spPr bwMode="auto">
            <a:xfrm>
              <a:off x="4152" y="3429"/>
              <a:ext cx="5" cy="315"/>
            </a:xfrm>
            <a:custGeom>
              <a:avLst/>
              <a:gdLst>
                <a:gd fmla="*/ 5 w 5" name="T0"/>
                <a:gd fmla="*/ 315 h 315" name="T1"/>
                <a:gd fmla="*/ 5 w 5" name="T2"/>
                <a:gd fmla="*/ 3 h 315" name="T3"/>
                <a:gd fmla="*/ 0 w 5" name="T4"/>
                <a:gd fmla="*/ 0 h 315" name="T5"/>
              </a:gdLst>
              <a:ahLst/>
              <a:cxnLst>
                <a:cxn ang="0">
                  <a:pos x="T0" y="T1"/>
                </a:cxn>
                <a:cxn ang="0">
                  <a:pos x="T2" y="T3"/>
                </a:cxn>
                <a:cxn ang="0">
                  <a:pos x="T4" y="T5"/>
                </a:cxn>
              </a:cxnLst>
              <a:rect b="b" l="0" r="r" t="0"/>
              <a:pathLst>
                <a:path h="315" w="5">
                  <a:moveTo>
                    <a:pt x="5" y="315"/>
                  </a:moveTo>
                  <a:lnTo>
                    <a:pt x="5" y="3"/>
                  </a:lnTo>
                  <a:lnTo>
                    <a:pt x="0" y="0"/>
                  </a:ln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4" name="Freeform 20"/>
            <p:cNvSpPr/>
            <p:nvPr/>
          </p:nvSpPr>
          <p:spPr bwMode="auto">
            <a:xfrm>
              <a:off x="3978" y="685"/>
              <a:ext cx="177" cy="2749"/>
            </a:xfrm>
            <a:custGeom>
              <a:avLst/>
              <a:gdLst>
                <a:gd fmla="*/ 0 w 74" name="T0"/>
                <a:gd fmla="*/ 23 h 1162" name="T1"/>
                <a:gd fmla="*/ 57 w 74" name="T2"/>
                <a:gd fmla="*/ 16 h 1162" name="T3"/>
                <a:gd fmla="*/ 74 w 74" name="T4"/>
                <a:gd fmla="*/ 31 h 1162" name="T5"/>
                <a:gd fmla="*/ 73 w 74" name="T6"/>
                <a:gd fmla="*/ 1160 h 1162" name="T7"/>
                <a:gd fmla="*/ 73 w 74" name="T8"/>
                <a:gd fmla="*/ 1162 h 1162" name="T9"/>
                <a:gd fmla="*/ 73 w 74" name="T10"/>
                <a:gd fmla="*/ 1162 h 1162" name="T11"/>
              </a:gdLst>
              <a:ahLst/>
              <a:cxnLst>
                <a:cxn ang="0">
                  <a:pos x="T0" y="T1"/>
                </a:cxn>
                <a:cxn ang="0">
                  <a:pos x="T2" y="T3"/>
                </a:cxn>
                <a:cxn ang="0">
                  <a:pos x="T4" y="T5"/>
                </a:cxn>
                <a:cxn ang="0">
                  <a:pos x="T6" y="T7"/>
                </a:cxn>
                <a:cxn ang="0">
                  <a:pos x="T8" y="T9"/>
                </a:cxn>
                <a:cxn ang="0">
                  <a:pos x="T10" y="T11"/>
                </a:cxn>
              </a:cxnLst>
              <a:rect b="b" l="0" r="r" t="0"/>
              <a:pathLst>
                <a:path h="1162" w="74">
                  <a:moveTo>
                    <a:pt x="0" y="23"/>
                  </a:moveTo>
                  <a:cubicBezTo>
                    <a:pt x="0" y="23"/>
                    <a:pt x="28" y="0"/>
                    <a:pt x="57" y="16"/>
                  </a:cubicBezTo>
                  <a:cubicBezTo>
                    <a:pt x="63" y="19"/>
                    <a:pt x="69" y="24"/>
                    <a:pt x="74" y="31"/>
                  </a:cubicBezTo>
                  <a:cubicBezTo>
                    <a:pt x="73" y="1160"/>
                    <a:pt x="73" y="1160"/>
                    <a:pt x="73" y="1160"/>
                  </a:cubicBezTo>
                  <a:cubicBezTo>
                    <a:pt x="73" y="1162"/>
                    <a:pt x="73" y="1162"/>
                    <a:pt x="73" y="1162"/>
                  </a:cubicBezTo>
                  <a:cubicBezTo>
                    <a:pt x="73" y="1162"/>
                    <a:pt x="73" y="1162"/>
                    <a:pt x="73" y="1162"/>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5" name="Line 21"/>
            <p:cNvSpPr>
              <a:spLocks noChangeShapeType="1"/>
            </p:cNvSpPr>
            <p:nvPr/>
          </p:nvSpPr>
          <p:spPr bwMode="auto">
            <a:xfrm>
              <a:off x="3976" y="1234"/>
              <a:ext cx="0" cy="2165"/>
            </a:xfrm>
            <a:prstGeom prst="line">
              <a:avLst/>
            </a:prstGeom>
            <a:extLst>
              <a:ext uri="{909E8E84-426E-40DD-AFC4-6F175D3DCCD1}">
                <a14:hiddenFill xmlns:a14="http://schemas.microsoft.com/office/drawing/2010/main">
                  <a:no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6" name="Line 22"/>
            <p:cNvSpPr>
              <a:spLocks noChangeShapeType="1"/>
            </p:cNvSpPr>
            <p:nvPr/>
          </p:nvSpPr>
          <p:spPr bwMode="auto">
            <a:xfrm>
              <a:off x="3976" y="739"/>
              <a:ext cx="0" cy="220"/>
            </a:xfrm>
            <a:prstGeom prst="line">
              <a:avLst/>
            </a:prstGeom>
            <a:extLst>
              <a:ext uri="{909E8E84-426E-40DD-AFC4-6F175D3DCCD1}">
                <a14:hiddenFill xmlns:a14="http://schemas.microsoft.com/office/drawing/2010/main">
                  <a:no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7" name="Line 23"/>
            <p:cNvSpPr>
              <a:spLocks noChangeShapeType="1"/>
            </p:cNvSpPr>
            <p:nvPr/>
          </p:nvSpPr>
          <p:spPr bwMode="auto">
            <a:xfrm>
              <a:off x="3749" y="1970"/>
              <a:ext cx="0" cy="1301"/>
            </a:xfrm>
            <a:prstGeom prst="line">
              <a:avLst/>
            </a:prstGeom>
            <a:extLst>
              <a:ext uri="{909E8E84-426E-40DD-AFC4-6F175D3DCCD1}">
                <a14:hiddenFill xmlns:a14="http://schemas.microsoft.com/office/drawing/2010/main">
                  <a:no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8" name="Line 24"/>
            <p:cNvSpPr>
              <a:spLocks noChangeShapeType="1"/>
            </p:cNvSpPr>
            <p:nvPr/>
          </p:nvSpPr>
          <p:spPr bwMode="auto">
            <a:xfrm>
              <a:off x="3749" y="749"/>
              <a:ext cx="0" cy="683"/>
            </a:xfrm>
            <a:prstGeom prst="line">
              <a:avLst/>
            </a:prstGeom>
            <a:extLst>
              <a:ext uri="{909E8E84-426E-40DD-AFC4-6F175D3DCCD1}">
                <a14:hiddenFill xmlns:a14="http://schemas.microsoft.com/office/drawing/2010/main">
                  <a:no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59" name="Freeform 25"/>
            <p:cNvSpPr/>
            <p:nvPr/>
          </p:nvSpPr>
          <p:spPr bwMode="auto">
            <a:xfrm>
              <a:off x="3559" y="167"/>
              <a:ext cx="555" cy="556"/>
            </a:xfrm>
            <a:custGeom>
              <a:avLst/>
              <a:gdLst>
                <a:gd fmla="*/ 0 w 555" name="T0"/>
                <a:gd fmla="*/ 556 h 556" name="T1"/>
                <a:gd fmla="*/ 217 w 555" name="T2"/>
                <a:gd fmla="*/ 137 h 556" name="T3"/>
                <a:gd fmla="*/ 288 w 555" name="T4"/>
                <a:gd fmla="*/ 0 h 556" name="T5"/>
                <a:gd fmla="*/ 353 w 555" name="T6"/>
                <a:gd fmla="*/ 137 h 556" name="T7"/>
                <a:gd fmla="*/ 555 w 555" name="T8"/>
                <a:gd fmla="*/ 556 h 556" name="T9"/>
              </a:gdLst>
              <a:ahLst/>
              <a:cxnLst>
                <a:cxn ang="0">
                  <a:pos x="T0" y="T1"/>
                </a:cxn>
                <a:cxn ang="0">
                  <a:pos x="T2" y="T3"/>
                </a:cxn>
                <a:cxn ang="0">
                  <a:pos x="T4" y="T5"/>
                </a:cxn>
                <a:cxn ang="0">
                  <a:pos x="T6" y="T7"/>
                </a:cxn>
                <a:cxn ang="0">
                  <a:pos x="T8" y="T9"/>
                </a:cxn>
              </a:cxnLst>
              <a:rect b="b" l="0" r="r" t="0"/>
              <a:pathLst>
                <a:path h="556" w="555">
                  <a:moveTo>
                    <a:pt x="0" y="556"/>
                  </a:moveTo>
                  <a:lnTo>
                    <a:pt x="217" y="137"/>
                  </a:lnTo>
                  <a:lnTo>
                    <a:pt x="288" y="0"/>
                  </a:lnTo>
                  <a:lnTo>
                    <a:pt x="353" y="137"/>
                  </a:lnTo>
                  <a:lnTo>
                    <a:pt x="555" y="556"/>
                  </a:ln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sp>
          <p:nvSpPr>
            <p:cNvPr id="60" name="Freeform 26"/>
            <p:cNvSpPr/>
            <p:nvPr/>
          </p:nvSpPr>
          <p:spPr bwMode="auto">
            <a:xfrm>
              <a:off x="3776" y="304"/>
              <a:ext cx="136" cy="21"/>
            </a:xfrm>
            <a:custGeom>
              <a:avLst/>
              <a:gdLst>
                <a:gd fmla="*/ 0 w 57" name="T0"/>
                <a:gd fmla="*/ 0 h 9" name="T1"/>
                <a:gd fmla="*/ 30 w 57" name="T2"/>
                <a:gd fmla="*/ 9 h 9" name="T3"/>
                <a:gd fmla="*/ 57 w 57" name="T4"/>
                <a:gd fmla="*/ 0 h 9" name="T5"/>
              </a:gdLst>
              <a:ahLst/>
              <a:cxnLst>
                <a:cxn ang="0">
                  <a:pos x="T0" y="T1"/>
                </a:cxn>
                <a:cxn ang="0">
                  <a:pos x="T2" y="T3"/>
                </a:cxn>
                <a:cxn ang="0">
                  <a:pos x="T4" y="T5"/>
                </a:cxn>
              </a:cxnLst>
              <a:rect b="b" l="0" r="r" t="0"/>
              <a:pathLst>
                <a:path h="9" w="57">
                  <a:moveTo>
                    <a:pt x="0" y="0"/>
                  </a:moveTo>
                  <a:cubicBezTo>
                    <a:pt x="7" y="4"/>
                    <a:pt x="13" y="9"/>
                    <a:pt x="30" y="9"/>
                  </a:cubicBezTo>
                  <a:cubicBezTo>
                    <a:pt x="44" y="9"/>
                    <a:pt x="48" y="5"/>
                    <a:pt x="57" y="0"/>
                  </a:cubicBezTo>
                </a:path>
              </a:pathLst>
            </a:custGeom>
            <a:extLst>
              <a:ext uri="{909E8E84-426E-40DD-AFC4-6F175D3DCCD1}">
                <a14:hiddenFill xmlns:a14="http://schemas.microsoft.com/office/drawing/2010/main">
                  <a:solidFill>
                    <a:srgbClr val="FFFFFF"/>
                  </a:solidFill>
                </a14:hiddenFill>
              </a:ext>
            </a:extLst>
          </p:spPr>
          <p:style>
            <a:lnRef idx="1">
              <a:schemeClr val="accent5"/>
            </a:lnRef>
            <a:fillRef idx="3">
              <a:schemeClr val="accent5"/>
            </a:fillRef>
            <a:effectRef idx="2">
              <a:schemeClr val="accent5"/>
            </a:effectRef>
            <a:fontRef idx="minor">
              <a:schemeClr val="lt1"/>
            </a:fontRef>
          </p:style>
          <p:txBody>
            <a:bodyPr anchor="t" anchorCtr="0" bIns="45720" compatLnSpc="1" lIns="91440" numCol="1" rIns="91440" tIns="45720" vert="horz" wrap="square"/>
            <a:lstStyle/>
            <a:p>
              <a:endParaRPr altLang="en-US" lang="zh-CN"/>
            </a:p>
          </p:txBody>
        </p:sp>
      </p:grpSp>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36">
                                            <p:txEl>
                                              <p:pRg end="0" st="0"/>
                                            </p:txEl>
                                          </p:spTgt>
                                        </p:tgtEl>
                                        <p:attrNameLst>
                                          <p:attrName>style.visibility</p:attrName>
                                        </p:attrNameLst>
                                      </p:cBhvr>
                                      <p:to>
                                        <p:strVal val="visible"/>
                                      </p:to>
                                    </p:set>
                                    <p:anim calcmode="lin" valueType="num">
                                      <p:cBhvr additive="base">
                                        <p:cTn dur="500" fill="hold" id="7"/>
                                        <p:tgtEl>
                                          <p:spTgt spid="36">
                                            <p:txEl>
                                              <p:pRg end="0" st="0"/>
                                            </p:txEl>
                                          </p:spTgt>
                                        </p:tgtEl>
                                        <p:attrNameLst>
                                          <p:attrName>ppt_x</p:attrName>
                                        </p:attrNameLst>
                                      </p:cBhvr>
                                      <p:tavLst>
                                        <p:tav tm="0">
                                          <p:val>
                                            <p:strVal val="#ppt_x"/>
                                          </p:val>
                                        </p:tav>
                                        <p:tav tm="100000">
                                          <p:val>
                                            <p:strVal val="#ppt_x"/>
                                          </p:val>
                                        </p:tav>
                                      </p:tavLst>
                                    </p:anim>
                                    <p:anim calcmode="lin" valueType="num">
                                      <p:cBhvr additive="base">
                                        <p:cTn dur="500" fill="hold" id="8"/>
                                        <p:tgtEl>
                                          <p:spTgt spid="36">
                                            <p:txEl>
                                              <p:pRg end="0" st="0"/>
                                            </p:txEl>
                                          </p:spTgt>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36">
                                            <p:txEl>
                                              <p:pRg end="1" st="1"/>
                                            </p:txEl>
                                          </p:spTgt>
                                        </p:tgtEl>
                                        <p:attrNameLst>
                                          <p:attrName>style.visibility</p:attrName>
                                        </p:attrNameLst>
                                      </p:cBhvr>
                                      <p:to>
                                        <p:strVal val="visible"/>
                                      </p:to>
                                    </p:set>
                                    <p:anim calcmode="lin" valueType="num">
                                      <p:cBhvr additive="base">
                                        <p:cTn dur="500" fill="hold" id="13"/>
                                        <p:tgtEl>
                                          <p:spTgt spid="36">
                                            <p:txEl>
                                              <p:pRg end="1" st="1"/>
                                            </p:txEl>
                                          </p:spTgt>
                                        </p:tgtEl>
                                        <p:attrNameLst>
                                          <p:attrName>ppt_x</p:attrName>
                                        </p:attrNameLst>
                                      </p:cBhvr>
                                      <p:tavLst>
                                        <p:tav tm="0">
                                          <p:val>
                                            <p:strVal val="#ppt_x"/>
                                          </p:val>
                                        </p:tav>
                                        <p:tav tm="100000">
                                          <p:val>
                                            <p:strVal val="#ppt_x"/>
                                          </p:val>
                                        </p:tav>
                                      </p:tavLst>
                                    </p:anim>
                                    <p:anim calcmode="lin" valueType="num">
                                      <p:cBhvr additive="base">
                                        <p:cTn dur="500" fill="hold" id="14"/>
                                        <p:tgtEl>
                                          <p:spTgt spid="36">
                                            <p:txEl>
                                              <p:pRg end="1" st="1"/>
                                            </p:txEl>
                                          </p:spTgt>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2" presetSubtype="4">
                                  <p:stCondLst>
                                    <p:cond delay="0"/>
                                  </p:stCondLst>
                                  <p:childTnLst>
                                    <p:set>
                                      <p:cBhvr>
                                        <p:cTn dur="1" fill="hold" id="18">
                                          <p:stCondLst>
                                            <p:cond delay="0"/>
                                          </p:stCondLst>
                                        </p:cTn>
                                        <p:tgtEl>
                                          <p:spTgt spid="36">
                                            <p:txEl>
                                              <p:pRg end="2" st="2"/>
                                            </p:txEl>
                                          </p:spTgt>
                                        </p:tgtEl>
                                        <p:attrNameLst>
                                          <p:attrName>style.visibility</p:attrName>
                                        </p:attrNameLst>
                                      </p:cBhvr>
                                      <p:to>
                                        <p:strVal val="visible"/>
                                      </p:to>
                                    </p:set>
                                    <p:anim calcmode="lin" valueType="num">
                                      <p:cBhvr additive="base">
                                        <p:cTn dur="500" fill="hold" id="19"/>
                                        <p:tgtEl>
                                          <p:spTgt spid="36">
                                            <p:txEl>
                                              <p:pRg end="2" st="2"/>
                                            </p:txEl>
                                          </p:spTgt>
                                        </p:tgtEl>
                                        <p:attrNameLst>
                                          <p:attrName>ppt_x</p:attrName>
                                        </p:attrNameLst>
                                      </p:cBhvr>
                                      <p:tavLst>
                                        <p:tav tm="0">
                                          <p:val>
                                            <p:strVal val="#ppt_x"/>
                                          </p:val>
                                        </p:tav>
                                        <p:tav tm="100000">
                                          <p:val>
                                            <p:strVal val="#ppt_x"/>
                                          </p:val>
                                        </p:tav>
                                      </p:tavLst>
                                    </p:anim>
                                    <p:anim calcmode="lin" valueType="num">
                                      <p:cBhvr additive="base">
                                        <p:cTn dur="500" fill="hold" id="20"/>
                                        <p:tgtEl>
                                          <p:spTgt spid="36">
                                            <p:txEl>
                                              <p:pRg end="2" st="2"/>
                                            </p:txEl>
                                          </p:spTgt>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2" presetSubtype="4">
                                  <p:stCondLst>
                                    <p:cond delay="0"/>
                                  </p:stCondLst>
                                  <p:childTnLst>
                                    <p:set>
                                      <p:cBhvr>
                                        <p:cTn dur="1" fill="hold" id="24">
                                          <p:stCondLst>
                                            <p:cond delay="0"/>
                                          </p:stCondLst>
                                        </p:cTn>
                                        <p:tgtEl>
                                          <p:spTgt spid="36">
                                            <p:txEl>
                                              <p:pRg end="3" st="3"/>
                                            </p:txEl>
                                          </p:spTgt>
                                        </p:tgtEl>
                                        <p:attrNameLst>
                                          <p:attrName>style.visibility</p:attrName>
                                        </p:attrNameLst>
                                      </p:cBhvr>
                                      <p:to>
                                        <p:strVal val="visible"/>
                                      </p:to>
                                    </p:set>
                                    <p:anim calcmode="lin" valueType="num">
                                      <p:cBhvr additive="base">
                                        <p:cTn dur="500" fill="hold" id="25"/>
                                        <p:tgtEl>
                                          <p:spTgt spid="36">
                                            <p:txEl>
                                              <p:pRg end="3" st="3"/>
                                            </p:txEl>
                                          </p:spTgt>
                                        </p:tgtEl>
                                        <p:attrNameLst>
                                          <p:attrName>ppt_x</p:attrName>
                                        </p:attrNameLst>
                                      </p:cBhvr>
                                      <p:tavLst>
                                        <p:tav tm="0">
                                          <p:val>
                                            <p:strVal val="#ppt_x"/>
                                          </p:val>
                                        </p:tav>
                                        <p:tav tm="100000">
                                          <p:val>
                                            <p:strVal val="#ppt_x"/>
                                          </p:val>
                                        </p:tav>
                                      </p:tavLst>
                                    </p:anim>
                                    <p:anim calcmode="lin" valueType="num">
                                      <p:cBhvr additive="base">
                                        <p:cTn dur="500" fill="hold" id="26"/>
                                        <p:tgtEl>
                                          <p:spTgt spid="36">
                                            <p:txEl>
                                              <p:pRg end="3" st="3"/>
                                            </p:txEl>
                                          </p:spTgt>
                                        </p:tgtEl>
                                        <p:attrNameLst>
                                          <p:attrName>ppt_y</p:attrName>
                                        </p:attrNameLst>
                                      </p:cBhvr>
                                      <p:tavLst>
                                        <p:tav tm="0">
                                          <p:val>
                                            <p:strVal val="1+#ppt_h/2"/>
                                          </p:val>
                                        </p:tav>
                                        <p:tav tm="100000">
                                          <p:val>
                                            <p:strVal val="#ppt_y"/>
                                          </p:val>
                                        </p:tav>
                                      </p:tavLst>
                                    </p:anim>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2" presetSubtype="4">
                                  <p:stCondLst>
                                    <p:cond delay="0"/>
                                  </p:stCondLst>
                                  <p:childTnLst>
                                    <p:set>
                                      <p:cBhvr>
                                        <p:cTn dur="1" fill="hold" id="30">
                                          <p:stCondLst>
                                            <p:cond delay="0"/>
                                          </p:stCondLst>
                                        </p:cTn>
                                        <p:tgtEl>
                                          <p:spTgt spid="36">
                                            <p:txEl>
                                              <p:pRg end="4" st="4"/>
                                            </p:txEl>
                                          </p:spTgt>
                                        </p:tgtEl>
                                        <p:attrNameLst>
                                          <p:attrName>style.visibility</p:attrName>
                                        </p:attrNameLst>
                                      </p:cBhvr>
                                      <p:to>
                                        <p:strVal val="visible"/>
                                      </p:to>
                                    </p:set>
                                    <p:anim calcmode="lin" valueType="num">
                                      <p:cBhvr additive="base">
                                        <p:cTn dur="500" fill="hold" id="31"/>
                                        <p:tgtEl>
                                          <p:spTgt spid="36">
                                            <p:txEl>
                                              <p:pRg end="4" st="4"/>
                                            </p:txEl>
                                          </p:spTgt>
                                        </p:tgtEl>
                                        <p:attrNameLst>
                                          <p:attrName>ppt_x</p:attrName>
                                        </p:attrNameLst>
                                      </p:cBhvr>
                                      <p:tavLst>
                                        <p:tav tm="0">
                                          <p:val>
                                            <p:strVal val="#ppt_x"/>
                                          </p:val>
                                        </p:tav>
                                        <p:tav tm="100000">
                                          <p:val>
                                            <p:strVal val="#ppt_x"/>
                                          </p:val>
                                        </p:tav>
                                      </p:tavLst>
                                    </p:anim>
                                    <p:anim calcmode="lin" valueType="num">
                                      <p:cBhvr additive="base">
                                        <p:cTn dur="500" fill="hold" id="32"/>
                                        <p:tgtEl>
                                          <p:spTgt spid="36">
                                            <p:txEl>
                                              <p:pRg end="4" st="4"/>
                                            </p:txEl>
                                          </p:spTgt>
                                        </p:tgtEl>
                                        <p:attrNameLst>
                                          <p:attrName>ppt_y</p:attrName>
                                        </p:attrNameLst>
                                      </p:cBhvr>
                                      <p:tavLst>
                                        <p:tav tm="0">
                                          <p:val>
                                            <p:strVal val="1+#ppt_h/2"/>
                                          </p:val>
                                        </p:tav>
                                        <p:tav tm="100000">
                                          <p:val>
                                            <p:strVal val="#ppt_y"/>
                                          </p:val>
                                        </p:tav>
                                      </p:tavLst>
                                    </p:anim>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 presetSubtype="4">
                                  <p:stCondLst>
                                    <p:cond delay="0"/>
                                  </p:stCondLst>
                                  <p:childTnLst>
                                    <p:set>
                                      <p:cBhvr>
                                        <p:cTn dur="1" fill="hold" id="36">
                                          <p:stCondLst>
                                            <p:cond delay="0"/>
                                          </p:stCondLst>
                                        </p:cTn>
                                        <p:tgtEl>
                                          <p:spTgt spid="36">
                                            <p:txEl>
                                              <p:pRg end="5" st="5"/>
                                            </p:txEl>
                                          </p:spTgt>
                                        </p:tgtEl>
                                        <p:attrNameLst>
                                          <p:attrName>style.visibility</p:attrName>
                                        </p:attrNameLst>
                                      </p:cBhvr>
                                      <p:to>
                                        <p:strVal val="visible"/>
                                      </p:to>
                                    </p:set>
                                    <p:anim calcmode="lin" valueType="num">
                                      <p:cBhvr additive="base">
                                        <p:cTn dur="500" fill="hold" id="37"/>
                                        <p:tgtEl>
                                          <p:spTgt spid="36">
                                            <p:txEl>
                                              <p:pRg end="5" st="5"/>
                                            </p:txEl>
                                          </p:spTgt>
                                        </p:tgtEl>
                                        <p:attrNameLst>
                                          <p:attrName>ppt_x</p:attrName>
                                        </p:attrNameLst>
                                      </p:cBhvr>
                                      <p:tavLst>
                                        <p:tav tm="0">
                                          <p:val>
                                            <p:strVal val="#ppt_x"/>
                                          </p:val>
                                        </p:tav>
                                        <p:tav tm="100000">
                                          <p:val>
                                            <p:strVal val="#ppt_x"/>
                                          </p:val>
                                        </p:tav>
                                      </p:tavLst>
                                    </p:anim>
                                    <p:anim calcmode="lin" valueType="num">
                                      <p:cBhvr additive="base">
                                        <p:cTn dur="500" fill="hold" id="38"/>
                                        <p:tgtEl>
                                          <p:spTgt spid="36">
                                            <p:txEl>
                                              <p:pRg end="5" st="5"/>
                                            </p:txEl>
                                          </p:spTgt>
                                        </p:tgtEl>
                                        <p:attrNameLst>
                                          <p:attrName>ppt_y</p:attrName>
                                        </p:attrNameLst>
                                      </p:cBhvr>
                                      <p:tavLst>
                                        <p:tav tm="0">
                                          <p:val>
                                            <p:strVal val="1+#ppt_h/2"/>
                                          </p:val>
                                        </p:tav>
                                        <p:tav tm="100000">
                                          <p:val>
                                            <p:strVal val="#ppt_y"/>
                                          </p:val>
                                        </p:tav>
                                      </p:tavLst>
                                    </p:anim>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2" presetSubtype="4">
                                  <p:stCondLst>
                                    <p:cond delay="0"/>
                                  </p:stCondLst>
                                  <p:childTnLst>
                                    <p:set>
                                      <p:cBhvr>
                                        <p:cTn dur="1" fill="hold" id="42">
                                          <p:stCondLst>
                                            <p:cond delay="0"/>
                                          </p:stCondLst>
                                        </p:cTn>
                                        <p:tgtEl>
                                          <p:spTgt spid="36">
                                            <p:txEl>
                                              <p:pRg end="6" st="6"/>
                                            </p:txEl>
                                          </p:spTgt>
                                        </p:tgtEl>
                                        <p:attrNameLst>
                                          <p:attrName>style.visibility</p:attrName>
                                        </p:attrNameLst>
                                      </p:cBhvr>
                                      <p:to>
                                        <p:strVal val="visible"/>
                                      </p:to>
                                    </p:set>
                                    <p:anim calcmode="lin" valueType="num">
                                      <p:cBhvr additive="base">
                                        <p:cTn dur="500" fill="hold" id="43"/>
                                        <p:tgtEl>
                                          <p:spTgt spid="36">
                                            <p:txEl>
                                              <p:pRg end="6" st="6"/>
                                            </p:txEl>
                                          </p:spTgt>
                                        </p:tgtEl>
                                        <p:attrNameLst>
                                          <p:attrName>ppt_x</p:attrName>
                                        </p:attrNameLst>
                                      </p:cBhvr>
                                      <p:tavLst>
                                        <p:tav tm="0">
                                          <p:val>
                                            <p:strVal val="#ppt_x"/>
                                          </p:val>
                                        </p:tav>
                                        <p:tav tm="100000">
                                          <p:val>
                                            <p:strVal val="#ppt_x"/>
                                          </p:val>
                                        </p:tav>
                                      </p:tavLst>
                                    </p:anim>
                                    <p:anim calcmode="lin" valueType="num">
                                      <p:cBhvr additive="base">
                                        <p:cTn dur="500" fill="hold" id="44"/>
                                        <p:tgtEl>
                                          <p:spTgt spid="36">
                                            <p:txEl>
                                              <p:pRg end="6" st="6"/>
                                            </p:txEl>
                                          </p:spTgt>
                                        </p:tgtEl>
                                        <p:attrNameLst>
                                          <p:attrName>ppt_y</p:attrName>
                                        </p:attrNameLst>
                                      </p:cBhvr>
                                      <p:tavLst>
                                        <p:tav tm="0">
                                          <p:val>
                                            <p:strVal val="1+#ppt_h/2"/>
                                          </p:val>
                                        </p:tav>
                                        <p:tav tm="100000">
                                          <p:val>
                                            <p:strVal val="#ppt_y"/>
                                          </p:val>
                                        </p:tav>
                                      </p:tavLst>
                                    </p:anim>
                                  </p:childTnLst>
                                </p:cTn>
                              </p:par>
                            </p:childTnLst>
                          </p:cTn>
                        </p:par>
                      </p:childTnLst>
                    </p:cTn>
                  </p:par>
                  <p:par>
                    <p:cTn fill="hold" id="45">
                      <p:stCondLst>
                        <p:cond delay="indefinite"/>
                      </p:stCondLst>
                      <p:childTnLst>
                        <p:par>
                          <p:cTn fill="hold" id="46">
                            <p:stCondLst>
                              <p:cond delay="0"/>
                            </p:stCondLst>
                            <p:childTnLst>
                              <p:par>
                                <p:cTn fill="hold" grpId="0" id="47" nodeType="clickEffect" presetClass="entr" presetID="2" presetSubtype="4">
                                  <p:stCondLst>
                                    <p:cond delay="0"/>
                                  </p:stCondLst>
                                  <p:childTnLst>
                                    <p:set>
                                      <p:cBhvr>
                                        <p:cTn dur="1" fill="hold" id="48">
                                          <p:stCondLst>
                                            <p:cond delay="0"/>
                                          </p:stCondLst>
                                        </p:cTn>
                                        <p:tgtEl>
                                          <p:spTgt spid="36">
                                            <p:txEl>
                                              <p:pRg end="7" st="7"/>
                                            </p:txEl>
                                          </p:spTgt>
                                        </p:tgtEl>
                                        <p:attrNameLst>
                                          <p:attrName>style.visibility</p:attrName>
                                        </p:attrNameLst>
                                      </p:cBhvr>
                                      <p:to>
                                        <p:strVal val="visible"/>
                                      </p:to>
                                    </p:set>
                                    <p:anim calcmode="lin" valueType="num">
                                      <p:cBhvr additive="base">
                                        <p:cTn dur="500" fill="hold" id="49"/>
                                        <p:tgtEl>
                                          <p:spTgt spid="36">
                                            <p:txEl>
                                              <p:pRg end="7" st="7"/>
                                            </p:txEl>
                                          </p:spTgt>
                                        </p:tgtEl>
                                        <p:attrNameLst>
                                          <p:attrName>ppt_x</p:attrName>
                                        </p:attrNameLst>
                                      </p:cBhvr>
                                      <p:tavLst>
                                        <p:tav tm="0">
                                          <p:val>
                                            <p:strVal val="#ppt_x"/>
                                          </p:val>
                                        </p:tav>
                                        <p:tav tm="100000">
                                          <p:val>
                                            <p:strVal val="#ppt_x"/>
                                          </p:val>
                                        </p:tav>
                                      </p:tavLst>
                                    </p:anim>
                                    <p:anim calcmode="lin" valueType="num">
                                      <p:cBhvr additive="base">
                                        <p:cTn dur="500" fill="hold" id="50"/>
                                        <p:tgtEl>
                                          <p:spTgt spid="36">
                                            <p:txEl>
                                              <p:pRg end="7" st="7"/>
                                            </p:txEl>
                                          </p:spTgt>
                                        </p:tgtEl>
                                        <p:attrNameLst>
                                          <p:attrName>ppt_y</p:attrName>
                                        </p:attrNameLst>
                                      </p:cBhvr>
                                      <p:tavLst>
                                        <p:tav tm="0">
                                          <p:val>
                                            <p:strVal val="1+#ppt_h/2"/>
                                          </p:val>
                                        </p:tav>
                                        <p:tav tm="100000">
                                          <p:val>
                                            <p:strVal val="#ppt_y"/>
                                          </p:val>
                                        </p:tav>
                                      </p:tavLst>
                                    </p:anim>
                                  </p:childTnLst>
                                </p:cTn>
                              </p:par>
                            </p:childTnLst>
                          </p:cTn>
                        </p:par>
                      </p:childTnLst>
                    </p:cTn>
                  </p:par>
                  <p:par>
                    <p:cTn fill="hold" id="51">
                      <p:stCondLst>
                        <p:cond delay="indefinite"/>
                      </p:stCondLst>
                      <p:childTnLst>
                        <p:par>
                          <p:cTn fill="hold" id="52">
                            <p:stCondLst>
                              <p:cond delay="0"/>
                            </p:stCondLst>
                            <p:childTnLst>
                              <p:par>
                                <p:cTn fill="hold" id="53" nodeType="clickEffect" presetClass="entr" presetID="42" presetSubtype="0">
                                  <p:stCondLst>
                                    <p:cond delay="0"/>
                                  </p:stCondLst>
                                  <p:childTnLst>
                                    <p:set>
                                      <p:cBhvr>
                                        <p:cTn dur="1" fill="hold" id="54">
                                          <p:stCondLst>
                                            <p:cond delay="0"/>
                                          </p:stCondLst>
                                        </p:cTn>
                                        <p:tgtEl>
                                          <p:spTgt spid="40"/>
                                        </p:tgtEl>
                                        <p:attrNameLst>
                                          <p:attrName>style.visibility</p:attrName>
                                        </p:attrNameLst>
                                      </p:cBhvr>
                                      <p:to>
                                        <p:strVal val="visible"/>
                                      </p:to>
                                    </p:set>
                                    <p:animEffect filter="fade" transition="in">
                                      <p:cBhvr>
                                        <p:cTn dur="1000" id="55"/>
                                        <p:tgtEl>
                                          <p:spTgt spid="40"/>
                                        </p:tgtEl>
                                      </p:cBhvr>
                                    </p:animEffect>
                                    <p:anim calcmode="lin" valueType="num">
                                      <p:cBhvr>
                                        <p:cTn dur="1000" fill="hold" id="56"/>
                                        <p:tgtEl>
                                          <p:spTgt spid="40"/>
                                        </p:tgtEl>
                                        <p:attrNameLst>
                                          <p:attrName>ppt_x</p:attrName>
                                        </p:attrNameLst>
                                      </p:cBhvr>
                                      <p:tavLst>
                                        <p:tav tm="0">
                                          <p:val>
                                            <p:strVal val="#ppt_x"/>
                                          </p:val>
                                        </p:tav>
                                        <p:tav tm="100000">
                                          <p:val>
                                            <p:strVal val="#ppt_x"/>
                                          </p:val>
                                        </p:tav>
                                      </p:tavLst>
                                    </p:anim>
                                    <p:anim calcmode="lin" valueType="num">
                                      <p:cBhvr>
                                        <p:cTn dur="1000" fill="hold" id="57"/>
                                        <p:tgtEl>
                                          <p:spTgt spid="40"/>
                                        </p:tgtEl>
                                        <p:attrNameLst>
                                          <p:attrName>ppt_y</p:attrName>
                                        </p:attrNameLst>
                                      </p:cBhvr>
                                      <p:tavLst>
                                        <p:tav tm="0">
                                          <p:val>
                                            <p:strVal val="#ppt_y+.1"/>
                                          </p:val>
                                        </p:tav>
                                        <p:tav tm="100000">
                                          <p:val>
                                            <p:strVal val="#ppt_y"/>
                                          </p:val>
                                        </p:tav>
                                      </p:tavLst>
                                    </p:anim>
                                  </p:childTnLst>
                                </p:cTn>
                              </p:par>
                              <p:par>
                                <p:cTn fill="hold" grpId="0" id="58" nodeType="withEffect" presetClass="entr" presetID="42" presetSubtype="0">
                                  <p:stCondLst>
                                    <p:cond delay="0"/>
                                  </p:stCondLst>
                                  <p:childTnLst>
                                    <p:set>
                                      <p:cBhvr>
                                        <p:cTn dur="1" fill="hold" id="59">
                                          <p:stCondLst>
                                            <p:cond delay="0"/>
                                          </p:stCondLst>
                                        </p:cTn>
                                        <p:tgtEl>
                                          <p:spTgt spid="39"/>
                                        </p:tgtEl>
                                        <p:attrNameLst>
                                          <p:attrName>style.visibility</p:attrName>
                                        </p:attrNameLst>
                                      </p:cBhvr>
                                      <p:to>
                                        <p:strVal val="visible"/>
                                      </p:to>
                                    </p:set>
                                    <p:animEffect filter="fade" transition="in">
                                      <p:cBhvr>
                                        <p:cTn dur="1000" id="60"/>
                                        <p:tgtEl>
                                          <p:spTgt spid="39"/>
                                        </p:tgtEl>
                                      </p:cBhvr>
                                    </p:animEffect>
                                    <p:anim calcmode="lin" valueType="num">
                                      <p:cBhvr>
                                        <p:cTn dur="1000" fill="hold" id="61"/>
                                        <p:tgtEl>
                                          <p:spTgt spid="39"/>
                                        </p:tgtEl>
                                        <p:attrNameLst>
                                          <p:attrName>ppt_x</p:attrName>
                                        </p:attrNameLst>
                                      </p:cBhvr>
                                      <p:tavLst>
                                        <p:tav tm="0">
                                          <p:val>
                                            <p:strVal val="#ppt_x"/>
                                          </p:val>
                                        </p:tav>
                                        <p:tav tm="100000">
                                          <p:val>
                                            <p:strVal val="#ppt_x"/>
                                          </p:val>
                                        </p:tav>
                                      </p:tavLst>
                                    </p:anim>
                                    <p:anim calcmode="lin" valueType="num">
                                      <p:cBhvr>
                                        <p:cTn dur="1000" fill="hold" id="62"/>
                                        <p:tgtEl>
                                          <p:spTgt spid="39"/>
                                        </p:tgtEl>
                                        <p:attrNameLst>
                                          <p:attrName>ppt_y</p:attrName>
                                        </p:attrNameLst>
                                      </p:cBhvr>
                                      <p:tavLst>
                                        <p:tav tm="0">
                                          <p:val>
                                            <p:strVal val="#ppt_y+.1"/>
                                          </p:val>
                                        </p:tav>
                                        <p:tav tm="100000">
                                          <p:val>
                                            <p:strVal val="#ppt_y"/>
                                          </p:val>
                                        </p:tav>
                                      </p:tavLst>
                                    </p:anim>
                                  </p:childTnLst>
                                </p:cTn>
                              </p:par>
                            </p:childTnLst>
                          </p:cTn>
                        </p:par>
                      </p:childTnLst>
                    </p:cTn>
                  </p:par>
                  <p:par>
                    <p:cTn fill="hold" id="63">
                      <p:stCondLst>
                        <p:cond delay="indefinite"/>
                      </p:stCondLst>
                      <p:childTnLst>
                        <p:par>
                          <p:cTn fill="hold" id="64">
                            <p:stCondLst>
                              <p:cond delay="0"/>
                            </p:stCondLst>
                            <p:childTnLst>
                              <p:par>
                                <p:cTn fill="hold" grpId="0" id="65" nodeType="clickEffect" presetClass="entr" presetID="42" presetSubtype="0">
                                  <p:stCondLst>
                                    <p:cond delay="0"/>
                                  </p:stCondLst>
                                  <p:childTnLst>
                                    <p:set>
                                      <p:cBhvr>
                                        <p:cTn dur="1" fill="hold" id="66">
                                          <p:stCondLst>
                                            <p:cond delay="0"/>
                                          </p:stCondLst>
                                        </p:cTn>
                                        <p:tgtEl>
                                          <p:spTgt spid="37"/>
                                        </p:tgtEl>
                                        <p:attrNameLst>
                                          <p:attrName>style.visibility</p:attrName>
                                        </p:attrNameLst>
                                      </p:cBhvr>
                                      <p:to>
                                        <p:strVal val="visible"/>
                                      </p:to>
                                    </p:set>
                                    <p:animEffect filter="fade" transition="in">
                                      <p:cBhvr>
                                        <p:cTn dur="1000" id="67"/>
                                        <p:tgtEl>
                                          <p:spTgt spid="37"/>
                                        </p:tgtEl>
                                      </p:cBhvr>
                                    </p:animEffect>
                                    <p:anim calcmode="lin" valueType="num">
                                      <p:cBhvr>
                                        <p:cTn dur="1000" fill="hold" id="68"/>
                                        <p:tgtEl>
                                          <p:spTgt spid="37"/>
                                        </p:tgtEl>
                                        <p:attrNameLst>
                                          <p:attrName>ppt_x</p:attrName>
                                        </p:attrNameLst>
                                      </p:cBhvr>
                                      <p:tavLst>
                                        <p:tav tm="0">
                                          <p:val>
                                            <p:strVal val="#ppt_x"/>
                                          </p:val>
                                        </p:tav>
                                        <p:tav tm="100000">
                                          <p:val>
                                            <p:strVal val="#ppt_x"/>
                                          </p:val>
                                        </p:tav>
                                      </p:tavLst>
                                    </p:anim>
                                    <p:anim calcmode="lin" valueType="num">
                                      <p:cBhvr>
                                        <p:cTn dur="1000" fill="hold" id="69"/>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6" uiExpand="1"/>
      <p:bldP animBg="1" grpId="0" spid="37"/>
      <p:bldP animBg="1" grpId="0" spid="39"/>
    </p:bldLst>
  </p:timing>
</p:sld>
</file>

<file path=ppt/slides/slide26.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79" y="1037199"/>
            <a:ext cx="2749117"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d:\360se6\User Data\temp\2014070517120111430138.JPG" id="19" name="Picture 2"/>
          <p:cNvPicPr>
            <a:picLocks noChangeArrowheads="1" noChangeAspect="1"/>
          </p:cNvPicPr>
          <p:nvPr/>
        </p:nvPicPr>
        <p:blipFill>
          <a:blip r:embed="rId4">
            <a:extLst>
              <a:ext uri="{28A0092B-C50C-407E-A947-70E740481C1C}">
                <a14:useLocalDpi xmlns:a14="http://schemas.microsoft.com/office/drawing/2010/main" val="0"/>
              </a:ext>
            </a:extLst>
          </a:blip>
          <a:srcRect b="70" r="6"/>
          <a:stretch>
            <a:fillRect/>
          </a:stretch>
        </p:blipFill>
        <p:spPr bwMode="auto">
          <a:xfrm>
            <a:off x="456895" y="2047147"/>
            <a:ext cx="5754883" cy="354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椭圆 31"/>
          <p:cNvSpPr/>
          <p:nvPr/>
        </p:nvSpPr>
        <p:spPr>
          <a:xfrm>
            <a:off x="6832554" y="353221"/>
            <a:ext cx="4181476" cy="2967054"/>
          </a:xfrm>
          <a:custGeom>
            <a:avLst/>
            <a:gdLst>
              <a:gd fmla="*/ 0 w 656493" name="connsiteX0"/>
              <a:gd fmla="*/ 316523 h 633046" name="connsiteY0"/>
              <a:gd fmla="*/ 328247 w 656493" name="connsiteX1"/>
              <a:gd fmla="*/ 0 h 633046" name="connsiteY1"/>
              <a:gd fmla="*/ 656494 w 656493" name="connsiteX2"/>
              <a:gd fmla="*/ 316523 h 633046" name="connsiteY2"/>
              <a:gd fmla="*/ 328247 w 656493" name="connsiteX3"/>
              <a:gd fmla="*/ 633046 h 633046" name="connsiteY3"/>
              <a:gd fmla="*/ 0 w 656493" name="connsiteX4"/>
              <a:gd fmla="*/ 316523 h 633046" name="connsiteY4"/>
              <a:gd fmla="*/ 328247 w 656494" name="connsiteX0-1"/>
              <a:gd fmla="*/ 0 h 633046" name="connsiteY0-2"/>
              <a:gd fmla="*/ 656494 w 656494" name="connsiteX1-3"/>
              <a:gd fmla="*/ 316523 h 633046" name="connsiteY1-4"/>
              <a:gd fmla="*/ 328247 w 656494" name="connsiteX2-5"/>
              <a:gd fmla="*/ 633046 h 633046" name="connsiteY2-6"/>
              <a:gd fmla="*/ 0 w 656494" name="connsiteX3-7"/>
              <a:gd fmla="*/ 316523 h 633046" name="connsiteY3-8"/>
              <a:gd fmla="*/ 419687 w 656494" name="connsiteX4-9"/>
              <a:gd fmla="*/ 91440 h 633046" name="connsiteY4-10"/>
              <a:gd fmla="*/ 402964 w 731211" name="connsiteX0-11"/>
              <a:gd fmla="*/ 0 h 633046" name="connsiteY0-12"/>
              <a:gd fmla="*/ 731211 w 731211" name="connsiteX1-13"/>
              <a:gd fmla="*/ 316523 h 633046" name="connsiteY1-14"/>
              <a:gd fmla="*/ 402964 w 731211" name="connsiteX2-15"/>
              <a:gd fmla="*/ 633046 h 633046" name="connsiteY2-16"/>
              <a:gd fmla="*/ 74717 w 731211" name="connsiteX3-17"/>
              <a:gd fmla="*/ 316523 h 633046" name="connsiteY3-18"/>
              <a:gd fmla="*/ 161895 w 731211" name="connsiteX4-19"/>
              <a:gd fmla="*/ 152400 h 633046" name="connsiteY4-20"/>
              <a:gd fmla="*/ 353700 w 681947" name="connsiteX0-21"/>
              <a:gd fmla="*/ 0 h 633046" name="connsiteY0-22"/>
              <a:gd fmla="*/ 681947 w 681947" name="connsiteX1-23"/>
              <a:gd fmla="*/ 316523 h 633046" name="connsiteY1-24"/>
              <a:gd fmla="*/ 353700 w 681947" name="connsiteX2-25"/>
              <a:gd fmla="*/ 633046 h 633046" name="connsiteY2-26"/>
              <a:gd fmla="*/ 25453 w 681947" name="connsiteX3-27"/>
              <a:gd fmla="*/ 316523 h 633046" name="connsiteY3-28"/>
              <a:gd fmla="*/ 112631 w 681947" name="connsiteX4-29"/>
              <a:gd fmla="*/ 152400 h 633046" name="connsiteY4-30"/>
              <a:gd fmla="*/ 341249 w 669496" name="connsiteX0-31"/>
              <a:gd fmla="*/ 0 h 633046" name="connsiteY0-32"/>
              <a:gd fmla="*/ 669496 w 669496" name="connsiteX1-33"/>
              <a:gd fmla="*/ 316523 h 633046" name="connsiteY1-34"/>
              <a:gd fmla="*/ 341249 w 669496" name="connsiteX2-35"/>
              <a:gd fmla="*/ 633046 h 633046" name="connsiteY2-36"/>
              <a:gd fmla="*/ 13002 w 669496" name="connsiteX3-37"/>
              <a:gd fmla="*/ 316523 h 633046" name="connsiteY3-38"/>
              <a:gd fmla="*/ 100180 w 669496" name="connsiteX4-39"/>
              <a:gd fmla="*/ 152400 h 633046" name="connsiteY4-40"/>
              <a:gd fmla="*/ 347951 w 676198" name="connsiteX0-41"/>
              <a:gd fmla="*/ 0 h 633046" name="connsiteY0-42"/>
              <a:gd fmla="*/ 676198 w 676198" name="connsiteX1-43"/>
              <a:gd fmla="*/ 316523 h 633046" name="connsiteY1-44"/>
              <a:gd fmla="*/ 347951 w 676198" name="connsiteX2-45"/>
              <a:gd fmla="*/ 633046 h 633046" name="connsiteY2-46"/>
              <a:gd fmla="*/ 19704 w 676198" name="connsiteX3-47"/>
              <a:gd fmla="*/ 316523 h 633046" name="connsiteY3-48"/>
              <a:gd fmla="*/ 79173 w 676198" name="connsiteX4-49"/>
              <a:gd fmla="*/ 113607 h 633046" name="connsiteY4-50"/>
              <a:gd fmla="*/ 333371 w 661618" name="connsiteX0-51"/>
              <a:gd fmla="*/ 0 h 633046" name="connsiteY0-52"/>
              <a:gd fmla="*/ 661618 w 661618" name="connsiteX1-53"/>
              <a:gd fmla="*/ 316523 h 633046" name="connsiteY1-54"/>
              <a:gd fmla="*/ 333371 w 661618" name="connsiteX2-55"/>
              <a:gd fmla="*/ 633046 h 633046" name="connsiteY2-56"/>
              <a:gd fmla="*/ 5124 w 661618" name="connsiteX3-57"/>
              <a:gd fmla="*/ 316523 h 633046" name="connsiteY3-58"/>
              <a:gd fmla="*/ 64593 w 661618" name="connsiteX4-59"/>
              <a:gd fmla="*/ 113607 h 633046" name="connsiteY4-60"/>
              <a:gd fmla="*/ 178200 w 661618" name="connsiteX0-61"/>
              <a:gd fmla="*/ 0 h 583170" name="connsiteY0-62"/>
              <a:gd fmla="*/ 661618 w 661618" name="connsiteX1-63"/>
              <a:gd fmla="*/ 266647 h 583170" name="connsiteY1-64"/>
              <a:gd fmla="*/ 333371 w 661618" name="connsiteX2-65"/>
              <a:gd fmla="*/ 583170 h 583170" name="connsiteY2-66"/>
              <a:gd fmla="*/ 5124 w 661618" name="connsiteX3-67"/>
              <a:gd fmla="*/ 266647 h 583170" name="connsiteY3-68"/>
              <a:gd fmla="*/ 64593 w 661618" name="connsiteX4-69"/>
              <a:gd fmla="*/ 63731 h 583170" name="connsiteY4-70"/>
              <a:gd fmla="*/ 178200 w 662133" name="connsiteX0-71"/>
              <a:gd fmla="*/ 66578 h 649748" name="connsiteY0-72"/>
              <a:gd fmla="*/ 412660 w 662133" name="connsiteX1-73"/>
              <a:gd fmla="*/ 10947 h 649748" name="connsiteY1-74"/>
              <a:gd fmla="*/ 661618 w 662133" name="connsiteX2-75"/>
              <a:gd fmla="*/ 333225 h 649748" name="connsiteY2-76"/>
              <a:gd fmla="*/ 333371 w 662133" name="connsiteX3-77"/>
              <a:gd fmla="*/ 649748 h 649748" name="connsiteY3-78"/>
              <a:gd fmla="*/ 5124 w 662133" name="connsiteX4-79"/>
              <a:gd fmla="*/ 333225 h 649748" name="connsiteY4-80"/>
              <a:gd fmla="*/ 64593 w 662133" name="connsiteX5"/>
              <a:gd fmla="*/ 130309 h 649748" name="connsiteY5"/>
              <a:gd fmla="*/ 178200 w 662148" name="connsiteX0-81"/>
              <a:gd fmla="*/ 66578 h 649748" name="connsiteY0-82"/>
              <a:gd fmla="*/ 412660 w 662148" name="connsiteX1-83"/>
              <a:gd fmla="*/ 10947 h 649748" name="connsiteY1-84"/>
              <a:gd fmla="*/ 661618 w 662148" name="connsiteX2-85"/>
              <a:gd fmla="*/ 333225 h 649748" name="connsiteY2-86"/>
              <a:gd fmla="*/ 333371 w 662148" name="connsiteX3-87"/>
              <a:gd fmla="*/ 649748 h 649748" name="connsiteY3-88"/>
              <a:gd fmla="*/ 5124 w 662148" name="connsiteX4-89"/>
              <a:gd fmla="*/ 333225 h 649748" name="connsiteY4-90"/>
              <a:gd fmla="*/ 64593 w 662148" name="connsiteX5-91"/>
              <a:gd fmla="*/ 130309 h 649748" name="connsiteY5-92"/>
              <a:gd fmla="*/ 178200 w 662148" name="connsiteX0-93"/>
              <a:gd fmla="*/ 61032 h 644202" name="connsiteY0-94"/>
              <a:gd fmla="*/ 412660 w 662148" name="connsiteX1-95"/>
              <a:gd fmla="*/ 5401 h 644202" name="connsiteY1-96"/>
              <a:gd fmla="*/ 661618 w 662148" name="connsiteX2-97"/>
              <a:gd fmla="*/ 327679 h 644202" name="connsiteY2-98"/>
              <a:gd fmla="*/ 333371 w 662148" name="connsiteX3-99"/>
              <a:gd fmla="*/ 644202 h 644202" name="connsiteY3-100"/>
              <a:gd fmla="*/ 5124 w 662148" name="connsiteX4-101"/>
              <a:gd fmla="*/ 327679 h 644202" name="connsiteY4-102"/>
              <a:gd fmla="*/ 64593 w 662148" name="connsiteX5-103"/>
              <a:gd fmla="*/ 124763 h 644202" name="connsiteY5-104"/>
              <a:gd fmla="*/ 178200 w 662148" name="connsiteX0-105"/>
              <a:gd fmla="*/ 75865 h 659035" name="connsiteY0-106"/>
              <a:gd fmla="*/ 168819 w 662148" name="connsiteX1-107"/>
              <a:gd fmla="*/ 31317 h 659035" name="connsiteY1-108"/>
              <a:gd fmla="*/ 412660 w 662148" name="connsiteX2-109"/>
              <a:gd fmla="*/ 20234 h 659035" name="connsiteY2-110"/>
              <a:gd fmla="*/ 661618 w 662148" name="connsiteX3-111"/>
              <a:gd fmla="*/ 342512 h 659035" name="connsiteY3-112"/>
              <a:gd fmla="*/ 333371 w 662148" name="connsiteX4-113"/>
              <a:gd fmla="*/ 659035 h 659035" name="connsiteY4-114"/>
              <a:gd fmla="*/ 5124 w 662148" name="connsiteX5-115"/>
              <a:gd fmla="*/ 342512 h 659035" name="connsiteY5-116"/>
              <a:gd fmla="*/ 64593 w 662148" name="connsiteX6"/>
              <a:gd fmla="*/ 139596 h 659035" name="connsiteY6"/>
              <a:gd fmla="*/ 178200 w 662148" name="connsiteX0-117"/>
              <a:gd fmla="*/ 68901 h 652071" name="connsiteY0-118"/>
              <a:gd fmla="*/ 130026 w 662148" name="connsiteX1-119"/>
              <a:gd fmla="*/ 68688 h 652071" name="connsiteY1-120"/>
              <a:gd fmla="*/ 412660 w 662148" name="connsiteX2-121"/>
              <a:gd fmla="*/ 13270 h 652071" name="connsiteY2-122"/>
              <a:gd fmla="*/ 661618 w 662148" name="connsiteX3-123"/>
              <a:gd fmla="*/ 335548 h 652071" name="connsiteY3-124"/>
              <a:gd fmla="*/ 333371 w 662148" name="connsiteX4-125"/>
              <a:gd fmla="*/ 652071 h 652071" name="connsiteY4-126"/>
              <a:gd fmla="*/ 5124 w 662148" name="connsiteX5-127"/>
              <a:gd fmla="*/ 335548 h 652071" name="connsiteY5-128"/>
              <a:gd fmla="*/ 64593 w 662148" name="connsiteX6-129"/>
              <a:gd fmla="*/ 132632 h 652071" name="connsiteY6-130"/>
              <a:gd fmla="*/ 178200 w 662220" name="connsiteX0-131"/>
              <a:gd fmla="*/ 68901 h 652071" name="connsiteY0-132"/>
              <a:gd fmla="*/ 130026 w 662220" name="connsiteX1-133"/>
              <a:gd fmla="*/ 68688 h 652071" name="connsiteY1-134"/>
              <a:gd fmla="*/ 412660 w 662220" name="connsiteX2-135"/>
              <a:gd fmla="*/ 13270 h 652071" name="connsiteY2-136"/>
              <a:gd fmla="*/ 661618 w 662220" name="connsiteX3-137"/>
              <a:gd fmla="*/ 335548 h 652071" name="connsiteY3-138"/>
              <a:gd fmla="*/ 333371 w 662220" name="connsiteX4-139"/>
              <a:gd fmla="*/ 652071 h 652071" name="connsiteY4-140"/>
              <a:gd fmla="*/ 5124 w 662220" name="connsiteX5-141"/>
              <a:gd fmla="*/ 335548 h 652071" name="connsiteY5-142"/>
              <a:gd fmla="*/ 64593 w 662220" name="connsiteX6-143"/>
              <a:gd fmla="*/ 132632 h 652071" name="connsiteY6-144"/>
              <a:gd fmla="*/ 178200 w 662220" name="connsiteX0-145"/>
              <a:gd fmla="*/ 58449 h 641619" name="connsiteY0-146"/>
              <a:gd fmla="*/ 130026 w 662220" name="connsiteX1-147"/>
              <a:gd fmla="*/ 58236 h 641619" name="connsiteY1-148"/>
              <a:gd fmla="*/ 412660 w 662220" name="connsiteX2-149"/>
              <a:gd fmla="*/ 2818 h 641619" name="connsiteY2-150"/>
              <a:gd fmla="*/ 661618 w 662220" name="connsiteX3-151"/>
              <a:gd fmla="*/ 325096 h 641619" name="connsiteY3-152"/>
              <a:gd fmla="*/ 333371 w 662220" name="connsiteX4-153"/>
              <a:gd fmla="*/ 641619 h 641619" name="connsiteY4-154"/>
              <a:gd fmla="*/ 5124 w 662220" name="connsiteX5-155"/>
              <a:gd fmla="*/ 325096 h 641619" name="connsiteY5-156"/>
              <a:gd fmla="*/ 64593 w 662220" name="connsiteX6-157"/>
              <a:gd fmla="*/ 122180 h 641619" name="connsiteY6-158"/>
              <a:gd fmla="*/ 178200 w 662220" name="connsiteX0-159"/>
              <a:gd fmla="*/ 58449 h 641619" name="connsiteY0-160"/>
              <a:gd fmla="*/ 130026 w 662220" name="connsiteX1-161"/>
              <a:gd fmla="*/ 58236 h 641619" name="connsiteY1-162"/>
              <a:gd fmla="*/ 412660 w 662220" name="connsiteX2-163"/>
              <a:gd fmla="*/ 2818 h 641619" name="connsiteY2-164"/>
              <a:gd fmla="*/ 661618 w 662220" name="connsiteX3-165"/>
              <a:gd fmla="*/ 325096 h 641619" name="connsiteY3-166"/>
              <a:gd fmla="*/ 333371 w 662220" name="connsiteX4-167"/>
              <a:gd fmla="*/ 641619 h 641619" name="connsiteY4-168"/>
              <a:gd fmla="*/ 5124 w 662220" name="connsiteX5-169"/>
              <a:gd fmla="*/ 325096 h 641619" name="connsiteY5-170"/>
              <a:gd fmla="*/ 64593 w 662220" name="connsiteX6-171"/>
              <a:gd fmla="*/ 122180 h 641619" name="connsiteY6-172"/>
              <a:gd fmla="*/ 178200 w 662220" name="connsiteX0-173"/>
              <a:gd fmla="*/ 58449 h 641619" name="connsiteY0-174"/>
              <a:gd fmla="*/ 130026 w 662220" name="connsiteX1-175"/>
              <a:gd fmla="*/ 58236 h 641619" name="connsiteY1-176"/>
              <a:gd fmla="*/ 412660 w 662220" name="connsiteX2-177"/>
              <a:gd fmla="*/ 2818 h 641619" name="connsiteY2-178"/>
              <a:gd fmla="*/ 661618 w 662220" name="connsiteX3-179"/>
              <a:gd fmla="*/ 325096 h 641619" name="connsiteY3-180"/>
              <a:gd fmla="*/ 333371 w 662220" name="connsiteX4-181"/>
              <a:gd fmla="*/ 641619 h 641619" name="connsiteY4-182"/>
              <a:gd fmla="*/ 5124 w 662220" name="connsiteX5-183"/>
              <a:gd fmla="*/ 325096 h 641619" name="connsiteY5-184"/>
              <a:gd fmla="*/ 64593 w 662220" name="connsiteX6-185"/>
              <a:gd fmla="*/ 122180 h 641619" name="connsiteY6-186"/>
              <a:gd fmla="*/ 178200 w 662220" name="connsiteX0-187"/>
              <a:gd fmla="*/ 58449 h 641619" name="connsiteY0-188"/>
              <a:gd fmla="*/ 130026 w 662220" name="connsiteX1-189"/>
              <a:gd fmla="*/ 58236 h 641619" name="connsiteY1-190"/>
              <a:gd fmla="*/ 412660 w 662220" name="connsiteX2-191"/>
              <a:gd fmla="*/ 2818 h 641619" name="connsiteY2-192"/>
              <a:gd fmla="*/ 661618 w 662220" name="connsiteX3-193"/>
              <a:gd fmla="*/ 325096 h 641619" name="connsiteY3-194"/>
              <a:gd fmla="*/ 333371 w 662220" name="connsiteX4-195"/>
              <a:gd fmla="*/ 641619 h 641619" name="connsiteY4-196"/>
              <a:gd fmla="*/ 5124 w 662220" name="connsiteX5-197"/>
              <a:gd fmla="*/ 325096 h 641619" name="connsiteY5-198"/>
              <a:gd fmla="*/ 64593 w 662220" name="connsiteX6-199"/>
              <a:gd fmla="*/ 122180 h 641619" name="connsiteY6-200"/>
              <a:gd fmla="*/ 178200 w 662220" name="connsiteX0-201"/>
              <a:gd fmla="*/ 58449 h 641619" name="connsiteY0-202"/>
              <a:gd fmla="*/ 130026 w 662220" name="connsiteX1-203"/>
              <a:gd fmla="*/ 58236 h 641619" name="connsiteY1-204"/>
              <a:gd fmla="*/ 412660 w 662220" name="connsiteX2-205"/>
              <a:gd fmla="*/ 2818 h 641619" name="connsiteY2-206"/>
              <a:gd fmla="*/ 661618 w 662220" name="connsiteX3-207"/>
              <a:gd fmla="*/ 325096 h 641619" name="connsiteY3-208"/>
              <a:gd fmla="*/ 333371 w 662220" name="connsiteX4-209"/>
              <a:gd fmla="*/ 641619 h 641619" name="connsiteY4-210"/>
              <a:gd fmla="*/ 5124 w 662220" name="connsiteX5-211"/>
              <a:gd fmla="*/ 325096 h 641619" name="connsiteY5-212"/>
              <a:gd fmla="*/ 64593 w 662220" name="connsiteX6-213"/>
              <a:gd fmla="*/ 122180 h 641619" name="connsiteY6-214"/>
              <a:gd fmla="*/ 176252 w 660272" name="connsiteX0-215"/>
              <a:gd fmla="*/ 58449 h 641619" name="connsiteY0-216"/>
              <a:gd fmla="*/ 128078 w 660272" name="connsiteX1-217"/>
              <a:gd fmla="*/ 58236 h 641619" name="connsiteY1-218"/>
              <a:gd fmla="*/ 410712 w 660272" name="connsiteX2-219"/>
              <a:gd fmla="*/ 2818 h 641619" name="connsiteY2-220"/>
              <a:gd fmla="*/ 659670 w 660272" name="connsiteX3-221"/>
              <a:gd fmla="*/ 325096 h 641619" name="connsiteY3-222"/>
              <a:gd fmla="*/ 331423 w 660272" name="connsiteX4-223"/>
              <a:gd fmla="*/ 641619 h 641619" name="connsiteY4-224"/>
              <a:gd fmla="*/ 3176 w 660272" name="connsiteX5-225"/>
              <a:gd fmla="*/ 325096 h 641619" name="connsiteY5-226"/>
              <a:gd fmla="*/ 62645 w 660272" name="connsiteX6-227"/>
              <a:gd fmla="*/ 122180 h 641619" name="connsiteY6-228"/>
              <a:gd fmla="*/ 253837 w 660272" name="connsiteX0-229"/>
              <a:gd fmla="*/ 30740 h 641619" name="connsiteY0-230"/>
              <a:gd fmla="*/ 128078 w 660272" name="connsiteX1-231"/>
              <a:gd fmla="*/ 58236 h 641619" name="connsiteY1-232"/>
              <a:gd fmla="*/ 410712 w 660272" name="connsiteX2-233"/>
              <a:gd fmla="*/ 2818 h 641619" name="connsiteY2-234"/>
              <a:gd fmla="*/ 659670 w 660272" name="connsiteX3-235"/>
              <a:gd fmla="*/ 325096 h 641619" name="connsiteY3-236"/>
              <a:gd fmla="*/ 331423 w 660272" name="connsiteX4-237"/>
              <a:gd fmla="*/ 641619 h 641619" name="connsiteY4-238"/>
              <a:gd fmla="*/ 3176 w 660272" name="connsiteX5-239"/>
              <a:gd fmla="*/ 325096 h 641619" name="connsiteY5-240"/>
              <a:gd fmla="*/ 62645 w 660272" name="connsiteX6-241"/>
              <a:gd fmla="*/ 122180 h 641619" name="connsiteY6-242"/>
              <a:gd fmla="*/ 253837 w 660191" name="connsiteX0-243"/>
              <a:gd fmla="*/ 41069 h 651948" name="connsiteY0-244"/>
              <a:gd fmla="*/ 161329 w 660191" name="connsiteX1-245"/>
              <a:gd fmla="*/ 63023 h 651948" name="connsiteY1-246"/>
              <a:gd fmla="*/ 410712 w 660191" name="connsiteX2-247"/>
              <a:gd fmla="*/ 13147 h 651948" name="connsiteY2-248"/>
              <a:gd fmla="*/ 659670 w 660191" name="connsiteX3-249"/>
              <a:gd fmla="*/ 335425 h 651948" name="connsiteY3-250"/>
              <a:gd fmla="*/ 331423 w 660191" name="connsiteX4-251"/>
              <a:gd fmla="*/ 651948 h 651948" name="connsiteY4-252"/>
              <a:gd fmla="*/ 3176 w 660191" name="connsiteX5-253"/>
              <a:gd fmla="*/ 335425 h 651948" name="connsiteY5-254"/>
              <a:gd fmla="*/ 62645 w 660191" name="connsiteX6-255"/>
              <a:gd fmla="*/ 132509 h 651948" name="connsiteY6-256"/>
              <a:gd fmla="*/ 253837 w 660897" name="connsiteX0-257"/>
              <a:gd fmla="*/ 45475 h 656354" name="connsiteY0-258"/>
              <a:gd fmla="*/ 161329 w 660897" name="connsiteX1-259"/>
              <a:gd fmla="*/ 67429 h 656354" name="connsiteY1-260"/>
              <a:gd fmla="*/ 410712 w 660897" name="connsiteX2-261"/>
              <a:gd fmla="*/ 17553 h 656354" name="connsiteY2-262"/>
              <a:gd fmla="*/ 659670 w 660897" name="connsiteX3-263"/>
              <a:gd fmla="*/ 339831 h 656354" name="connsiteY3-264"/>
              <a:gd fmla="*/ 331423 w 660897" name="connsiteX4-265"/>
              <a:gd fmla="*/ 656354 h 656354" name="connsiteY4-266"/>
              <a:gd fmla="*/ 3176 w 660897" name="connsiteX5-267"/>
              <a:gd fmla="*/ 339831 h 656354" name="connsiteY5-268"/>
              <a:gd fmla="*/ 62645 w 660897" name="connsiteX6-269"/>
              <a:gd fmla="*/ 136915 h 656354" name="connsiteY6-270"/>
              <a:gd fmla="*/ 253837 w 660406" name="connsiteX0-271"/>
              <a:gd fmla="*/ 41070 h 651949" name="connsiteY0-272"/>
              <a:gd fmla="*/ 161329 w 660406" name="connsiteX1-273"/>
              <a:gd fmla="*/ 63024 h 651949" name="connsiteY1-274"/>
              <a:gd fmla="*/ 410712 w 660406" name="connsiteX2-275"/>
              <a:gd fmla="*/ 13148 h 651949" name="connsiteY2-276"/>
              <a:gd fmla="*/ 659670 w 660406" name="connsiteX3-277"/>
              <a:gd fmla="*/ 335426 h 651949" name="connsiteY3-278"/>
              <a:gd fmla="*/ 331423 w 660406" name="connsiteX4-279"/>
              <a:gd fmla="*/ 651949 h 651949" name="connsiteY4-280"/>
              <a:gd fmla="*/ 3176 w 660406" name="connsiteX5-281"/>
              <a:gd fmla="*/ 335426 h 651949" name="connsiteY5-282"/>
              <a:gd fmla="*/ 62645 w 660406" name="connsiteX6-283"/>
              <a:gd fmla="*/ 132510 h 651949" name="connsiteY6-284"/>
              <a:gd fmla="*/ 161329 w 660406" name="connsiteX0-285"/>
              <a:gd fmla="*/ 63024 h 651949" name="connsiteY0-286"/>
              <a:gd fmla="*/ 410712 w 660406" name="connsiteX1-287"/>
              <a:gd fmla="*/ 13148 h 651949" name="connsiteY1-288"/>
              <a:gd fmla="*/ 659670 w 660406" name="connsiteX2-289"/>
              <a:gd fmla="*/ 335426 h 651949" name="connsiteY2-290"/>
              <a:gd fmla="*/ 331423 w 660406" name="connsiteX3-291"/>
              <a:gd fmla="*/ 651949 h 651949" name="connsiteY3-292"/>
              <a:gd fmla="*/ 3176 w 660406" name="connsiteX4-293"/>
              <a:gd fmla="*/ 335426 h 651949" name="connsiteY4-294"/>
              <a:gd fmla="*/ 62645 w 660406" name="connsiteX5-295"/>
              <a:gd fmla="*/ 132510 h 651949" name="connsiteY5-296"/>
              <a:gd fmla="*/ 128078 w 660207" name="connsiteX0-297"/>
              <a:gd fmla="*/ 63024 h 651949" name="connsiteY0-298"/>
              <a:gd fmla="*/ 410712 w 660207" name="connsiteX1-299"/>
              <a:gd fmla="*/ 13148 h 651949" name="connsiteY1-300"/>
              <a:gd fmla="*/ 659670 w 660207" name="connsiteX2-301"/>
              <a:gd fmla="*/ 335426 h 651949" name="connsiteY2-302"/>
              <a:gd fmla="*/ 331423 w 660207" name="connsiteX3-303"/>
              <a:gd fmla="*/ 651949 h 651949" name="connsiteY3-304"/>
              <a:gd fmla="*/ 3176 w 660207" name="connsiteX4-305"/>
              <a:gd fmla="*/ 335426 h 651949" name="connsiteY4-306"/>
              <a:gd fmla="*/ 62645 w 660207" name="connsiteX5-307"/>
              <a:gd fmla="*/ 132510 h 651949" name="connsiteY5-308"/>
              <a:gd fmla="*/ 128078 w 660438" name="connsiteX0-309"/>
              <a:gd fmla="*/ 60888 h 649813" name="connsiteY0-310"/>
              <a:gd fmla="*/ 410712 w 660438" name="connsiteX1-311"/>
              <a:gd fmla="*/ 11012 h 649813" name="connsiteY1-312"/>
              <a:gd fmla="*/ 659670 w 660438" name="connsiteX2-313"/>
              <a:gd fmla="*/ 333290 h 649813" name="connsiteY2-314"/>
              <a:gd fmla="*/ 331423 w 660438" name="connsiteX3-315"/>
              <a:gd fmla="*/ 649813 h 649813" name="connsiteY3-316"/>
              <a:gd fmla="*/ 3176 w 660438" name="connsiteX4-317"/>
              <a:gd fmla="*/ 333290 h 649813" name="connsiteY4-318"/>
              <a:gd fmla="*/ 62645 w 660438" name="connsiteX5-319"/>
              <a:gd fmla="*/ 130374 h 649813" name="connsiteY5-320"/>
              <a:gd fmla="*/ 128078 w 660438" name="connsiteX0-321"/>
              <a:gd fmla="*/ 64927 h 653852" name="connsiteY0-322"/>
              <a:gd fmla="*/ 410712 w 660438" name="connsiteX1-323"/>
              <a:gd fmla="*/ 15051 h 653852" name="connsiteY1-324"/>
              <a:gd fmla="*/ 659670 w 660438" name="connsiteX2-325"/>
              <a:gd fmla="*/ 337329 h 653852" name="connsiteY2-326"/>
              <a:gd fmla="*/ 331423 w 660438" name="connsiteX3-327"/>
              <a:gd fmla="*/ 653852 h 653852" name="connsiteY3-328"/>
              <a:gd fmla="*/ 3176 w 660438" name="connsiteX4-329"/>
              <a:gd fmla="*/ 337329 h 653852" name="connsiteY4-330"/>
              <a:gd fmla="*/ 62645 w 660438" name="connsiteX5-331"/>
              <a:gd fmla="*/ 134413 h 653852" name="connsiteY5-332"/>
              <a:gd fmla="*/ 128078 w 687378" name="connsiteX0-333"/>
              <a:gd fmla="*/ 58090 h 647015" name="connsiteY0-334"/>
              <a:gd fmla="*/ 571432 w 687378" name="connsiteX1-335"/>
              <a:gd fmla="*/ 16673 h 647015" name="connsiteY1-336"/>
              <a:gd fmla="*/ 659670 w 687378" name="connsiteX2-337"/>
              <a:gd fmla="*/ 330492 h 647015" name="connsiteY2-338"/>
              <a:gd fmla="*/ 331423 w 687378" name="connsiteX3-339"/>
              <a:gd fmla="*/ 647015 h 647015" name="connsiteY3-340"/>
              <a:gd fmla="*/ 3176 w 687378" name="connsiteX4-341"/>
              <a:gd fmla="*/ 330492 h 647015" name="connsiteY4-342"/>
              <a:gd fmla="*/ 62645 w 687378" name="connsiteX5-343"/>
              <a:gd fmla="*/ 127576 h 647015" name="connsiteY5-344"/>
              <a:gd fmla="*/ 128078 w 677145" name="connsiteX0-345"/>
              <a:gd fmla="*/ 58090 h 663933" name="connsiteY0-346"/>
              <a:gd fmla="*/ 571432 w 677145" name="connsiteX1-347"/>
              <a:gd fmla="*/ 16673 h 663933" name="connsiteY1-348"/>
              <a:gd fmla="*/ 659670 w 677145" name="connsiteX2-349"/>
              <a:gd fmla="*/ 330492 h 663933" name="connsiteY2-350"/>
              <a:gd fmla="*/ 559815 w 677145" name="connsiteX3-351"/>
              <a:gd fmla="*/ 663933 h 663933" name="connsiteY3-352"/>
              <a:gd fmla="*/ 3176 w 677145" name="connsiteX4-353"/>
              <a:gd fmla="*/ 330492 h 663933" name="connsiteY4-354"/>
              <a:gd fmla="*/ 62645 w 677145" name="connsiteX5-355"/>
              <a:gd fmla="*/ 127576 h 663933" name="connsiteY5-356"/>
              <a:gd fmla="*/ 101940 w 644966" name="connsiteX0-357"/>
              <a:gd fmla="*/ 58090 h 685888" name="connsiteY0-358"/>
              <a:gd fmla="*/ 545294 w 644966" name="connsiteX1-359"/>
              <a:gd fmla="*/ 16673 h 685888" name="connsiteY1-360"/>
              <a:gd fmla="*/ 633532 w 644966" name="connsiteX2-361"/>
              <a:gd fmla="*/ 330492 h 685888" name="connsiteY2-362"/>
              <a:gd fmla="*/ 533677 w 644966" name="connsiteX3-363"/>
              <a:gd fmla="*/ 663933 h 685888" name="connsiteY3-364"/>
              <a:gd fmla="*/ 10874 w 644966" name="connsiteX4-365"/>
              <a:gd fmla="*/ 575801 h 685888" name="connsiteY4-366"/>
              <a:gd fmla="*/ 36507 w 644966" name="connsiteX5-367"/>
              <a:gd fmla="*/ 127576 h 685888" name="connsiteY5-368"/>
              <a:gd fmla="*/ 101940 w 642626" name="connsiteX0-369"/>
              <a:gd fmla="*/ 58090 h 654766" name="connsiteY0-370"/>
              <a:gd fmla="*/ 545294 w 642626" name="connsiteX1-371"/>
              <a:gd fmla="*/ 16673 h 654766" name="connsiteY1-372"/>
              <a:gd fmla="*/ 633532 w 642626" name="connsiteX2-373"/>
              <a:gd fmla="*/ 330492 h 654766" name="connsiteY2-374"/>
              <a:gd fmla="*/ 567513 w 642626" name="connsiteX3-375"/>
              <a:gd fmla="*/ 613179 h 654766" name="connsiteY3-376"/>
              <a:gd fmla="*/ 10874 w 642626" name="connsiteX4-377"/>
              <a:gd fmla="*/ 575801 h 654766" name="connsiteY4-378"/>
              <a:gd fmla="*/ 36507 w 642626" name="connsiteX5-379"/>
              <a:gd fmla="*/ 127576 h 654766" name="connsiteY5-380"/>
              <a:gd fmla="*/ 101940 w 642626" name="connsiteX0-381"/>
              <a:gd fmla="*/ 30477 h 627153" name="connsiteY0-382"/>
              <a:gd fmla="*/ 545294 w 642626" name="connsiteX1-383"/>
              <a:gd fmla="*/ 31354 h 627153" name="connsiteY1-384"/>
              <a:gd fmla="*/ 633532 w 642626" name="connsiteX2-385"/>
              <a:gd fmla="*/ 302879 h 627153" name="connsiteY2-386"/>
              <a:gd fmla="*/ 567513 w 642626" name="connsiteX3-387"/>
              <a:gd fmla="*/ 585566 h 627153" name="connsiteY3-388"/>
              <a:gd fmla="*/ 10874 w 642626" name="connsiteX4-389"/>
              <a:gd fmla="*/ 548188 h 627153" name="connsiteY4-390"/>
              <a:gd fmla="*/ 36507 w 642626" name="connsiteX5-391"/>
              <a:gd fmla="*/ 99963 h 627153" name="connsiteY5-392"/>
              <a:gd fmla="*/ 101940 w 641803" name="connsiteX0-393"/>
              <a:gd fmla="*/ 32533 h 629209" name="connsiteY0-394"/>
              <a:gd fmla="*/ 545294 w 641803" name="connsiteX1-395"/>
              <a:gd fmla="*/ 33410 h 629209" name="connsiteY1-396"/>
              <a:gd fmla="*/ 633532 w 641803" name="connsiteX2-397"/>
              <a:gd fmla="*/ 304935 h 629209" name="connsiteY2-398"/>
              <a:gd fmla="*/ 567513 w 641803" name="connsiteX3-399"/>
              <a:gd fmla="*/ 587622 h 629209" name="connsiteY3-400"/>
              <a:gd fmla="*/ 10874 w 641803" name="connsiteX4-401"/>
              <a:gd fmla="*/ 550244 h 629209" name="connsiteY4-402"/>
              <a:gd fmla="*/ 36507 w 641803" name="connsiteX5-403"/>
              <a:gd fmla="*/ 102019 h 629209" name="connsiteY5-404"/>
              <a:gd fmla="*/ 93785 w 633648" name="connsiteX0-405"/>
              <a:gd fmla="*/ 32533 h 629209" name="connsiteY0-406"/>
              <a:gd fmla="*/ 537139 w 633648" name="connsiteX1-407"/>
              <a:gd fmla="*/ 33410 h 629209" name="connsiteY1-408"/>
              <a:gd fmla="*/ 625377 w 633648" name="connsiteX2-409"/>
              <a:gd fmla="*/ 304935 h 629209" name="connsiteY2-410"/>
              <a:gd fmla="*/ 559358 w 633648" name="connsiteX3-411"/>
              <a:gd fmla="*/ 587622 h 629209" name="connsiteY3-412"/>
              <a:gd fmla="*/ 2719 w 633648" name="connsiteX4-413"/>
              <a:gd fmla="*/ 550244 h 629209" name="connsiteY4-414"/>
              <a:gd fmla="*/ 28352 w 633648" name="connsiteX5-415"/>
              <a:gd fmla="*/ 102019 h 629209" name="connsiteY5-416"/>
              <a:gd fmla="*/ 103603 w 643466" name="connsiteX0-417"/>
              <a:gd fmla="*/ 32533 h 629209" name="connsiteY0-418"/>
              <a:gd fmla="*/ 546957 w 643466" name="connsiteX1-419"/>
              <a:gd fmla="*/ 33410 h 629209" name="connsiteY1-420"/>
              <a:gd fmla="*/ 635195 w 643466" name="connsiteX2-421"/>
              <a:gd fmla="*/ 304935 h 629209" name="connsiteY2-422"/>
              <a:gd fmla="*/ 569176 w 643466" name="connsiteX3-423"/>
              <a:gd fmla="*/ 587622 h 629209" name="connsiteY3-424"/>
              <a:gd fmla="*/ 12537 w 643466" name="connsiteX4-425"/>
              <a:gd fmla="*/ 550244 h 629209" name="connsiteY4-426"/>
              <a:gd fmla="*/ 4334 w 643466" name="connsiteX5-427"/>
              <a:gd fmla="*/ 102019 h 629209" name="connsiteY5-428"/>
              <a:gd fmla="*/ 103603 w 643466" name="connsiteX0-429"/>
              <a:gd fmla="*/ 32533 h 613248" name="connsiteY0-430"/>
              <a:gd fmla="*/ 546957 w 643466" name="connsiteX1-431"/>
              <a:gd fmla="*/ 33410 h 613248" name="connsiteY1-432"/>
              <a:gd fmla="*/ 635195 w 643466" name="connsiteX2-433"/>
              <a:gd fmla="*/ 304935 h 613248" name="connsiteY2-434"/>
              <a:gd fmla="*/ 569176 w 643466" name="connsiteX3-435"/>
              <a:gd fmla="*/ 587622 h 613248" name="connsiteY3-436"/>
              <a:gd fmla="*/ 12537 w 643466" name="connsiteX4-437"/>
              <a:gd fmla="*/ 518643 h 613248" name="connsiteY4-438"/>
              <a:gd fmla="*/ 4334 w 643466" name="connsiteX5-439"/>
              <a:gd fmla="*/ 102019 h 613248" name="connsiteY5-440"/>
              <a:gd fmla="*/ 103603 w 622280" name="connsiteX0-441"/>
              <a:gd fmla="*/ 51723 h 632438" name="connsiteY0-442"/>
              <a:gd fmla="*/ 546957 w 622280" name="connsiteX1-443"/>
              <a:gd fmla="*/ 52600 h 632438" name="connsiteY1-444"/>
              <a:gd fmla="*/ 569176 w 622280" name="connsiteX2-445"/>
              <a:gd fmla="*/ 606812 h 632438" name="connsiteY2-446"/>
              <a:gd fmla="*/ 12537 w 622280" name="connsiteX3-447"/>
              <a:gd fmla="*/ 537833 h 632438" name="connsiteY3-448"/>
              <a:gd fmla="*/ 4334 w 622280" name="connsiteX4-449"/>
              <a:gd fmla="*/ 121209 h 632438" name="connsiteY4-450"/>
              <a:gd fmla="*/ 103603 w 640916" name="connsiteX0-451"/>
              <a:gd fmla="*/ 51277 h 628066" name="connsiteY0-452"/>
              <a:gd fmla="*/ 546957 w 640916" name="connsiteX1-453"/>
              <a:gd fmla="*/ 52154 h 628066" name="connsiteY1-454"/>
              <a:gd fmla="*/ 595444 w 640916" name="connsiteX2-455"/>
              <a:gd fmla="*/ 600046 h 628066" name="connsiteY2-456"/>
              <a:gd fmla="*/ 12537 w 640916" name="connsiteX3-457"/>
              <a:gd fmla="*/ 537387 h 628066" name="connsiteY3-458"/>
              <a:gd fmla="*/ 4334 w 640916" name="connsiteX4-459"/>
              <a:gd fmla="*/ 120763 h 628066" name="connsiteY4-460"/>
              <a:gd fmla="*/ 103603 w 629940" name="connsiteX0-461"/>
              <a:gd fmla="*/ 26437 h 603226" name="connsiteY0-462"/>
              <a:gd fmla="*/ 546957 w 629940" name="connsiteX1-463"/>
              <a:gd fmla="*/ 27314 h 603226" name="connsiteY1-464"/>
              <a:gd fmla="*/ 595444 w 629940" name="connsiteX2-465"/>
              <a:gd fmla="*/ 575206 h 603226" name="connsiteY2-466"/>
              <a:gd fmla="*/ 12537 w 629940" name="connsiteX3-467"/>
              <a:gd fmla="*/ 512547 h 603226" name="connsiteY3-468"/>
              <a:gd fmla="*/ 4334 w 629940" name="connsiteX4-469"/>
              <a:gd fmla="*/ 95923 h 603226" name="connsiteY4-470"/>
              <a:gd fmla="*/ 103603 w 651443" name="connsiteX0-471"/>
              <a:gd fmla="*/ 20041 h 614843" name="connsiteY0-472"/>
              <a:gd fmla="*/ 608249 w 651443" name="connsiteX1-473"/>
              <a:gd fmla="*/ 39879 h 614843" name="connsiteY1-474"/>
              <a:gd fmla="*/ 595444 w 651443" name="connsiteX2-475"/>
              <a:gd fmla="*/ 568810 h 614843" name="connsiteY2-476"/>
              <a:gd fmla="*/ 12537 w 651443" name="connsiteX3-477"/>
              <a:gd fmla="*/ 506151 h 614843" name="connsiteY3-478"/>
              <a:gd fmla="*/ 4334 w 651443" name="connsiteX4-479"/>
              <a:gd fmla="*/ 89527 h 614843" name="connsiteY4-480"/>
              <a:gd fmla="*/ 103603 w 640788" name="connsiteX0-481"/>
              <a:gd fmla="*/ 20041 h 614843" name="connsiteY0-482"/>
              <a:gd fmla="*/ 581981 w 640788" name="connsiteX1-483"/>
              <a:gd fmla="*/ 39879 h 614843" name="connsiteY1-484"/>
              <a:gd fmla="*/ 595444 w 640788" name="connsiteX2-485"/>
              <a:gd fmla="*/ 568810 h 614843" name="connsiteY2-486"/>
              <a:gd fmla="*/ 12537 w 640788" name="connsiteX3-487"/>
              <a:gd fmla="*/ 506151 h 614843" name="connsiteY3-488"/>
              <a:gd fmla="*/ 4334 w 640788" name="connsiteX4-489"/>
              <a:gd fmla="*/ 89527 h 614843" name="connsiteY4-490"/>
              <a:gd fmla="*/ 103603 w 673655" name="connsiteX0-491"/>
              <a:gd fmla="*/ 38763 h 618146" name="connsiteY0-492"/>
              <a:gd fmla="*/ 581981 w 673655" name="connsiteX1-493"/>
              <a:gd fmla="*/ 58601 h 618146" name="connsiteY1-494"/>
              <a:gd fmla="*/ 621713 w 673655" name="connsiteX2-495"/>
              <a:gd fmla="*/ 562250 h 618146" name="connsiteY2-496"/>
              <a:gd fmla="*/ 12537 w 673655" name="connsiteX3-497"/>
              <a:gd fmla="*/ 524873 h 618146" name="connsiteY3-498"/>
              <a:gd fmla="*/ 4334 w 673655" name="connsiteX4-499"/>
              <a:gd fmla="*/ 108249 h 618146" name="connsiteY4-500"/>
              <a:gd fmla="*/ 103603 w 654750" name="connsiteX0-501"/>
              <a:gd fmla="*/ 38763 h 605787" name="connsiteY0-502"/>
              <a:gd fmla="*/ 581981 w 654750" name="connsiteX1-503"/>
              <a:gd fmla="*/ 58601 h 605787" name="connsiteY1-504"/>
              <a:gd fmla="*/ 621713 w 654750" name="connsiteX2-505"/>
              <a:gd fmla="*/ 562250 h 605787" name="connsiteY2-506"/>
              <a:gd fmla="*/ 12537 w 654750" name="connsiteX3-507"/>
              <a:gd fmla="*/ 524873 h 605787" name="connsiteY3-508"/>
              <a:gd fmla="*/ 4334 w 654750" name="connsiteX4-509"/>
              <a:gd fmla="*/ 108249 h 605787" name="connsiteY4-510"/>
              <a:gd fmla="*/ 103603 w 643734" name="connsiteX0-511"/>
              <a:gd fmla="*/ 31800 h 598824" name="connsiteY0-512"/>
              <a:gd fmla="*/ 581981 w 643734" name="connsiteX1-513"/>
              <a:gd fmla="*/ 51638 h 598824" name="connsiteY1-514"/>
              <a:gd fmla="*/ 621713 w 643734" name="connsiteX2-515"/>
              <a:gd fmla="*/ 555287 h 598824" name="connsiteY2-516"/>
              <a:gd fmla="*/ 12537 w 643734" name="connsiteX3-517"/>
              <a:gd fmla="*/ 517910 h 598824" name="connsiteY3-518"/>
              <a:gd fmla="*/ 4334 w 643734" name="connsiteX4-519"/>
              <a:gd fmla="*/ 101286 h 598824" name="connsiteY4-520"/>
              <a:gd fmla="*/ 103603 w 643734" name="connsiteX0-521"/>
              <a:gd fmla="*/ 24551 h 591575" name="connsiteY0-522"/>
              <a:gd fmla="*/ 581981 w 643734" name="connsiteX1-523"/>
              <a:gd fmla="*/ 44389 h 591575" name="connsiteY1-524"/>
              <a:gd fmla="*/ 621713 w 643734" name="connsiteX2-525"/>
              <a:gd fmla="*/ 548038 h 591575" name="connsiteY2-526"/>
              <a:gd fmla="*/ 12537 w 643734" name="connsiteX3-527"/>
              <a:gd fmla="*/ 510661 h 591575" name="connsiteY3-528"/>
              <a:gd fmla="*/ 4334 w 643734" name="connsiteX4-529"/>
              <a:gd fmla="*/ 94037 h 591575" name="connsiteY4-530"/>
              <a:gd fmla="*/ 103603 w 643734" name="connsiteX0-531"/>
              <a:gd fmla="*/ 20135 h 587159" name="connsiteY0-532"/>
              <a:gd fmla="*/ 581981 w 643734" name="connsiteX1-533"/>
              <a:gd fmla="*/ 39973 h 587159" name="connsiteY1-534"/>
              <a:gd fmla="*/ 621713 w 643734" name="connsiteX2-535"/>
              <a:gd fmla="*/ 543622 h 587159" name="connsiteY2-536"/>
              <a:gd fmla="*/ 12537 w 643734" name="connsiteX3-537"/>
              <a:gd fmla="*/ 506245 h 587159" name="connsiteY3-538"/>
              <a:gd fmla="*/ 4334 w 643734" name="connsiteX4-539"/>
              <a:gd fmla="*/ 89621 h 587159" name="connsiteY4-540"/>
              <a:gd fmla="*/ 51067 w 657504" name="connsiteX0-541"/>
              <a:gd fmla="*/ 31623 h 592327" name="connsiteY0-542"/>
              <a:gd fmla="*/ 581981 w 657504" name="connsiteX1-543"/>
              <a:gd fmla="*/ 45141 h 592327" name="connsiteY1-544"/>
              <a:gd fmla="*/ 621713 w 657504" name="connsiteX2-545"/>
              <a:gd fmla="*/ 548790 h 592327" name="connsiteY2-546"/>
              <a:gd fmla="*/ 12537 w 657504" name="connsiteX3-547"/>
              <a:gd fmla="*/ 511413 h 592327" name="connsiteY3-548"/>
              <a:gd fmla="*/ 4334 w 657504" name="connsiteX4-549"/>
              <a:gd fmla="*/ 94789 h 592327" name="connsiteY4-550"/>
              <a:gd fmla="*/ 51067 w 676118" name="connsiteX0-551"/>
              <a:gd fmla="*/ 31623 h 604686" name="connsiteY0-552"/>
              <a:gd fmla="*/ 581981 w 676118" name="connsiteX1-553"/>
              <a:gd fmla="*/ 45141 h 604686" name="connsiteY1-554"/>
              <a:gd fmla="*/ 621713 w 676118" name="connsiteX2-555"/>
              <a:gd fmla="*/ 548790 h 604686" name="connsiteY2-556"/>
              <a:gd fmla="*/ 12537 w 676118" name="connsiteX3-557"/>
              <a:gd fmla="*/ 511413 h 604686" name="connsiteY3-558"/>
              <a:gd fmla="*/ 4334 w 676118" name="connsiteX4-559"/>
              <a:gd fmla="*/ 94789 h 604686" name="connsiteY4-560"/>
              <a:gd fmla="*/ 51067 w 659741" name="connsiteX0-561"/>
              <a:gd fmla="*/ 18182 h 591245" name="connsiteY0-562"/>
              <a:gd fmla="*/ 581981 w 659741" name="connsiteX1-563"/>
              <a:gd fmla="*/ 31700 h 591245" name="connsiteY1-564"/>
              <a:gd fmla="*/ 621713 w 659741" name="connsiteX2-565"/>
              <a:gd fmla="*/ 535349 h 591245" name="connsiteY2-566"/>
              <a:gd fmla="*/ 12537 w 659741" name="connsiteX3-567"/>
              <a:gd fmla="*/ 497972 h 591245" name="connsiteY3-568"/>
              <a:gd fmla="*/ 4334 w 659741" name="connsiteX4-569"/>
              <a:gd fmla="*/ 81348 h 591245" name="connsiteY4-570"/>
              <a:gd fmla="*/ 51067 w 671131" name="connsiteX0-571"/>
              <a:gd fmla="*/ 18182 h 591245" name="connsiteY0-572"/>
              <a:gd fmla="*/ 617005 w 671131" name="connsiteX1-573"/>
              <a:gd fmla="*/ 31700 h 591245" name="connsiteY1-574"/>
              <a:gd fmla="*/ 621713 w 671131" name="connsiteX2-575"/>
              <a:gd fmla="*/ 535349 h 591245" name="connsiteY2-576"/>
              <a:gd fmla="*/ 12537 w 671131" name="connsiteX3-577"/>
              <a:gd fmla="*/ 497972 h 591245" name="connsiteY3-578"/>
              <a:gd fmla="*/ 4334 w 671131" name="connsiteX4-579"/>
              <a:gd fmla="*/ 81348 h 591245" name="connsiteY4-580"/>
              <a:gd fmla="*/ 51067 w 648099" name="connsiteX0-581"/>
              <a:gd fmla="*/ 18182 h 578886" name="connsiteY0-582"/>
              <a:gd fmla="*/ 617005 w 648099" name="connsiteX1-583"/>
              <a:gd fmla="*/ 31700 h 578886" name="connsiteY1-584"/>
              <a:gd fmla="*/ 621713 w 648099" name="connsiteX2-585"/>
              <a:gd fmla="*/ 535349 h 578886" name="connsiteY2-586"/>
              <a:gd fmla="*/ 12537 w 648099" name="connsiteX3-587"/>
              <a:gd fmla="*/ 497972 h 578886" name="connsiteY3-588"/>
              <a:gd fmla="*/ 4334 w 648099" name="connsiteX4-589"/>
              <a:gd fmla="*/ 81348 h 578886" name="connsiteY4-590"/>
              <a:gd fmla="*/ 51067 w 648099" name="connsiteX0-591"/>
              <a:gd fmla="*/ 18182 h 565791" name="connsiteY0-592"/>
              <a:gd fmla="*/ 617005 w 648099" name="connsiteX1-593"/>
              <a:gd fmla="*/ 31700 h 565791" name="connsiteY1-594"/>
              <a:gd fmla="*/ 621713 w 648099" name="connsiteX2-595"/>
              <a:gd fmla="*/ 535349 h 565791" name="connsiteY2-596"/>
              <a:gd fmla="*/ 12537 w 648099" name="connsiteX3-597"/>
              <a:gd fmla="*/ 497972 h 565791" name="connsiteY3-598"/>
              <a:gd fmla="*/ 4334 w 648099" name="connsiteX4-599"/>
              <a:gd fmla="*/ 81348 h 565791" name="connsiteY4-600"/>
            </a:gdLst>
            <a:ahLst/>
            <a:cxnLst>
              <a:cxn ang="0">
                <a:pos x="connsiteX0-1" y="connsiteY0-2"/>
              </a:cxn>
              <a:cxn ang="0">
                <a:pos x="connsiteX1-3" y="connsiteY1-4"/>
              </a:cxn>
              <a:cxn ang="0">
                <a:pos x="connsiteX2-5" y="connsiteY2-6"/>
              </a:cxn>
              <a:cxn ang="0">
                <a:pos x="connsiteX3-7" y="connsiteY3-8"/>
              </a:cxn>
              <a:cxn ang="0">
                <a:pos x="connsiteX4-9" y="connsiteY4-10"/>
              </a:cxn>
            </a:cxnLst>
            <a:rect b="b" l="l" r="r" t="t"/>
            <a:pathLst>
              <a:path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2">
              <a:lumMod val="20000"/>
              <a:lumOff val="80000"/>
            </a:schemeClr>
          </a:solidFill>
          <a:ln cap="rnd" w="25400">
            <a:solidFill>
              <a:srgbClr val="062F3D"/>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lstStyle/>
          <a:p>
            <a:pPr algn="ctr"/>
            <a:r>
              <a:rPr altLang="en-US" b="1" dirty="0" lang="zh-CN" sz="3600">
                <a:solidFill>
                  <a:srgbClr val="062F3D"/>
                </a:solidFill>
                <a:latin charset="-122" panose="02000000000000000000" pitchFamily="2" typeface="方正静蕾简体"/>
                <a:ea charset="-122" panose="02000000000000000000" pitchFamily="2" typeface="方正静蕾简体"/>
              </a:rPr>
              <a:t>割地台澎辽</a:t>
            </a:r>
            <a:endParaRPr altLang="zh-CN" b="1" dirty="0" lang="en-US" sz="3600">
              <a:solidFill>
                <a:srgbClr val="062F3D"/>
              </a:solidFill>
              <a:latin charset="-122" panose="02000000000000000000" pitchFamily="2" typeface="方正静蕾简体"/>
              <a:ea charset="-122" panose="02000000000000000000" pitchFamily="2" typeface="方正静蕾简体"/>
            </a:endParaRPr>
          </a:p>
          <a:p>
            <a:pPr algn="ctr"/>
            <a:r>
              <a:rPr altLang="en-US" b="1" dirty="0" lang="zh-CN" sz="3600">
                <a:solidFill>
                  <a:srgbClr val="062F3D"/>
                </a:solidFill>
                <a:latin charset="-122" panose="02000000000000000000" pitchFamily="2" typeface="方正静蕾简体"/>
                <a:ea charset="-122" panose="02000000000000000000" pitchFamily="2" typeface="方正静蕾简体"/>
              </a:rPr>
              <a:t>赔款两亿两</a:t>
            </a:r>
            <a:endParaRPr altLang="zh-CN" b="1" dirty="0" lang="en-US" sz="3600">
              <a:solidFill>
                <a:srgbClr val="062F3D"/>
              </a:solidFill>
              <a:latin charset="-122" panose="02000000000000000000" pitchFamily="2" typeface="方正静蕾简体"/>
              <a:ea charset="-122" panose="02000000000000000000" pitchFamily="2" typeface="方正静蕾简体"/>
            </a:endParaRPr>
          </a:p>
          <a:p>
            <a:pPr algn="ctr"/>
            <a:r>
              <a:rPr altLang="en-US" b="1" dirty="0" lang="zh-CN" sz="3600">
                <a:solidFill>
                  <a:srgbClr val="062F3D"/>
                </a:solidFill>
                <a:latin charset="-122" panose="02000000000000000000" pitchFamily="2" typeface="方正静蕾简体"/>
                <a:ea charset="-122" panose="02000000000000000000" pitchFamily="2" typeface="方正静蕾简体"/>
              </a:rPr>
              <a:t>设厂内税销</a:t>
            </a:r>
            <a:endParaRPr altLang="en-US" b="1" dirty="0" lang="zh-CN" sz="3600">
              <a:solidFill>
                <a:srgbClr val="062F3D"/>
              </a:solidFill>
              <a:latin charset="-122" panose="02000000000000000000" pitchFamily="2" typeface="方正静蕾简体"/>
              <a:ea charset="-122" panose="02000000000000000000" pitchFamily="2" typeface="方正静蕾简体"/>
            </a:endParaRPr>
          </a:p>
        </p:txBody>
      </p:sp>
      <p:sp>
        <p:nvSpPr>
          <p:cNvPr id="21" name="椭圆 31"/>
          <p:cNvSpPr/>
          <p:nvPr/>
        </p:nvSpPr>
        <p:spPr>
          <a:xfrm>
            <a:off x="6996436" y="3673496"/>
            <a:ext cx="4181476" cy="2967054"/>
          </a:xfrm>
          <a:custGeom>
            <a:avLst/>
            <a:gdLst>
              <a:gd fmla="*/ 0 w 656493" name="connsiteX0"/>
              <a:gd fmla="*/ 316523 h 633046" name="connsiteY0"/>
              <a:gd fmla="*/ 328247 w 656493" name="connsiteX1"/>
              <a:gd fmla="*/ 0 h 633046" name="connsiteY1"/>
              <a:gd fmla="*/ 656494 w 656493" name="connsiteX2"/>
              <a:gd fmla="*/ 316523 h 633046" name="connsiteY2"/>
              <a:gd fmla="*/ 328247 w 656493" name="connsiteX3"/>
              <a:gd fmla="*/ 633046 h 633046" name="connsiteY3"/>
              <a:gd fmla="*/ 0 w 656493" name="connsiteX4"/>
              <a:gd fmla="*/ 316523 h 633046" name="connsiteY4"/>
              <a:gd fmla="*/ 328247 w 656494" name="connsiteX0-1"/>
              <a:gd fmla="*/ 0 h 633046" name="connsiteY0-2"/>
              <a:gd fmla="*/ 656494 w 656494" name="connsiteX1-3"/>
              <a:gd fmla="*/ 316523 h 633046" name="connsiteY1-4"/>
              <a:gd fmla="*/ 328247 w 656494" name="connsiteX2-5"/>
              <a:gd fmla="*/ 633046 h 633046" name="connsiteY2-6"/>
              <a:gd fmla="*/ 0 w 656494" name="connsiteX3-7"/>
              <a:gd fmla="*/ 316523 h 633046" name="connsiteY3-8"/>
              <a:gd fmla="*/ 419687 w 656494" name="connsiteX4-9"/>
              <a:gd fmla="*/ 91440 h 633046" name="connsiteY4-10"/>
              <a:gd fmla="*/ 402964 w 731211" name="connsiteX0-11"/>
              <a:gd fmla="*/ 0 h 633046" name="connsiteY0-12"/>
              <a:gd fmla="*/ 731211 w 731211" name="connsiteX1-13"/>
              <a:gd fmla="*/ 316523 h 633046" name="connsiteY1-14"/>
              <a:gd fmla="*/ 402964 w 731211" name="connsiteX2-15"/>
              <a:gd fmla="*/ 633046 h 633046" name="connsiteY2-16"/>
              <a:gd fmla="*/ 74717 w 731211" name="connsiteX3-17"/>
              <a:gd fmla="*/ 316523 h 633046" name="connsiteY3-18"/>
              <a:gd fmla="*/ 161895 w 731211" name="connsiteX4-19"/>
              <a:gd fmla="*/ 152400 h 633046" name="connsiteY4-20"/>
              <a:gd fmla="*/ 353700 w 681947" name="connsiteX0-21"/>
              <a:gd fmla="*/ 0 h 633046" name="connsiteY0-22"/>
              <a:gd fmla="*/ 681947 w 681947" name="connsiteX1-23"/>
              <a:gd fmla="*/ 316523 h 633046" name="connsiteY1-24"/>
              <a:gd fmla="*/ 353700 w 681947" name="connsiteX2-25"/>
              <a:gd fmla="*/ 633046 h 633046" name="connsiteY2-26"/>
              <a:gd fmla="*/ 25453 w 681947" name="connsiteX3-27"/>
              <a:gd fmla="*/ 316523 h 633046" name="connsiteY3-28"/>
              <a:gd fmla="*/ 112631 w 681947" name="connsiteX4-29"/>
              <a:gd fmla="*/ 152400 h 633046" name="connsiteY4-30"/>
              <a:gd fmla="*/ 341249 w 669496" name="connsiteX0-31"/>
              <a:gd fmla="*/ 0 h 633046" name="connsiteY0-32"/>
              <a:gd fmla="*/ 669496 w 669496" name="connsiteX1-33"/>
              <a:gd fmla="*/ 316523 h 633046" name="connsiteY1-34"/>
              <a:gd fmla="*/ 341249 w 669496" name="connsiteX2-35"/>
              <a:gd fmla="*/ 633046 h 633046" name="connsiteY2-36"/>
              <a:gd fmla="*/ 13002 w 669496" name="connsiteX3-37"/>
              <a:gd fmla="*/ 316523 h 633046" name="connsiteY3-38"/>
              <a:gd fmla="*/ 100180 w 669496" name="connsiteX4-39"/>
              <a:gd fmla="*/ 152400 h 633046" name="connsiteY4-40"/>
              <a:gd fmla="*/ 347951 w 676198" name="connsiteX0-41"/>
              <a:gd fmla="*/ 0 h 633046" name="connsiteY0-42"/>
              <a:gd fmla="*/ 676198 w 676198" name="connsiteX1-43"/>
              <a:gd fmla="*/ 316523 h 633046" name="connsiteY1-44"/>
              <a:gd fmla="*/ 347951 w 676198" name="connsiteX2-45"/>
              <a:gd fmla="*/ 633046 h 633046" name="connsiteY2-46"/>
              <a:gd fmla="*/ 19704 w 676198" name="connsiteX3-47"/>
              <a:gd fmla="*/ 316523 h 633046" name="connsiteY3-48"/>
              <a:gd fmla="*/ 79173 w 676198" name="connsiteX4-49"/>
              <a:gd fmla="*/ 113607 h 633046" name="connsiteY4-50"/>
              <a:gd fmla="*/ 333371 w 661618" name="connsiteX0-51"/>
              <a:gd fmla="*/ 0 h 633046" name="connsiteY0-52"/>
              <a:gd fmla="*/ 661618 w 661618" name="connsiteX1-53"/>
              <a:gd fmla="*/ 316523 h 633046" name="connsiteY1-54"/>
              <a:gd fmla="*/ 333371 w 661618" name="connsiteX2-55"/>
              <a:gd fmla="*/ 633046 h 633046" name="connsiteY2-56"/>
              <a:gd fmla="*/ 5124 w 661618" name="connsiteX3-57"/>
              <a:gd fmla="*/ 316523 h 633046" name="connsiteY3-58"/>
              <a:gd fmla="*/ 64593 w 661618" name="connsiteX4-59"/>
              <a:gd fmla="*/ 113607 h 633046" name="connsiteY4-60"/>
              <a:gd fmla="*/ 178200 w 661618" name="connsiteX0-61"/>
              <a:gd fmla="*/ 0 h 583170" name="connsiteY0-62"/>
              <a:gd fmla="*/ 661618 w 661618" name="connsiteX1-63"/>
              <a:gd fmla="*/ 266647 h 583170" name="connsiteY1-64"/>
              <a:gd fmla="*/ 333371 w 661618" name="connsiteX2-65"/>
              <a:gd fmla="*/ 583170 h 583170" name="connsiteY2-66"/>
              <a:gd fmla="*/ 5124 w 661618" name="connsiteX3-67"/>
              <a:gd fmla="*/ 266647 h 583170" name="connsiteY3-68"/>
              <a:gd fmla="*/ 64593 w 661618" name="connsiteX4-69"/>
              <a:gd fmla="*/ 63731 h 583170" name="connsiteY4-70"/>
              <a:gd fmla="*/ 178200 w 662133" name="connsiteX0-71"/>
              <a:gd fmla="*/ 66578 h 649748" name="connsiteY0-72"/>
              <a:gd fmla="*/ 412660 w 662133" name="connsiteX1-73"/>
              <a:gd fmla="*/ 10947 h 649748" name="connsiteY1-74"/>
              <a:gd fmla="*/ 661618 w 662133" name="connsiteX2-75"/>
              <a:gd fmla="*/ 333225 h 649748" name="connsiteY2-76"/>
              <a:gd fmla="*/ 333371 w 662133" name="connsiteX3-77"/>
              <a:gd fmla="*/ 649748 h 649748" name="connsiteY3-78"/>
              <a:gd fmla="*/ 5124 w 662133" name="connsiteX4-79"/>
              <a:gd fmla="*/ 333225 h 649748" name="connsiteY4-80"/>
              <a:gd fmla="*/ 64593 w 662133" name="connsiteX5"/>
              <a:gd fmla="*/ 130309 h 649748" name="connsiteY5"/>
              <a:gd fmla="*/ 178200 w 662148" name="connsiteX0-81"/>
              <a:gd fmla="*/ 66578 h 649748" name="connsiteY0-82"/>
              <a:gd fmla="*/ 412660 w 662148" name="connsiteX1-83"/>
              <a:gd fmla="*/ 10947 h 649748" name="connsiteY1-84"/>
              <a:gd fmla="*/ 661618 w 662148" name="connsiteX2-85"/>
              <a:gd fmla="*/ 333225 h 649748" name="connsiteY2-86"/>
              <a:gd fmla="*/ 333371 w 662148" name="connsiteX3-87"/>
              <a:gd fmla="*/ 649748 h 649748" name="connsiteY3-88"/>
              <a:gd fmla="*/ 5124 w 662148" name="connsiteX4-89"/>
              <a:gd fmla="*/ 333225 h 649748" name="connsiteY4-90"/>
              <a:gd fmla="*/ 64593 w 662148" name="connsiteX5-91"/>
              <a:gd fmla="*/ 130309 h 649748" name="connsiteY5-92"/>
              <a:gd fmla="*/ 178200 w 662148" name="connsiteX0-93"/>
              <a:gd fmla="*/ 61032 h 644202" name="connsiteY0-94"/>
              <a:gd fmla="*/ 412660 w 662148" name="connsiteX1-95"/>
              <a:gd fmla="*/ 5401 h 644202" name="connsiteY1-96"/>
              <a:gd fmla="*/ 661618 w 662148" name="connsiteX2-97"/>
              <a:gd fmla="*/ 327679 h 644202" name="connsiteY2-98"/>
              <a:gd fmla="*/ 333371 w 662148" name="connsiteX3-99"/>
              <a:gd fmla="*/ 644202 h 644202" name="connsiteY3-100"/>
              <a:gd fmla="*/ 5124 w 662148" name="connsiteX4-101"/>
              <a:gd fmla="*/ 327679 h 644202" name="connsiteY4-102"/>
              <a:gd fmla="*/ 64593 w 662148" name="connsiteX5-103"/>
              <a:gd fmla="*/ 124763 h 644202" name="connsiteY5-104"/>
              <a:gd fmla="*/ 178200 w 662148" name="connsiteX0-105"/>
              <a:gd fmla="*/ 75865 h 659035" name="connsiteY0-106"/>
              <a:gd fmla="*/ 168819 w 662148" name="connsiteX1-107"/>
              <a:gd fmla="*/ 31317 h 659035" name="connsiteY1-108"/>
              <a:gd fmla="*/ 412660 w 662148" name="connsiteX2-109"/>
              <a:gd fmla="*/ 20234 h 659035" name="connsiteY2-110"/>
              <a:gd fmla="*/ 661618 w 662148" name="connsiteX3-111"/>
              <a:gd fmla="*/ 342512 h 659035" name="connsiteY3-112"/>
              <a:gd fmla="*/ 333371 w 662148" name="connsiteX4-113"/>
              <a:gd fmla="*/ 659035 h 659035" name="connsiteY4-114"/>
              <a:gd fmla="*/ 5124 w 662148" name="connsiteX5-115"/>
              <a:gd fmla="*/ 342512 h 659035" name="connsiteY5-116"/>
              <a:gd fmla="*/ 64593 w 662148" name="connsiteX6"/>
              <a:gd fmla="*/ 139596 h 659035" name="connsiteY6"/>
              <a:gd fmla="*/ 178200 w 662148" name="connsiteX0-117"/>
              <a:gd fmla="*/ 68901 h 652071" name="connsiteY0-118"/>
              <a:gd fmla="*/ 130026 w 662148" name="connsiteX1-119"/>
              <a:gd fmla="*/ 68688 h 652071" name="connsiteY1-120"/>
              <a:gd fmla="*/ 412660 w 662148" name="connsiteX2-121"/>
              <a:gd fmla="*/ 13270 h 652071" name="connsiteY2-122"/>
              <a:gd fmla="*/ 661618 w 662148" name="connsiteX3-123"/>
              <a:gd fmla="*/ 335548 h 652071" name="connsiteY3-124"/>
              <a:gd fmla="*/ 333371 w 662148" name="connsiteX4-125"/>
              <a:gd fmla="*/ 652071 h 652071" name="connsiteY4-126"/>
              <a:gd fmla="*/ 5124 w 662148" name="connsiteX5-127"/>
              <a:gd fmla="*/ 335548 h 652071" name="connsiteY5-128"/>
              <a:gd fmla="*/ 64593 w 662148" name="connsiteX6-129"/>
              <a:gd fmla="*/ 132632 h 652071" name="connsiteY6-130"/>
              <a:gd fmla="*/ 178200 w 662220" name="connsiteX0-131"/>
              <a:gd fmla="*/ 68901 h 652071" name="connsiteY0-132"/>
              <a:gd fmla="*/ 130026 w 662220" name="connsiteX1-133"/>
              <a:gd fmla="*/ 68688 h 652071" name="connsiteY1-134"/>
              <a:gd fmla="*/ 412660 w 662220" name="connsiteX2-135"/>
              <a:gd fmla="*/ 13270 h 652071" name="connsiteY2-136"/>
              <a:gd fmla="*/ 661618 w 662220" name="connsiteX3-137"/>
              <a:gd fmla="*/ 335548 h 652071" name="connsiteY3-138"/>
              <a:gd fmla="*/ 333371 w 662220" name="connsiteX4-139"/>
              <a:gd fmla="*/ 652071 h 652071" name="connsiteY4-140"/>
              <a:gd fmla="*/ 5124 w 662220" name="connsiteX5-141"/>
              <a:gd fmla="*/ 335548 h 652071" name="connsiteY5-142"/>
              <a:gd fmla="*/ 64593 w 662220" name="connsiteX6-143"/>
              <a:gd fmla="*/ 132632 h 652071" name="connsiteY6-144"/>
              <a:gd fmla="*/ 178200 w 662220" name="connsiteX0-145"/>
              <a:gd fmla="*/ 58449 h 641619" name="connsiteY0-146"/>
              <a:gd fmla="*/ 130026 w 662220" name="connsiteX1-147"/>
              <a:gd fmla="*/ 58236 h 641619" name="connsiteY1-148"/>
              <a:gd fmla="*/ 412660 w 662220" name="connsiteX2-149"/>
              <a:gd fmla="*/ 2818 h 641619" name="connsiteY2-150"/>
              <a:gd fmla="*/ 661618 w 662220" name="connsiteX3-151"/>
              <a:gd fmla="*/ 325096 h 641619" name="connsiteY3-152"/>
              <a:gd fmla="*/ 333371 w 662220" name="connsiteX4-153"/>
              <a:gd fmla="*/ 641619 h 641619" name="connsiteY4-154"/>
              <a:gd fmla="*/ 5124 w 662220" name="connsiteX5-155"/>
              <a:gd fmla="*/ 325096 h 641619" name="connsiteY5-156"/>
              <a:gd fmla="*/ 64593 w 662220" name="connsiteX6-157"/>
              <a:gd fmla="*/ 122180 h 641619" name="connsiteY6-158"/>
              <a:gd fmla="*/ 178200 w 662220" name="connsiteX0-159"/>
              <a:gd fmla="*/ 58449 h 641619" name="connsiteY0-160"/>
              <a:gd fmla="*/ 130026 w 662220" name="connsiteX1-161"/>
              <a:gd fmla="*/ 58236 h 641619" name="connsiteY1-162"/>
              <a:gd fmla="*/ 412660 w 662220" name="connsiteX2-163"/>
              <a:gd fmla="*/ 2818 h 641619" name="connsiteY2-164"/>
              <a:gd fmla="*/ 661618 w 662220" name="connsiteX3-165"/>
              <a:gd fmla="*/ 325096 h 641619" name="connsiteY3-166"/>
              <a:gd fmla="*/ 333371 w 662220" name="connsiteX4-167"/>
              <a:gd fmla="*/ 641619 h 641619" name="connsiteY4-168"/>
              <a:gd fmla="*/ 5124 w 662220" name="connsiteX5-169"/>
              <a:gd fmla="*/ 325096 h 641619" name="connsiteY5-170"/>
              <a:gd fmla="*/ 64593 w 662220" name="connsiteX6-171"/>
              <a:gd fmla="*/ 122180 h 641619" name="connsiteY6-172"/>
              <a:gd fmla="*/ 178200 w 662220" name="connsiteX0-173"/>
              <a:gd fmla="*/ 58449 h 641619" name="connsiteY0-174"/>
              <a:gd fmla="*/ 130026 w 662220" name="connsiteX1-175"/>
              <a:gd fmla="*/ 58236 h 641619" name="connsiteY1-176"/>
              <a:gd fmla="*/ 412660 w 662220" name="connsiteX2-177"/>
              <a:gd fmla="*/ 2818 h 641619" name="connsiteY2-178"/>
              <a:gd fmla="*/ 661618 w 662220" name="connsiteX3-179"/>
              <a:gd fmla="*/ 325096 h 641619" name="connsiteY3-180"/>
              <a:gd fmla="*/ 333371 w 662220" name="connsiteX4-181"/>
              <a:gd fmla="*/ 641619 h 641619" name="connsiteY4-182"/>
              <a:gd fmla="*/ 5124 w 662220" name="connsiteX5-183"/>
              <a:gd fmla="*/ 325096 h 641619" name="connsiteY5-184"/>
              <a:gd fmla="*/ 64593 w 662220" name="connsiteX6-185"/>
              <a:gd fmla="*/ 122180 h 641619" name="connsiteY6-186"/>
              <a:gd fmla="*/ 178200 w 662220" name="connsiteX0-187"/>
              <a:gd fmla="*/ 58449 h 641619" name="connsiteY0-188"/>
              <a:gd fmla="*/ 130026 w 662220" name="connsiteX1-189"/>
              <a:gd fmla="*/ 58236 h 641619" name="connsiteY1-190"/>
              <a:gd fmla="*/ 412660 w 662220" name="connsiteX2-191"/>
              <a:gd fmla="*/ 2818 h 641619" name="connsiteY2-192"/>
              <a:gd fmla="*/ 661618 w 662220" name="connsiteX3-193"/>
              <a:gd fmla="*/ 325096 h 641619" name="connsiteY3-194"/>
              <a:gd fmla="*/ 333371 w 662220" name="connsiteX4-195"/>
              <a:gd fmla="*/ 641619 h 641619" name="connsiteY4-196"/>
              <a:gd fmla="*/ 5124 w 662220" name="connsiteX5-197"/>
              <a:gd fmla="*/ 325096 h 641619" name="connsiteY5-198"/>
              <a:gd fmla="*/ 64593 w 662220" name="connsiteX6-199"/>
              <a:gd fmla="*/ 122180 h 641619" name="connsiteY6-200"/>
              <a:gd fmla="*/ 178200 w 662220" name="connsiteX0-201"/>
              <a:gd fmla="*/ 58449 h 641619" name="connsiteY0-202"/>
              <a:gd fmla="*/ 130026 w 662220" name="connsiteX1-203"/>
              <a:gd fmla="*/ 58236 h 641619" name="connsiteY1-204"/>
              <a:gd fmla="*/ 412660 w 662220" name="connsiteX2-205"/>
              <a:gd fmla="*/ 2818 h 641619" name="connsiteY2-206"/>
              <a:gd fmla="*/ 661618 w 662220" name="connsiteX3-207"/>
              <a:gd fmla="*/ 325096 h 641619" name="connsiteY3-208"/>
              <a:gd fmla="*/ 333371 w 662220" name="connsiteX4-209"/>
              <a:gd fmla="*/ 641619 h 641619" name="connsiteY4-210"/>
              <a:gd fmla="*/ 5124 w 662220" name="connsiteX5-211"/>
              <a:gd fmla="*/ 325096 h 641619" name="connsiteY5-212"/>
              <a:gd fmla="*/ 64593 w 662220" name="connsiteX6-213"/>
              <a:gd fmla="*/ 122180 h 641619" name="connsiteY6-214"/>
              <a:gd fmla="*/ 176252 w 660272" name="connsiteX0-215"/>
              <a:gd fmla="*/ 58449 h 641619" name="connsiteY0-216"/>
              <a:gd fmla="*/ 128078 w 660272" name="connsiteX1-217"/>
              <a:gd fmla="*/ 58236 h 641619" name="connsiteY1-218"/>
              <a:gd fmla="*/ 410712 w 660272" name="connsiteX2-219"/>
              <a:gd fmla="*/ 2818 h 641619" name="connsiteY2-220"/>
              <a:gd fmla="*/ 659670 w 660272" name="connsiteX3-221"/>
              <a:gd fmla="*/ 325096 h 641619" name="connsiteY3-222"/>
              <a:gd fmla="*/ 331423 w 660272" name="connsiteX4-223"/>
              <a:gd fmla="*/ 641619 h 641619" name="connsiteY4-224"/>
              <a:gd fmla="*/ 3176 w 660272" name="connsiteX5-225"/>
              <a:gd fmla="*/ 325096 h 641619" name="connsiteY5-226"/>
              <a:gd fmla="*/ 62645 w 660272" name="connsiteX6-227"/>
              <a:gd fmla="*/ 122180 h 641619" name="connsiteY6-228"/>
              <a:gd fmla="*/ 253837 w 660272" name="connsiteX0-229"/>
              <a:gd fmla="*/ 30740 h 641619" name="connsiteY0-230"/>
              <a:gd fmla="*/ 128078 w 660272" name="connsiteX1-231"/>
              <a:gd fmla="*/ 58236 h 641619" name="connsiteY1-232"/>
              <a:gd fmla="*/ 410712 w 660272" name="connsiteX2-233"/>
              <a:gd fmla="*/ 2818 h 641619" name="connsiteY2-234"/>
              <a:gd fmla="*/ 659670 w 660272" name="connsiteX3-235"/>
              <a:gd fmla="*/ 325096 h 641619" name="connsiteY3-236"/>
              <a:gd fmla="*/ 331423 w 660272" name="connsiteX4-237"/>
              <a:gd fmla="*/ 641619 h 641619" name="connsiteY4-238"/>
              <a:gd fmla="*/ 3176 w 660272" name="connsiteX5-239"/>
              <a:gd fmla="*/ 325096 h 641619" name="connsiteY5-240"/>
              <a:gd fmla="*/ 62645 w 660272" name="connsiteX6-241"/>
              <a:gd fmla="*/ 122180 h 641619" name="connsiteY6-242"/>
              <a:gd fmla="*/ 253837 w 660191" name="connsiteX0-243"/>
              <a:gd fmla="*/ 41069 h 651948" name="connsiteY0-244"/>
              <a:gd fmla="*/ 161329 w 660191" name="connsiteX1-245"/>
              <a:gd fmla="*/ 63023 h 651948" name="connsiteY1-246"/>
              <a:gd fmla="*/ 410712 w 660191" name="connsiteX2-247"/>
              <a:gd fmla="*/ 13147 h 651948" name="connsiteY2-248"/>
              <a:gd fmla="*/ 659670 w 660191" name="connsiteX3-249"/>
              <a:gd fmla="*/ 335425 h 651948" name="connsiteY3-250"/>
              <a:gd fmla="*/ 331423 w 660191" name="connsiteX4-251"/>
              <a:gd fmla="*/ 651948 h 651948" name="connsiteY4-252"/>
              <a:gd fmla="*/ 3176 w 660191" name="connsiteX5-253"/>
              <a:gd fmla="*/ 335425 h 651948" name="connsiteY5-254"/>
              <a:gd fmla="*/ 62645 w 660191" name="connsiteX6-255"/>
              <a:gd fmla="*/ 132509 h 651948" name="connsiteY6-256"/>
              <a:gd fmla="*/ 253837 w 660897" name="connsiteX0-257"/>
              <a:gd fmla="*/ 45475 h 656354" name="connsiteY0-258"/>
              <a:gd fmla="*/ 161329 w 660897" name="connsiteX1-259"/>
              <a:gd fmla="*/ 67429 h 656354" name="connsiteY1-260"/>
              <a:gd fmla="*/ 410712 w 660897" name="connsiteX2-261"/>
              <a:gd fmla="*/ 17553 h 656354" name="connsiteY2-262"/>
              <a:gd fmla="*/ 659670 w 660897" name="connsiteX3-263"/>
              <a:gd fmla="*/ 339831 h 656354" name="connsiteY3-264"/>
              <a:gd fmla="*/ 331423 w 660897" name="connsiteX4-265"/>
              <a:gd fmla="*/ 656354 h 656354" name="connsiteY4-266"/>
              <a:gd fmla="*/ 3176 w 660897" name="connsiteX5-267"/>
              <a:gd fmla="*/ 339831 h 656354" name="connsiteY5-268"/>
              <a:gd fmla="*/ 62645 w 660897" name="connsiteX6-269"/>
              <a:gd fmla="*/ 136915 h 656354" name="connsiteY6-270"/>
              <a:gd fmla="*/ 253837 w 660406" name="connsiteX0-271"/>
              <a:gd fmla="*/ 41070 h 651949" name="connsiteY0-272"/>
              <a:gd fmla="*/ 161329 w 660406" name="connsiteX1-273"/>
              <a:gd fmla="*/ 63024 h 651949" name="connsiteY1-274"/>
              <a:gd fmla="*/ 410712 w 660406" name="connsiteX2-275"/>
              <a:gd fmla="*/ 13148 h 651949" name="connsiteY2-276"/>
              <a:gd fmla="*/ 659670 w 660406" name="connsiteX3-277"/>
              <a:gd fmla="*/ 335426 h 651949" name="connsiteY3-278"/>
              <a:gd fmla="*/ 331423 w 660406" name="connsiteX4-279"/>
              <a:gd fmla="*/ 651949 h 651949" name="connsiteY4-280"/>
              <a:gd fmla="*/ 3176 w 660406" name="connsiteX5-281"/>
              <a:gd fmla="*/ 335426 h 651949" name="connsiteY5-282"/>
              <a:gd fmla="*/ 62645 w 660406" name="connsiteX6-283"/>
              <a:gd fmla="*/ 132510 h 651949" name="connsiteY6-284"/>
              <a:gd fmla="*/ 161329 w 660406" name="connsiteX0-285"/>
              <a:gd fmla="*/ 63024 h 651949" name="connsiteY0-286"/>
              <a:gd fmla="*/ 410712 w 660406" name="connsiteX1-287"/>
              <a:gd fmla="*/ 13148 h 651949" name="connsiteY1-288"/>
              <a:gd fmla="*/ 659670 w 660406" name="connsiteX2-289"/>
              <a:gd fmla="*/ 335426 h 651949" name="connsiteY2-290"/>
              <a:gd fmla="*/ 331423 w 660406" name="connsiteX3-291"/>
              <a:gd fmla="*/ 651949 h 651949" name="connsiteY3-292"/>
              <a:gd fmla="*/ 3176 w 660406" name="connsiteX4-293"/>
              <a:gd fmla="*/ 335426 h 651949" name="connsiteY4-294"/>
              <a:gd fmla="*/ 62645 w 660406" name="connsiteX5-295"/>
              <a:gd fmla="*/ 132510 h 651949" name="connsiteY5-296"/>
              <a:gd fmla="*/ 128078 w 660207" name="connsiteX0-297"/>
              <a:gd fmla="*/ 63024 h 651949" name="connsiteY0-298"/>
              <a:gd fmla="*/ 410712 w 660207" name="connsiteX1-299"/>
              <a:gd fmla="*/ 13148 h 651949" name="connsiteY1-300"/>
              <a:gd fmla="*/ 659670 w 660207" name="connsiteX2-301"/>
              <a:gd fmla="*/ 335426 h 651949" name="connsiteY2-302"/>
              <a:gd fmla="*/ 331423 w 660207" name="connsiteX3-303"/>
              <a:gd fmla="*/ 651949 h 651949" name="connsiteY3-304"/>
              <a:gd fmla="*/ 3176 w 660207" name="connsiteX4-305"/>
              <a:gd fmla="*/ 335426 h 651949" name="connsiteY4-306"/>
              <a:gd fmla="*/ 62645 w 660207" name="connsiteX5-307"/>
              <a:gd fmla="*/ 132510 h 651949" name="connsiteY5-308"/>
              <a:gd fmla="*/ 128078 w 660438" name="connsiteX0-309"/>
              <a:gd fmla="*/ 60888 h 649813" name="connsiteY0-310"/>
              <a:gd fmla="*/ 410712 w 660438" name="connsiteX1-311"/>
              <a:gd fmla="*/ 11012 h 649813" name="connsiteY1-312"/>
              <a:gd fmla="*/ 659670 w 660438" name="connsiteX2-313"/>
              <a:gd fmla="*/ 333290 h 649813" name="connsiteY2-314"/>
              <a:gd fmla="*/ 331423 w 660438" name="connsiteX3-315"/>
              <a:gd fmla="*/ 649813 h 649813" name="connsiteY3-316"/>
              <a:gd fmla="*/ 3176 w 660438" name="connsiteX4-317"/>
              <a:gd fmla="*/ 333290 h 649813" name="connsiteY4-318"/>
              <a:gd fmla="*/ 62645 w 660438" name="connsiteX5-319"/>
              <a:gd fmla="*/ 130374 h 649813" name="connsiteY5-320"/>
              <a:gd fmla="*/ 128078 w 660438" name="connsiteX0-321"/>
              <a:gd fmla="*/ 64927 h 653852" name="connsiteY0-322"/>
              <a:gd fmla="*/ 410712 w 660438" name="connsiteX1-323"/>
              <a:gd fmla="*/ 15051 h 653852" name="connsiteY1-324"/>
              <a:gd fmla="*/ 659670 w 660438" name="connsiteX2-325"/>
              <a:gd fmla="*/ 337329 h 653852" name="connsiteY2-326"/>
              <a:gd fmla="*/ 331423 w 660438" name="connsiteX3-327"/>
              <a:gd fmla="*/ 653852 h 653852" name="connsiteY3-328"/>
              <a:gd fmla="*/ 3176 w 660438" name="connsiteX4-329"/>
              <a:gd fmla="*/ 337329 h 653852" name="connsiteY4-330"/>
              <a:gd fmla="*/ 62645 w 660438" name="connsiteX5-331"/>
              <a:gd fmla="*/ 134413 h 653852" name="connsiteY5-332"/>
              <a:gd fmla="*/ 128078 w 687378" name="connsiteX0-333"/>
              <a:gd fmla="*/ 58090 h 647015" name="connsiteY0-334"/>
              <a:gd fmla="*/ 571432 w 687378" name="connsiteX1-335"/>
              <a:gd fmla="*/ 16673 h 647015" name="connsiteY1-336"/>
              <a:gd fmla="*/ 659670 w 687378" name="connsiteX2-337"/>
              <a:gd fmla="*/ 330492 h 647015" name="connsiteY2-338"/>
              <a:gd fmla="*/ 331423 w 687378" name="connsiteX3-339"/>
              <a:gd fmla="*/ 647015 h 647015" name="connsiteY3-340"/>
              <a:gd fmla="*/ 3176 w 687378" name="connsiteX4-341"/>
              <a:gd fmla="*/ 330492 h 647015" name="connsiteY4-342"/>
              <a:gd fmla="*/ 62645 w 687378" name="connsiteX5-343"/>
              <a:gd fmla="*/ 127576 h 647015" name="connsiteY5-344"/>
              <a:gd fmla="*/ 128078 w 677145" name="connsiteX0-345"/>
              <a:gd fmla="*/ 58090 h 663933" name="connsiteY0-346"/>
              <a:gd fmla="*/ 571432 w 677145" name="connsiteX1-347"/>
              <a:gd fmla="*/ 16673 h 663933" name="connsiteY1-348"/>
              <a:gd fmla="*/ 659670 w 677145" name="connsiteX2-349"/>
              <a:gd fmla="*/ 330492 h 663933" name="connsiteY2-350"/>
              <a:gd fmla="*/ 559815 w 677145" name="connsiteX3-351"/>
              <a:gd fmla="*/ 663933 h 663933" name="connsiteY3-352"/>
              <a:gd fmla="*/ 3176 w 677145" name="connsiteX4-353"/>
              <a:gd fmla="*/ 330492 h 663933" name="connsiteY4-354"/>
              <a:gd fmla="*/ 62645 w 677145" name="connsiteX5-355"/>
              <a:gd fmla="*/ 127576 h 663933" name="connsiteY5-356"/>
              <a:gd fmla="*/ 101940 w 644966" name="connsiteX0-357"/>
              <a:gd fmla="*/ 58090 h 685888" name="connsiteY0-358"/>
              <a:gd fmla="*/ 545294 w 644966" name="connsiteX1-359"/>
              <a:gd fmla="*/ 16673 h 685888" name="connsiteY1-360"/>
              <a:gd fmla="*/ 633532 w 644966" name="connsiteX2-361"/>
              <a:gd fmla="*/ 330492 h 685888" name="connsiteY2-362"/>
              <a:gd fmla="*/ 533677 w 644966" name="connsiteX3-363"/>
              <a:gd fmla="*/ 663933 h 685888" name="connsiteY3-364"/>
              <a:gd fmla="*/ 10874 w 644966" name="connsiteX4-365"/>
              <a:gd fmla="*/ 575801 h 685888" name="connsiteY4-366"/>
              <a:gd fmla="*/ 36507 w 644966" name="connsiteX5-367"/>
              <a:gd fmla="*/ 127576 h 685888" name="connsiteY5-368"/>
              <a:gd fmla="*/ 101940 w 642626" name="connsiteX0-369"/>
              <a:gd fmla="*/ 58090 h 654766" name="connsiteY0-370"/>
              <a:gd fmla="*/ 545294 w 642626" name="connsiteX1-371"/>
              <a:gd fmla="*/ 16673 h 654766" name="connsiteY1-372"/>
              <a:gd fmla="*/ 633532 w 642626" name="connsiteX2-373"/>
              <a:gd fmla="*/ 330492 h 654766" name="connsiteY2-374"/>
              <a:gd fmla="*/ 567513 w 642626" name="connsiteX3-375"/>
              <a:gd fmla="*/ 613179 h 654766" name="connsiteY3-376"/>
              <a:gd fmla="*/ 10874 w 642626" name="connsiteX4-377"/>
              <a:gd fmla="*/ 575801 h 654766" name="connsiteY4-378"/>
              <a:gd fmla="*/ 36507 w 642626" name="connsiteX5-379"/>
              <a:gd fmla="*/ 127576 h 654766" name="connsiteY5-380"/>
              <a:gd fmla="*/ 101940 w 642626" name="connsiteX0-381"/>
              <a:gd fmla="*/ 30477 h 627153" name="connsiteY0-382"/>
              <a:gd fmla="*/ 545294 w 642626" name="connsiteX1-383"/>
              <a:gd fmla="*/ 31354 h 627153" name="connsiteY1-384"/>
              <a:gd fmla="*/ 633532 w 642626" name="connsiteX2-385"/>
              <a:gd fmla="*/ 302879 h 627153" name="connsiteY2-386"/>
              <a:gd fmla="*/ 567513 w 642626" name="connsiteX3-387"/>
              <a:gd fmla="*/ 585566 h 627153" name="connsiteY3-388"/>
              <a:gd fmla="*/ 10874 w 642626" name="connsiteX4-389"/>
              <a:gd fmla="*/ 548188 h 627153" name="connsiteY4-390"/>
              <a:gd fmla="*/ 36507 w 642626" name="connsiteX5-391"/>
              <a:gd fmla="*/ 99963 h 627153" name="connsiteY5-392"/>
              <a:gd fmla="*/ 101940 w 641803" name="connsiteX0-393"/>
              <a:gd fmla="*/ 32533 h 629209" name="connsiteY0-394"/>
              <a:gd fmla="*/ 545294 w 641803" name="connsiteX1-395"/>
              <a:gd fmla="*/ 33410 h 629209" name="connsiteY1-396"/>
              <a:gd fmla="*/ 633532 w 641803" name="connsiteX2-397"/>
              <a:gd fmla="*/ 304935 h 629209" name="connsiteY2-398"/>
              <a:gd fmla="*/ 567513 w 641803" name="connsiteX3-399"/>
              <a:gd fmla="*/ 587622 h 629209" name="connsiteY3-400"/>
              <a:gd fmla="*/ 10874 w 641803" name="connsiteX4-401"/>
              <a:gd fmla="*/ 550244 h 629209" name="connsiteY4-402"/>
              <a:gd fmla="*/ 36507 w 641803" name="connsiteX5-403"/>
              <a:gd fmla="*/ 102019 h 629209" name="connsiteY5-404"/>
              <a:gd fmla="*/ 93785 w 633648" name="connsiteX0-405"/>
              <a:gd fmla="*/ 32533 h 629209" name="connsiteY0-406"/>
              <a:gd fmla="*/ 537139 w 633648" name="connsiteX1-407"/>
              <a:gd fmla="*/ 33410 h 629209" name="connsiteY1-408"/>
              <a:gd fmla="*/ 625377 w 633648" name="connsiteX2-409"/>
              <a:gd fmla="*/ 304935 h 629209" name="connsiteY2-410"/>
              <a:gd fmla="*/ 559358 w 633648" name="connsiteX3-411"/>
              <a:gd fmla="*/ 587622 h 629209" name="connsiteY3-412"/>
              <a:gd fmla="*/ 2719 w 633648" name="connsiteX4-413"/>
              <a:gd fmla="*/ 550244 h 629209" name="connsiteY4-414"/>
              <a:gd fmla="*/ 28352 w 633648" name="connsiteX5-415"/>
              <a:gd fmla="*/ 102019 h 629209" name="connsiteY5-416"/>
              <a:gd fmla="*/ 103603 w 643466" name="connsiteX0-417"/>
              <a:gd fmla="*/ 32533 h 629209" name="connsiteY0-418"/>
              <a:gd fmla="*/ 546957 w 643466" name="connsiteX1-419"/>
              <a:gd fmla="*/ 33410 h 629209" name="connsiteY1-420"/>
              <a:gd fmla="*/ 635195 w 643466" name="connsiteX2-421"/>
              <a:gd fmla="*/ 304935 h 629209" name="connsiteY2-422"/>
              <a:gd fmla="*/ 569176 w 643466" name="connsiteX3-423"/>
              <a:gd fmla="*/ 587622 h 629209" name="connsiteY3-424"/>
              <a:gd fmla="*/ 12537 w 643466" name="connsiteX4-425"/>
              <a:gd fmla="*/ 550244 h 629209" name="connsiteY4-426"/>
              <a:gd fmla="*/ 4334 w 643466" name="connsiteX5-427"/>
              <a:gd fmla="*/ 102019 h 629209" name="connsiteY5-428"/>
              <a:gd fmla="*/ 103603 w 643466" name="connsiteX0-429"/>
              <a:gd fmla="*/ 32533 h 613248" name="connsiteY0-430"/>
              <a:gd fmla="*/ 546957 w 643466" name="connsiteX1-431"/>
              <a:gd fmla="*/ 33410 h 613248" name="connsiteY1-432"/>
              <a:gd fmla="*/ 635195 w 643466" name="connsiteX2-433"/>
              <a:gd fmla="*/ 304935 h 613248" name="connsiteY2-434"/>
              <a:gd fmla="*/ 569176 w 643466" name="connsiteX3-435"/>
              <a:gd fmla="*/ 587622 h 613248" name="connsiteY3-436"/>
              <a:gd fmla="*/ 12537 w 643466" name="connsiteX4-437"/>
              <a:gd fmla="*/ 518643 h 613248" name="connsiteY4-438"/>
              <a:gd fmla="*/ 4334 w 643466" name="connsiteX5-439"/>
              <a:gd fmla="*/ 102019 h 613248" name="connsiteY5-440"/>
              <a:gd fmla="*/ 103603 w 622280" name="connsiteX0-441"/>
              <a:gd fmla="*/ 51723 h 632438" name="connsiteY0-442"/>
              <a:gd fmla="*/ 546957 w 622280" name="connsiteX1-443"/>
              <a:gd fmla="*/ 52600 h 632438" name="connsiteY1-444"/>
              <a:gd fmla="*/ 569176 w 622280" name="connsiteX2-445"/>
              <a:gd fmla="*/ 606812 h 632438" name="connsiteY2-446"/>
              <a:gd fmla="*/ 12537 w 622280" name="connsiteX3-447"/>
              <a:gd fmla="*/ 537833 h 632438" name="connsiteY3-448"/>
              <a:gd fmla="*/ 4334 w 622280" name="connsiteX4-449"/>
              <a:gd fmla="*/ 121209 h 632438" name="connsiteY4-450"/>
              <a:gd fmla="*/ 103603 w 640916" name="connsiteX0-451"/>
              <a:gd fmla="*/ 51277 h 628066" name="connsiteY0-452"/>
              <a:gd fmla="*/ 546957 w 640916" name="connsiteX1-453"/>
              <a:gd fmla="*/ 52154 h 628066" name="connsiteY1-454"/>
              <a:gd fmla="*/ 595444 w 640916" name="connsiteX2-455"/>
              <a:gd fmla="*/ 600046 h 628066" name="connsiteY2-456"/>
              <a:gd fmla="*/ 12537 w 640916" name="connsiteX3-457"/>
              <a:gd fmla="*/ 537387 h 628066" name="connsiteY3-458"/>
              <a:gd fmla="*/ 4334 w 640916" name="connsiteX4-459"/>
              <a:gd fmla="*/ 120763 h 628066" name="connsiteY4-460"/>
              <a:gd fmla="*/ 103603 w 629940" name="connsiteX0-461"/>
              <a:gd fmla="*/ 26437 h 603226" name="connsiteY0-462"/>
              <a:gd fmla="*/ 546957 w 629940" name="connsiteX1-463"/>
              <a:gd fmla="*/ 27314 h 603226" name="connsiteY1-464"/>
              <a:gd fmla="*/ 595444 w 629940" name="connsiteX2-465"/>
              <a:gd fmla="*/ 575206 h 603226" name="connsiteY2-466"/>
              <a:gd fmla="*/ 12537 w 629940" name="connsiteX3-467"/>
              <a:gd fmla="*/ 512547 h 603226" name="connsiteY3-468"/>
              <a:gd fmla="*/ 4334 w 629940" name="connsiteX4-469"/>
              <a:gd fmla="*/ 95923 h 603226" name="connsiteY4-470"/>
              <a:gd fmla="*/ 103603 w 651443" name="connsiteX0-471"/>
              <a:gd fmla="*/ 20041 h 614843" name="connsiteY0-472"/>
              <a:gd fmla="*/ 608249 w 651443" name="connsiteX1-473"/>
              <a:gd fmla="*/ 39879 h 614843" name="connsiteY1-474"/>
              <a:gd fmla="*/ 595444 w 651443" name="connsiteX2-475"/>
              <a:gd fmla="*/ 568810 h 614843" name="connsiteY2-476"/>
              <a:gd fmla="*/ 12537 w 651443" name="connsiteX3-477"/>
              <a:gd fmla="*/ 506151 h 614843" name="connsiteY3-478"/>
              <a:gd fmla="*/ 4334 w 651443" name="connsiteX4-479"/>
              <a:gd fmla="*/ 89527 h 614843" name="connsiteY4-480"/>
              <a:gd fmla="*/ 103603 w 640788" name="connsiteX0-481"/>
              <a:gd fmla="*/ 20041 h 614843" name="connsiteY0-482"/>
              <a:gd fmla="*/ 581981 w 640788" name="connsiteX1-483"/>
              <a:gd fmla="*/ 39879 h 614843" name="connsiteY1-484"/>
              <a:gd fmla="*/ 595444 w 640788" name="connsiteX2-485"/>
              <a:gd fmla="*/ 568810 h 614843" name="connsiteY2-486"/>
              <a:gd fmla="*/ 12537 w 640788" name="connsiteX3-487"/>
              <a:gd fmla="*/ 506151 h 614843" name="connsiteY3-488"/>
              <a:gd fmla="*/ 4334 w 640788" name="connsiteX4-489"/>
              <a:gd fmla="*/ 89527 h 614843" name="connsiteY4-490"/>
              <a:gd fmla="*/ 103603 w 673655" name="connsiteX0-491"/>
              <a:gd fmla="*/ 38763 h 618146" name="connsiteY0-492"/>
              <a:gd fmla="*/ 581981 w 673655" name="connsiteX1-493"/>
              <a:gd fmla="*/ 58601 h 618146" name="connsiteY1-494"/>
              <a:gd fmla="*/ 621713 w 673655" name="connsiteX2-495"/>
              <a:gd fmla="*/ 562250 h 618146" name="connsiteY2-496"/>
              <a:gd fmla="*/ 12537 w 673655" name="connsiteX3-497"/>
              <a:gd fmla="*/ 524873 h 618146" name="connsiteY3-498"/>
              <a:gd fmla="*/ 4334 w 673655" name="connsiteX4-499"/>
              <a:gd fmla="*/ 108249 h 618146" name="connsiteY4-500"/>
              <a:gd fmla="*/ 103603 w 654750" name="connsiteX0-501"/>
              <a:gd fmla="*/ 38763 h 605787" name="connsiteY0-502"/>
              <a:gd fmla="*/ 581981 w 654750" name="connsiteX1-503"/>
              <a:gd fmla="*/ 58601 h 605787" name="connsiteY1-504"/>
              <a:gd fmla="*/ 621713 w 654750" name="connsiteX2-505"/>
              <a:gd fmla="*/ 562250 h 605787" name="connsiteY2-506"/>
              <a:gd fmla="*/ 12537 w 654750" name="connsiteX3-507"/>
              <a:gd fmla="*/ 524873 h 605787" name="connsiteY3-508"/>
              <a:gd fmla="*/ 4334 w 654750" name="connsiteX4-509"/>
              <a:gd fmla="*/ 108249 h 605787" name="connsiteY4-510"/>
              <a:gd fmla="*/ 103603 w 643734" name="connsiteX0-511"/>
              <a:gd fmla="*/ 31800 h 598824" name="connsiteY0-512"/>
              <a:gd fmla="*/ 581981 w 643734" name="connsiteX1-513"/>
              <a:gd fmla="*/ 51638 h 598824" name="connsiteY1-514"/>
              <a:gd fmla="*/ 621713 w 643734" name="connsiteX2-515"/>
              <a:gd fmla="*/ 555287 h 598824" name="connsiteY2-516"/>
              <a:gd fmla="*/ 12537 w 643734" name="connsiteX3-517"/>
              <a:gd fmla="*/ 517910 h 598824" name="connsiteY3-518"/>
              <a:gd fmla="*/ 4334 w 643734" name="connsiteX4-519"/>
              <a:gd fmla="*/ 101286 h 598824" name="connsiteY4-520"/>
              <a:gd fmla="*/ 103603 w 643734" name="connsiteX0-521"/>
              <a:gd fmla="*/ 24551 h 591575" name="connsiteY0-522"/>
              <a:gd fmla="*/ 581981 w 643734" name="connsiteX1-523"/>
              <a:gd fmla="*/ 44389 h 591575" name="connsiteY1-524"/>
              <a:gd fmla="*/ 621713 w 643734" name="connsiteX2-525"/>
              <a:gd fmla="*/ 548038 h 591575" name="connsiteY2-526"/>
              <a:gd fmla="*/ 12537 w 643734" name="connsiteX3-527"/>
              <a:gd fmla="*/ 510661 h 591575" name="connsiteY3-528"/>
              <a:gd fmla="*/ 4334 w 643734" name="connsiteX4-529"/>
              <a:gd fmla="*/ 94037 h 591575" name="connsiteY4-530"/>
              <a:gd fmla="*/ 103603 w 643734" name="connsiteX0-531"/>
              <a:gd fmla="*/ 20135 h 587159" name="connsiteY0-532"/>
              <a:gd fmla="*/ 581981 w 643734" name="connsiteX1-533"/>
              <a:gd fmla="*/ 39973 h 587159" name="connsiteY1-534"/>
              <a:gd fmla="*/ 621713 w 643734" name="connsiteX2-535"/>
              <a:gd fmla="*/ 543622 h 587159" name="connsiteY2-536"/>
              <a:gd fmla="*/ 12537 w 643734" name="connsiteX3-537"/>
              <a:gd fmla="*/ 506245 h 587159" name="connsiteY3-538"/>
              <a:gd fmla="*/ 4334 w 643734" name="connsiteX4-539"/>
              <a:gd fmla="*/ 89621 h 587159" name="connsiteY4-540"/>
              <a:gd fmla="*/ 51067 w 657504" name="connsiteX0-541"/>
              <a:gd fmla="*/ 31623 h 592327" name="connsiteY0-542"/>
              <a:gd fmla="*/ 581981 w 657504" name="connsiteX1-543"/>
              <a:gd fmla="*/ 45141 h 592327" name="connsiteY1-544"/>
              <a:gd fmla="*/ 621713 w 657504" name="connsiteX2-545"/>
              <a:gd fmla="*/ 548790 h 592327" name="connsiteY2-546"/>
              <a:gd fmla="*/ 12537 w 657504" name="connsiteX3-547"/>
              <a:gd fmla="*/ 511413 h 592327" name="connsiteY3-548"/>
              <a:gd fmla="*/ 4334 w 657504" name="connsiteX4-549"/>
              <a:gd fmla="*/ 94789 h 592327" name="connsiteY4-550"/>
              <a:gd fmla="*/ 51067 w 676118" name="connsiteX0-551"/>
              <a:gd fmla="*/ 31623 h 604686" name="connsiteY0-552"/>
              <a:gd fmla="*/ 581981 w 676118" name="connsiteX1-553"/>
              <a:gd fmla="*/ 45141 h 604686" name="connsiteY1-554"/>
              <a:gd fmla="*/ 621713 w 676118" name="connsiteX2-555"/>
              <a:gd fmla="*/ 548790 h 604686" name="connsiteY2-556"/>
              <a:gd fmla="*/ 12537 w 676118" name="connsiteX3-557"/>
              <a:gd fmla="*/ 511413 h 604686" name="connsiteY3-558"/>
              <a:gd fmla="*/ 4334 w 676118" name="connsiteX4-559"/>
              <a:gd fmla="*/ 94789 h 604686" name="connsiteY4-560"/>
              <a:gd fmla="*/ 51067 w 659741" name="connsiteX0-561"/>
              <a:gd fmla="*/ 18182 h 591245" name="connsiteY0-562"/>
              <a:gd fmla="*/ 581981 w 659741" name="connsiteX1-563"/>
              <a:gd fmla="*/ 31700 h 591245" name="connsiteY1-564"/>
              <a:gd fmla="*/ 621713 w 659741" name="connsiteX2-565"/>
              <a:gd fmla="*/ 535349 h 591245" name="connsiteY2-566"/>
              <a:gd fmla="*/ 12537 w 659741" name="connsiteX3-567"/>
              <a:gd fmla="*/ 497972 h 591245" name="connsiteY3-568"/>
              <a:gd fmla="*/ 4334 w 659741" name="connsiteX4-569"/>
              <a:gd fmla="*/ 81348 h 591245" name="connsiteY4-570"/>
              <a:gd fmla="*/ 51067 w 671131" name="connsiteX0-571"/>
              <a:gd fmla="*/ 18182 h 591245" name="connsiteY0-572"/>
              <a:gd fmla="*/ 617005 w 671131" name="connsiteX1-573"/>
              <a:gd fmla="*/ 31700 h 591245" name="connsiteY1-574"/>
              <a:gd fmla="*/ 621713 w 671131" name="connsiteX2-575"/>
              <a:gd fmla="*/ 535349 h 591245" name="connsiteY2-576"/>
              <a:gd fmla="*/ 12537 w 671131" name="connsiteX3-577"/>
              <a:gd fmla="*/ 497972 h 591245" name="connsiteY3-578"/>
              <a:gd fmla="*/ 4334 w 671131" name="connsiteX4-579"/>
              <a:gd fmla="*/ 81348 h 591245" name="connsiteY4-580"/>
              <a:gd fmla="*/ 51067 w 648099" name="connsiteX0-581"/>
              <a:gd fmla="*/ 18182 h 578886" name="connsiteY0-582"/>
              <a:gd fmla="*/ 617005 w 648099" name="connsiteX1-583"/>
              <a:gd fmla="*/ 31700 h 578886" name="connsiteY1-584"/>
              <a:gd fmla="*/ 621713 w 648099" name="connsiteX2-585"/>
              <a:gd fmla="*/ 535349 h 578886" name="connsiteY2-586"/>
              <a:gd fmla="*/ 12537 w 648099" name="connsiteX3-587"/>
              <a:gd fmla="*/ 497972 h 578886" name="connsiteY3-588"/>
              <a:gd fmla="*/ 4334 w 648099" name="connsiteX4-589"/>
              <a:gd fmla="*/ 81348 h 578886" name="connsiteY4-590"/>
              <a:gd fmla="*/ 51067 w 648099" name="connsiteX0-591"/>
              <a:gd fmla="*/ 18182 h 565791" name="connsiteY0-592"/>
              <a:gd fmla="*/ 617005 w 648099" name="connsiteX1-593"/>
              <a:gd fmla="*/ 31700 h 565791" name="connsiteY1-594"/>
              <a:gd fmla="*/ 621713 w 648099" name="connsiteX2-595"/>
              <a:gd fmla="*/ 535349 h 565791" name="connsiteY2-596"/>
              <a:gd fmla="*/ 12537 w 648099" name="connsiteX3-597"/>
              <a:gd fmla="*/ 497972 h 565791" name="connsiteY3-598"/>
              <a:gd fmla="*/ 4334 w 648099" name="connsiteX4-599"/>
              <a:gd fmla="*/ 81348 h 565791" name="connsiteY4-600"/>
            </a:gdLst>
            <a:ahLst/>
            <a:cxnLst>
              <a:cxn ang="0">
                <a:pos x="connsiteX0-1" y="connsiteY0-2"/>
              </a:cxn>
              <a:cxn ang="0">
                <a:pos x="connsiteX1-3" y="connsiteY1-4"/>
              </a:cxn>
              <a:cxn ang="0">
                <a:pos x="connsiteX2-5" y="connsiteY2-6"/>
              </a:cxn>
              <a:cxn ang="0">
                <a:pos x="connsiteX3-7" y="connsiteY3-8"/>
              </a:cxn>
              <a:cxn ang="0">
                <a:pos x="connsiteX4-9" y="connsiteY4-10"/>
              </a:cxn>
            </a:cxnLst>
            <a:rect b="b" l="l" r="r" t="t"/>
            <a:pathLst>
              <a:path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2">
              <a:lumMod val="20000"/>
              <a:lumOff val="80000"/>
            </a:schemeClr>
          </a:solidFill>
          <a:ln cap="rnd" w="25400">
            <a:solidFill>
              <a:srgbClr val="062F3D"/>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lstStyle/>
          <a:p>
            <a:pPr algn="ctr"/>
            <a:r>
              <a:rPr altLang="en-US" b="1" dirty="0" lang="zh-CN" sz="3200">
                <a:solidFill>
                  <a:srgbClr val="062F3D"/>
                </a:solidFill>
                <a:latin charset="-122" panose="02000000000000000000" pitchFamily="2" typeface="方正静蕾简体"/>
                <a:ea charset="-122" panose="02000000000000000000" pitchFamily="2" typeface="方正静蕾简体"/>
              </a:rPr>
              <a:t>一 厂</a:t>
            </a:r>
            <a:endParaRPr altLang="zh-CN" b="1" dirty="0" lang="en-US" sz="3200">
              <a:solidFill>
                <a:srgbClr val="062F3D"/>
              </a:solidFill>
              <a:latin charset="-122" panose="02000000000000000000" pitchFamily="2" typeface="方正静蕾简体"/>
              <a:ea charset="-122" panose="02000000000000000000" pitchFamily="2" typeface="方正静蕾简体"/>
            </a:endParaRPr>
          </a:p>
          <a:p>
            <a:pPr algn="ctr"/>
            <a:r>
              <a:rPr altLang="en-US" b="1" dirty="0" lang="zh-CN" sz="3200">
                <a:solidFill>
                  <a:srgbClr val="062F3D"/>
                </a:solidFill>
                <a:latin charset="-122" panose="02000000000000000000" pitchFamily="2" typeface="方正静蕾简体"/>
                <a:ea charset="-122" panose="02000000000000000000" pitchFamily="2" typeface="方正静蕾简体"/>
              </a:rPr>
              <a:t>二 亿</a:t>
            </a:r>
            <a:endParaRPr altLang="zh-CN" b="1" dirty="0" lang="en-US" sz="3200">
              <a:solidFill>
                <a:srgbClr val="062F3D"/>
              </a:solidFill>
              <a:latin charset="-122" panose="02000000000000000000" pitchFamily="2" typeface="方正静蕾简体"/>
              <a:ea charset="-122" panose="02000000000000000000" pitchFamily="2" typeface="方正静蕾简体"/>
            </a:endParaRPr>
          </a:p>
          <a:p>
            <a:pPr algn="ctr"/>
            <a:r>
              <a:rPr altLang="en-US" b="1" dirty="0" lang="zh-CN" sz="3200">
                <a:solidFill>
                  <a:srgbClr val="062F3D"/>
                </a:solidFill>
                <a:latin charset="-122" panose="02000000000000000000" pitchFamily="2" typeface="方正静蕾简体"/>
                <a:ea charset="-122" panose="02000000000000000000" pitchFamily="2" typeface="方正静蕾简体"/>
              </a:rPr>
              <a:t>三 岛</a:t>
            </a:r>
            <a:endParaRPr altLang="zh-CN" b="1" dirty="0" lang="en-US" sz="3200">
              <a:solidFill>
                <a:srgbClr val="062F3D"/>
              </a:solidFill>
              <a:latin charset="-122" panose="02000000000000000000" pitchFamily="2" typeface="方正静蕾简体"/>
              <a:ea charset="-122" panose="02000000000000000000" pitchFamily="2" typeface="方正静蕾简体"/>
            </a:endParaRPr>
          </a:p>
          <a:p>
            <a:pPr algn="ctr"/>
            <a:r>
              <a:rPr altLang="en-US" b="1" dirty="0" lang="zh-CN" sz="3200">
                <a:solidFill>
                  <a:srgbClr val="062F3D"/>
                </a:solidFill>
                <a:latin charset="-122" panose="02000000000000000000" pitchFamily="2" typeface="方正静蕾简体"/>
                <a:ea charset="-122" panose="02000000000000000000" pitchFamily="2" typeface="方正静蕾简体"/>
              </a:rPr>
              <a:t>四 埠</a:t>
            </a:r>
            <a:endParaRPr altLang="zh-CN" b="1" dirty="0" lang="en-US" sz="3200">
              <a:solidFill>
                <a:srgbClr val="062F3D"/>
              </a:solidFill>
              <a:latin charset="-122" panose="02000000000000000000" pitchFamily="2" typeface="方正静蕾简体"/>
              <a:ea charset="-122" panose="02000000000000000000" pitchFamily="2" typeface="方正静蕾简体"/>
            </a:endParaRPr>
          </a:p>
          <a:p>
            <a:pPr algn="ctr"/>
            <a:endParaRPr altLang="zh-CN" dirty="0" lang="en-US" sz="2000">
              <a:solidFill>
                <a:srgbClr val="062F3D"/>
              </a:solidFill>
              <a:latin charset="-122" panose="02000000000000000000" pitchFamily="2" typeface="方正静蕾简体"/>
              <a:ea charset="-122" panose="02000000000000000000" pitchFamily="2" typeface="方正静蕾简体"/>
            </a:endParaRPr>
          </a:p>
          <a:p>
            <a:pPr algn="ctr"/>
            <a:r>
              <a:rPr altLang="en-US" dirty="0" lang="zh-CN" sz="2000">
                <a:solidFill>
                  <a:srgbClr val="062F3D"/>
                </a:solidFill>
                <a:latin charset="-122" panose="02000000000000000000" pitchFamily="2" typeface="方正静蕾简体"/>
                <a:ea charset="-122" panose="02000000000000000000" pitchFamily="2" typeface="方正静蕾简体"/>
              </a:rPr>
              <a:t>（沙市、重庆、苏州、杭州）</a:t>
            </a:r>
            <a:endParaRPr altLang="en-US" dirty="0" lang="zh-CN" sz="2000">
              <a:solidFill>
                <a:srgbClr val="062F3D"/>
              </a:solidFill>
              <a:latin charset="-122" panose="02000000000000000000" pitchFamily="2" typeface="方正静蕾简体"/>
              <a:ea charset="-122" panose="02000000000000000000" pitchFamily="2" typeface="方正静蕾简体"/>
            </a:endParaRPr>
          </a:p>
        </p:txBody>
      </p:sp>
      <p:sp>
        <p:nvSpPr>
          <p:cNvPr id="17" name="对话气泡: 圆角矩形 16"/>
          <p:cNvSpPr/>
          <p:nvPr/>
        </p:nvSpPr>
        <p:spPr>
          <a:xfrm>
            <a:off x="9853714" y="2556006"/>
            <a:ext cx="2176896" cy="1516220"/>
          </a:xfrm>
          <a:prstGeom prst="wedgeRoundRectCallout">
            <a:avLst>
              <a:gd fmla="val -61378" name="adj1"/>
              <a:gd fmla="val 53262" name="adj2"/>
              <a:gd fmla="val 16667" name="adj3"/>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just"/>
            <a:r>
              <a:rPr altLang="en-US" dirty="0" lang="zh-CN" sz="3200"/>
              <a:t>由商品输出到资本输出</a:t>
            </a:r>
            <a:endParaRPr altLang="en-US" dirty="0" lang="zh-CN" sz="32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drap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7"/>
                                        </p:tgtEl>
                                        <p:attrNameLst>
                                          <p:attrName>style.visibility</p:attrName>
                                        </p:attrNameLst>
                                      </p:cBhvr>
                                      <p:to>
                                        <p:strVal val="visible"/>
                                      </p:to>
                                    </p:set>
                                    <p:animEffect filter="fade" transition="in">
                                      <p:cBhvr>
                                        <p:cTn dur="500" id="7"/>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7"/>
    </p:bldLst>
  </p:timing>
</p:sld>
</file>

<file path=ppt/slides/slide27.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79" y="1037199"/>
            <a:ext cx="2749117"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43" name="矩形 42"/>
          <p:cNvSpPr/>
          <p:nvPr/>
        </p:nvSpPr>
        <p:spPr>
          <a:xfrm>
            <a:off x="1110209" y="1962164"/>
            <a:ext cx="9597505" cy="341632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square">
            <a:spAutoFit/>
          </a:bodyPr>
          <a:lstStyle/>
          <a:p>
            <a:pPr>
              <a:defRPr/>
            </a:pPr>
            <a:r>
              <a:rPr altLang="en-US" dirty="0" lang="zh-CN" sz="3200">
                <a:solidFill>
                  <a:schemeClr val="bg1"/>
                </a:solidFill>
              </a:rPr>
              <a:t>        清政府在无可奈何的情况下，电示李鸿章，如竞无可商改，即遵前旨与之</a:t>
            </a:r>
            <a:r>
              <a:rPr altLang="zh-CN" dirty="0" lang="en-US" sz="3200">
                <a:solidFill>
                  <a:schemeClr val="bg1"/>
                </a:solidFill>
              </a:rPr>
              <a:t>,</a:t>
            </a:r>
            <a:r>
              <a:rPr altLang="en-US" dirty="0" lang="zh-CN" sz="3200">
                <a:solidFill>
                  <a:schemeClr val="bg1"/>
                </a:solidFill>
              </a:rPr>
              <a:t>定约尽管接到了最后途旨，李鸿章在第五次谈判中，仍然努力争取，就像市井买卖，彼此争价似的，要伊藤赔款再减</a:t>
            </a:r>
            <a:r>
              <a:rPr altLang="zh-CN" dirty="0" lang="en-US" sz="3200">
                <a:solidFill>
                  <a:schemeClr val="bg1"/>
                </a:solidFill>
              </a:rPr>
              <a:t>5000</a:t>
            </a:r>
            <a:r>
              <a:rPr altLang="en-US" dirty="0" lang="zh-CN" sz="3200">
                <a:solidFill>
                  <a:schemeClr val="bg1"/>
                </a:solidFill>
              </a:rPr>
              <a:t>万，</a:t>
            </a:r>
            <a:r>
              <a:rPr altLang="zh-CN" dirty="0" lang="en-US" sz="3200">
                <a:solidFill>
                  <a:schemeClr val="bg1"/>
                </a:solidFill>
              </a:rPr>
              <a:t>5000</a:t>
            </a:r>
            <a:r>
              <a:rPr altLang="en-US" dirty="0" lang="zh-CN" sz="3200">
                <a:solidFill>
                  <a:schemeClr val="bg1"/>
                </a:solidFill>
              </a:rPr>
              <a:t>万不能让，让</a:t>
            </a:r>
            <a:r>
              <a:rPr altLang="zh-CN" dirty="0" lang="en-US" sz="3200">
                <a:solidFill>
                  <a:schemeClr val="bg1"/>
                </a:solidFill>
              </a:rPr>
              <a:t>2</a:t>
            </a:r>
            <a:r>
              <a:rPr altLang="en-US" dirty="0" lang="zh-CN" sz="3200">
                <a:solidFill>
                  <a:schemeClr val="bg1"/>
                </a:solidFill>
              </a:rPr>
              <a:t>千万</a:t>
            </a:r>
            <a:r>
              <a:rPr altLang="zh-CN" dirty="0" lang="en-US" sz="3200">
                <a:solidFill>
                  <a:schemeClr val="bg1"/>
                </a:solidFill>
              </a:rPr>
              <a:t>.</a:t>
            </a:r>
            <a:r>
              <a:rPr altLang="en-US" dirty="0" lang="zh-CN" sz="3200">
                <a:solidFill>
                  <a:schemeClr val="bg1"/>
                </a:solidFill>
              </a:rPr>
              <a:t>甚至苦苦哀求，无论如何，总请再让数千万</a:t>
            </a:r>
            <a:r>
              <a:rPr altLang="zh-CN" dirty="0" lang="en-US" sz="3200">
                <a:solidFill>
                  <a:schemeClr val="bg1"/>
                </a:solidFill>
              </a:rPr>
              <a:t>……</a:t>
            </a:r>
            <a:endParaRPr altLang="zh-CN" dirty="0" lang="en-US" sz="3200">
              <a:solidFill>
                <a:schemeClr val="bg1"/>
              </a:solidFill>
            </a:endParaRPr>
          </a:p>
          <a:p>
            <a:pPr algn="r">
              <a:defRPr/>
            </a:pPr>
            <a:r>
              <a:rPr altLang="zh-CN" dirty="0" lang="en-US" sz="2400">
                <a:solidFill>
                  <a:schemeClr val="bg1"/>
                </a:solidFill>
              </a:rPr>
              <a:t>      ——</a:t>
            </a:r>
            <a:r>
              <a:rPr altLang="en-US" dirty="0" lang="zh-CN" sz="2400">
                <a:solidFill>
                  <a:schemeClr val="bg1"/>
                </a:solidFill>
              </a:rPr>
              <a:t>中国近代史资料书刊编委会</a:t>
            </a:r>
            <a:r>
              <a:rPr altLang="zh-CN" dirty="0" lang="en-US" sz="2400">
                <a:solidFill>
                  <a:schemeClr val="bg1"/>
                </a:solidFill>
              </a:rPr>
              <a:t>《</a:t>
            </a:r>
            <a:r>
              <a:rPr altLang="en-US" dirty="0" lang="zh-CN" sz="2400">
                <a:solidFill>
                  <a:schemeClr val="bg1"/>
                </a:solidFill>
              </a:rPr>
              <a:t>中日战争</a:t>
            </a:r>
            <a:r>
              <a:rPr altLang="zh-CN" dirty="0" lang="en-US" sz="2400">
                <a:solidFill>
                  <a:schemeClr val="bg1"/>
                </a:solidFill>
              </a:rPr>
              <a:t>》</a:t>
            </a:r>
            <a:endParaRPr altLang="en-US" dirty="0" lang="zh-CN" sz="2400">
              <a:solidFill>
                <a:schemeClr val="bg1"/>
              </a:solidFill>
            </a:endParaRPr>
          </a:p>
        </p:txBody>
      </p:sp>
      <p:sp>
        <p:nvSpPr>
          <p:cNvPr id="44" name="文本框 43"/>
          <p:cNvSpPr txBox="1"/>
          <p:nvPr/>
        </p:nvSpPr>
        <p:spPr>
          <a:xfrm>
            <a:off x="5152782" y="1406962"/>
            <a:ext cx="5554930" cy="523220"/>
          </a:xfrm>
          <a:prstGeom prst="rect">
            <a:avLst/>
          </a:prstGeom>
        </p:spPr>
        <p:style>
          <a:lnRef idx="0">
            <a:schemeClr val="dk1"/>
          </a:lnRef>
          <a:fillRef idx="3">
            <a:schemeClr val="dk1"/>
          </a:fillRef>
          <a:effectRef idx="3">
            <a:schemeClr val="dk1"/>
          </a:effectRef>
          <a:fontRef idx="minor">
            <a:schemeClr val="lt1"/>
          </a:fontRef>
        </p:style>
        <p:txBody>
          <a:bodyPr rtlCol="0" wrap="square">
            <a:spAutoFit/>
          </a:bodyPr>
          <a:lstStyle/>
          <a:p>
            <a:r>
              <a:rPr altLang="en-US" dirty="0" lang="zh-CN" sz="2800"/>
              <a:t>败军之将不言勇，城下之盟不好签</a:t>
            </a:r>
            <a:endParaRPr altLang="en-US" dirty="0" lang="zh-CN" sz="2800"/>
          </a:p>
        </p:txBody>
      </p:sp>
      <p:pic>
        <p:nvPicPr>
          <p:cNvPr id="42" name="图片 41"/>
          <p:cNvPicPr>
            <a:picLocks noChangeAspect="1"/>
          </p:cNvPicPr>
          <p:nvPr/>
        </p:nvPicPr>
        <p:blipFill>
          <a:blip r:embed="rId4"/>
          <a:stretch>
            <a:fillRect/>
          </a:stretch>
        </p:blipFill>
        <p:spPr>
          <a:xfrm>
            <a:off x="2427788" y="1631763"/>
            <a:ext cx="6962343" cy="4681576"/>
          </a:xfrm>
          <a:prstGeom prst="roundRect">
            <a:avLst>
              <a:gd fmla="val 8594" name="adj"/>
            </a:avLst>
          </a:prstGeom>
          <a:solidFill>
            <a:srgbClr val="FFFFFF">
              <a:shade val="85000"/>
            </a:srgbClr>
          </a:solidFill>
          <a:ln>
            <a:noFill/>
          </a:ln>
          <a:effectLst>
            <a:reflection algn="bl" blurRad="12700" dir="5400000" dist="5000" endPos="28000" rotWithShape="0" stA="38000" sy="-100000"/>
          </a:effectLst>
        </p:spPr>
      </p:pic>
      <p:pic>
        <p:nvPicPr>
          <p:cNvPr id="18" name="图片 17"/>
          <p:cNvPicPr>
            <a:picLocks noChangeAspect="1"/>
          </p:cNvPicPr>
          <p:nvPr/>
        </p:nvPicPr>
        <p:blipFill>
          <a:blip r:embed="rId5"/>
          <a:stretch>
            <a:fillRect/>
          </a:stretch>
        </p:blipFill>
        <p:spPr>
          <a:xfrm>
            <a:off x="1947473" y="1543656"/>
            <a:ext cx="7922975" cy="4951860"/>
          </a:xfrm>
          <a:prstGeom prst="ellipse">
            <a:avLst/>
          </a:prstGeom>
          <a:ln>
            <a:noFill/>
          </a:ln>
          <a:effectLst>
            <a:softEdge rad="112500"/>
          </a:effectLst>
        </p:spPr>
      </p:pic>
      <p:pic>
        <p:nvPicPr>
          <p:cNvPr id="19" name="图片 18"/>
          <p:cNvPicPr>
            <a:picLocks noChangeAspect="1"/>
          </p:cNvPicPr>
          <p:nvPr/>
        </p:nvPicPr>
        <p:blipFill>
          <a:blip r:embed="rId6"/>
          <a:stretch>
            <a:fillRect/>
          </a:stretch>
        </p:blipFill>
        <p:spPr>
          <a:xfrm>
            <a:off x="2069213" y="1569980"/>
            <a:ext cx="8458200" cy="4813300"/>
          </a:xfrm>
          <a:prstGeom prst="rect">
            <a:avLst/>
          </a:prstGeom>
        </p:spPr>
      </p:pic>
      <p:pic>
        <p:nvPicPr>
          <p:cNvPr id="24" name="图片 23"/>
          <p:cNvPicPr>
            <a:picLocks noChangeAspect="1"/>
          </p:cNvPicPr>
          <p:nvPr/>
        </p:nvPicPr>
        <p:blipFill>
          <a:blip r:embed="rId7"/>
          <a:stretch>
            <a:fillRect/>
          </a:stretch>
        </p:blipFill>
        <p:spPr>
          <a:xfrm>
            <a:off x="9849265" y="11701"/>
            <a:ext cx="2300945" cy="2962467"/>
          </a:xfrm>
          <a:prstGeom prst="rect">
            <a:avLst/>
          </a:prstGeom>
        </p:spPr>
      </p:pic>
      <p:sp>
        <p:nvSpPr>
          <p:cNvPr id="22" name="文本框 21"/>
          <p:cNvSpPr txBox="1"/>
          <p:nvPr/>
        </p:nvSpPr>
        <p:spPr>
          <a:xfrm>
            <a:off x="9867554" y="50642"/>
            <a:ext cx="553998" cy="1542799"/>
          </a:xfrm>
          <a:prstGeom prst="rect">
            <a:avLst/>
          </a:prstGeom>
          <a:noFill/>
        </p:spPr>
        <p:txBody>
          <a:bodyPr rtlCol="0" vert="eaVert" wrap="square">
            <a:spAutoFit/>
          </a:bodyPr>
          <a:lstStyle/>
          <a:p>
            <a:r>
              <a:rPr altLang="en-US" dirty="0" lang="zh-CN" sz="2400">
                <a:solidFill>
                  <a:schemeClr val="bg1"/>
                </a:solidFill>
              </a:rPr>
              <a:t>伊藤博文</a:t>
            </a:r>
            <a:endParaRPr altLang="en-US" dirty="0" lang="zh-CN" sz="2400">
              <a:solidFill>
                <a:schemeClr val="bg1"/>
              </a:solidFill>
            </a:endParaRPr>
          </a:p>
        </p:txBody>
      </p:sp>
      <p:sp>
        <p:nvSpPr>
          <p:cNvPr id="25" name="矩形 24"/>
          <p:cNvSpPr/>
          <p:nvPr/>
        </p:nvSpPr>
        <p:spPr>
          <a:xfrm>
            <a:off x="3633689" y="5779376"/>
            <a:ext cx="6787863"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altLang="zh-CN" dirty="0" lang="zh-CN" sz="3200">
                <a:ea charset="-122" panose="02010600030101010101" pitchFamily="2" typeface="宋体"/>
                <a:cs charset="0" panose="02020603050405020304" pitchFamily="18" typeface="Times New Roman"/>
              </a:rPr>
              <a:t>“今之国威之隆，实滥觞于甲午之役”</a:t>
            </a:r>
            <a:endParaRPr altLang="en-US" dirty="0" lang="zh-CN" sz="3200"/>
          </a:p>
        </p:txBody>
      </p:sp>
      <p:pic>
        <p:nvPicPr>
          <p:cNvPr id="27" name="图片 26"/>
          <p:cNvPicPr>
            <a:picLocks noChangeAspect="1"/>
          </p:cNvPicPr>
          <p:nvPr/>
        </p:nvPicPr>
        <p:blipFill>
          <a:blip r:embed="rId8"/>
          <a:stretch>
            <a:fillRect/>
          </a:stretch>
        </p:blipFill>
        <p:spPr>
          <a:xfrm>
            <a:off x="7579806" y="-77063"/>
            <a:ext cx="2300945" cy="3049446"/>
          </a:xfrm>
          <a:prstGeom prst="ellipse">
            <a:avLst/>
          </a:prstGeom>
          <a:ln>
            <a:noFill/>
          </a:ln>
          <a:effectLst>
            <a:softEdge rad="112500"/>
          </a:effectLst>
        </p:spPr>
      </p:pic>
      <p:sp>
        <p:nvSpPr>
          <p:cNvPr id="28" name="文本框 27"/>
          <p:cNvSpPr txBox="1"/>
          <p:nvPr/>
        </p:nvSpPr>
        <p:spPr>
          <a:xfrm>
            <a:off x="7753483" y="527317"/>
            <a:ext cx="553998" cy="1415718"/>
          </a:xfrm>
          <a:prstGeom prst="rect">
            <a:avLst/>
          </a:prstGeom>
          <a:noFill/>
        </p:spPr>
        <p:txBody>
          <a:bodyPr rtlCol="0" vert="eaVert" wrap="square">
            <a:spAutoFit/>
          </a:bodyPr>
          <a:lstStyle/>
          <a:p>
            <a:r>
              <a:rPr altLang="en-US" dirty="0" lang="zh-CN" sz="2400"/>
              <a:t>陆奥宗光</a:t>
            </a:r>
            <a:endParaRPr altLang="en-US" dirty="0" lang="zh-CN"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wind"/>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44"/>
                                        </p:tgtEl>
                                        <p:attrNameLst>
                                          <p:attrName>style.visibility</p:attrName>
                                        </p:attrNameLst>
                                      </p:cBhvr>
                                      <p:to>
                                        <p:strVal val="visible"/>
                                      </p:to>
                                    </p:set>
                                    <p:animEffect filter="fade" transition="in">
                                      <p:cBhvr>
                                        <p:cTn dur="1000" id="7"/>
                                        <p:tgtEl>
                                          <p:spTgt spid="44"/>
                                        </p:tgtEl>
                                      </p:cBhvr>
                                    </p:animEffect>
                                    <p:anim calcmode="lin" valueType="num">
                                      <p:cBhvr>
                                        <p:cTn dur="1000" fill="hold" id="8"/>
                                        <p:tgtEl>
                                          <p:spTgt spid="44"/>
                                        </p:tgtEl>
                                        <p:attrNameLst>
                                          <p:attrName>ppt_x</p:attrName>
                                        </p:attrNameLst>
                                      </p:cBhvr>
                                      <p:tavLst>
                                        <p:tav tm="0">
                                          <p:val>
                                            <p:strVal val="#ppt_x"/>
                                          </p:val>
                                        </p:tav>
                                        <p:tav tm="100000">
                                          <p:val>
                                            <p:strVal val="#ppt_x"/>
                                          </p:val>
                                        </p:tav>
                                      </p:tavLst>
                                    </p:anim>
                                    <p:anim calcmode="lin" valueType="num">
                                      <p:cBhvr>
                                        <p:cTn dur="1000" fill="hold" id="9"/>
                                        <p:tgtEl>
                                          <p:spTgt spid="44"/>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31" presetSubtype="0">
                                  <p:stCondLst>
                                    <p:cond delay="0"/>
                                  </p:stCondLst>
                                  <p:childTnLst>
                                    <p:set>
                                      <p:cBhvr>
                                        <p:cTn dur="1" fill="hold" id="13">
                                          <p:stCondLst>
                                            <p:cond delay="0"/>
                                          </p:stCondLst>
                                        </p:cTn>
                                        <p:tgtEl>
                                          <p:spTgt spid="42"/>
                                        </p:tgtEl>
                                        <p:attrNameLst>
                                          <p:attrName>style.visibility</p:attrName>
                                        </p:attrNameLst>
                                      </p:cBhvr>
                                      <p:to>
                                        <p:strVal val="visible"/>
                                      </p:to>
                                    </p:set>
                                    <p:anim calcmode="lin" valueType="num">
                                      <p:cBhvr>
                                        <p:cTn dur="1000" fill="hold" id="14"/>
                                        <p:tgtEl>
                                          <p:spTgt spid="42"/>
                                        </p:tgtEl>
                                        <p:attrNameLst>
                                          <p:attrName>ppt_w</p:attrName>
                                        </p:attrNameLst>
                                      </p:cBhvr>
                                      <p:tavLst>
                                        <p:tav tm="0">
                                          <p:val>
                                            <p:fltVal val="0"/>
                                          </p:val>
                                        </p:tav>
                                        <p:tav tm="100000">
                                          <p:val>
                                            <p:strVal val="#ppt_w"/>
                                          </p:val>
                                        </p:tav>
                                      </p:tavLst>
                                    </p:anim>
                                    <p:anim calcmode="lin" valueType="num">
                                      <p:cBhvr>
                                        <p:cTn dur="1000" fill="hold" id="15"/>
                                        <p:tgtEl>
                                          <p:spTgt spid="42"/>
                                        </p:tgtEl>
                                        <p:attrNameLst>
                                          <p:attrName>ppt_h</p:attrName>
                                        </p:attrNameLst>
                                      </p:cBhvr>
                                      <p:tavLst>
                                        <p:tav tm="0">
                                          <p:val>
                                            <p:fltVal val="0"/>
                                          </p:val>
                                        </p:tav>
                                        <p:tav tm="100000">
                                          <p:val>
                                            <p:strVal val="#ppt_h"/>
                                          </p:val>
                                        </p:tav>
                                      </p:tavLst>
                                    </p:anim>
                                    <p:anim calcmode="lin" valueType="num">
                                      <p:cBhvr>
                                        <p:cTn dur="1000" fill="hold" id="16"/>
                                        <p:tgtEl>
                                          <p:spTgt spid="42"/>
                                        </p:tgtEl>
                                        <p:attrNameLst>
                                          <p:attrName>style.rotation</p:attrName>
                                        </p:attrNameLst>
                                      </p:cBhvr>
                                      <p:tavLst>
                                        <p:tav tm="0">
                                          <p:val>
                                            <p:fltVal val="90"/>
                                          </p:val>
                                        </p:tav>
                                        <p:tav tm="100000">
                                          <p:val>
                                            <p:fltVal val="0"/>
                                          </p:val>
                                        </p:tav>
                                      </p:tavLst>
                                    </p:anim>
                                    <p:animEffect filter="fade" transition="in">
                                      <p:cBhvr>
                                        <p:cTn dur="1000" id="17"/>
                                        <p:tgtEl>
                                          <p:spTgt spid="42"/>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2" presetSubtype="4">
                                  <p:stCondLst>
                                    <p:cond delay="0"/>
                                  </p:stCondLst>
                                  <p:childTnLst>
                                    <p:set>
                                      <p:cBhvr>
                                        <p:cTn dur="1" fill="hold" id="21">
                                          <p:stCondLst>
                                            <p:cond delay="0"/>
                                          </p:stCondLst>
                                        </p:cTn>
                                        <p:tgtEl>
                                          <p:spTgt spid="18"/>
                                        </p:tgtEl>
                                        <p:attrNameLst>
                                          <p:attrName>style.visibility</p:attrName>
                                        </p:attrNameLst>
                                      </p:cBhvr>
                                      <p:to>
                                        <p:strVal val="visible"/>
                                      </p:to>
                                    </p:set>
                                    <p:anim calcmode="lin" valueType="num">
                                      <p:cBhvr additive="base">
                                        <p:cTn dur="500" fill="hold" id="22"/>
                                        <p:tgtEl>
                                          <p:spTgt spid="18"/>
                                        </p:tgtEl>
                                        <p:attrNameLst>
                                          <p:attrName>ppt_x</p:attrName>
                                        </p:attrNameLst>
                                      </p:cBhvr>
                                      <p:tavLst>
                                        <p:tav tm="0">
                                          <p:val>
                                            <p:strVal val="#ppt_x"/>
                                          </p:val>
                                        </p:tav>
                                        <p:tav tm="100000">
                                          <p:val>
                                            <p:strVal val="#ppt_x"/>
                                          </p:val>
                                        </p:tav>
                                      </p:tavLst>
                                    </p:anim>
                                    <p:anim calcmode="lin" valueType="num">
                                      <p:cBhvr additive="base">
                                        <p:cTn dur="500" fill="hold" id="23"/>
                                        <p:tgtEl>
                                          <p:spTgt spid="18"/>
                                        </p:tgtEl>
                                        <p:attrNameLst>
                                          <p:attrName>ppt_y</p:attrName>
                                        </p:attrNameLst>
                                      </p:cBhvr>
                                      <p:tavLst>
                                        <p:tav tm="0">
                                          <p:val>
                                            <p:strVal val="1+#ppt_h/2"/>
                                          </p:val>
                                        </p:tav>
                                        <p:tav tm="100000">
                                          <p:val>
                                            <p:strVal val="#ppt_y"/>
                                          </p:val>
                                        </p:tav>
                                      </p:tavLst>
                                    </p:anim>
                                  </p:childTnLst>
                                </p:cTn>
                              </p:par>
                            </p:childTnLst>
                          </p:cTn>
                        </p:par>
                      </p:childTnLst>
                    </p:cTn>
                  </p:par>
                  <p:par>
                    <p:cTn fill="hold" id="24">
                      <p:stCondLst>
                        <p:cond delay="indefinite"/>
                      </p:stCondLst>
                      <p:childTnLst>
                        <p:par>
                          <p:cTn fill="hold" id="25">
                            <p:stCondLst>
                              <p:cond delay="0"/>
                            </p:stCondLst>
                            <p:childTnLst>
                              <p:par>
                                <p:cTn fill="hold" id="26" nodeType="clickEffect" presetClass="entr" presetID="42" presetSubtype="0">
                                  <p:stCondLst>
                                    <p:cond delay="0"/>
                                  </p:stCondLst>
                                  <p:childTnLst>
                                    <p:set>
                                      <p:cBhvr>
                                        <p:cTn dur="1" fill="hold" id="27">
                                          <p:stCondLst>
                                            <p:cond delay="0"/>
                                          </p:stCondLst>
                                        </p:cTn>
                                        <p:tgtEl>
                                          <p:spTgt spid="19"/>
                                        </p:tgtEl>
                                        <p:attrNameLst>
                                          <p:attrName>style.visibility</p:attrName>
                                        </p:attrNameLst>
                                      </p:cBhvr>
                                      <p:to>
                                        <p:strVal val="visible"/>
                                      </p:to>
                                    </p:set>
                                    <p:animEffect filter="fade" transition="in">
                                      <p:cBhvr>
                                        <p:cTn dur="1000" id="28"/>
                                        <p:tgtEl>
                                          <p:spTgt spid="19"/>
                                        </p:tgtEl>
                                      </p:cBhvr>
                                    </p:animEffect>
                                    <p:anim calcmode="lin" valueType="num">
                                      <p:cBhvr>
                                        <p:cTn dur="1000" fill="hold" id="29"/>
                                        <p:tgtEl>
                                          <p:spTgt spid="19"/>
                                        </p:tgtEl>
                                        <p:attrNameLst>
                                          <p:attrName>ppt_x</p:attrName>
                                        </p:attrNameLst>
                                      </p:cBhvr>
                                      <p:tavLst>
                                        <p:tav tm="0">
                                          <p:val>
                                            <p:strVal val="#ppt_x"/>
                                          </p:val>
                                        </p:tav>
                                        <p:tav tm="100000">
                                          <p:val>
                                            <p:strVal val="#ppt_x"/>
                                          </p:val>
                                        </p:tav>
                                      </p:tavLst>
                                    </p:anim>
                                    <p:anim calcmode="lin" valueType="num">
                                      <p:cBhvr>
                                        <p:cTn dur="1000" fill="hold" id="30"/>
                                        <p:tgtEl>
                                          <p:spTgt spid="19"/>
                                        </p:tgtEl>
                                        <p:attrNameLst>
                                          <p:attrName>ppt_y</p:attrName>
                                        </p:attrNameLst>
                                      </p:cBhvr>
                                      <p:tavLst>
                                        <p:tav tm="0">
                                          <p:val>
                                            <p:strVal val="#ppt_y+.1"/>
                                          </p:val>
                                        </p:tav>
                                        <p:tav tm="100000">
                                          <p:val>
                                            <p:strVal val="#ppt_y"/>
                                          </p:val>
                                        </p:tav>
                                      </p:tavLst>
                                    </p:anim>
                                  </p:childTnLst>
                                </p:cTn>
                              </p:par>
                              <p:par>
                                <p:cTn fill="hold" grpId="0" id="31" nodeType="withEffect" presetClass="entr" presetID="42" presetSubtype="0">
                                  <p:stCondLst>
                                    <p:cond delay="0"/>
                                  </p:stCondLst>
                                  <p:childTnLst>
                                    <p:set>
                                      <p:cBhvr>
                                        <p:cTn dur="1" fill="hold" id="32">
                                          <p:stCondLst>
                                            <p:cond delay="0"/>
                                          </p:stCondLst>
                                        </p:cTn>
                                        <p:tgtEl>
                                          <p:spTgt spid="25"/>
                                        </p:tgtEl>
                                        <p:attrNameLst>
                                          <p:attrName>style.visibility</p:attrName>
                                        </p:attrNameLst>
                                      </p:cBhvr>
                                      <p:to>
                                        <p:strVal val="visible"/>
                                      </p:to>
                                    </p:set>
                                    <p:animEffect filter="fade" transition="in">
                                      <p:cBhvr>
                                        <p:cTn dur="1000" id="33"/>
                                        <p:tgtEl>
                                          <p:spTgt spid="25"/>
                                        </p:tgtEl>
                                      </p:cBhvr>
                                    </p:animEffect>
                                    <p:anim calcmode="lin" valueType="num">
                                      <p:cBhvr>
                                        <p:cTn dur="1000" fill="hold" id="34"/>
                                        <p:tgtEl>
                                          <p:spTgt spid="25"/>
                                        </p:tgtEl>
                                        <p:attrNameLst>
                                          <p:attrName>ppt_x</p:attrName>
                                        </p:attrNameLst>
                                      </p:cBhvr>
                                      <p:tavLst>
                                        <p:tav tm="0">
                                          <p:val>
                                            <p:strVal val="#ppt_x"/>
                                          </p:val>
                                        </p:tav>
                                        <p:tav tm="100000">
                                          <p:val>
                                            <p:strVal val="#ppt_x"/>
                                          </p:val>
                                        </p:tav>
                                      </p:tavLst>
                                    </p:anim>
                                    <p:anim calcmode="lin" valueType="num">
                                      <p:cBhvr>
                                        <p:cTn dur="1000" fill="hold" id="35"/>
                                        <p:tgtEl>
                                          <p:spTgt spid="25"/>
                                        </p:tgtEl>
                                        <p:attrNameLst>
                                          <p:attrName>ppt_y</p:attrName>
                                        </p:attrNameLst>
                                      </p:cBhvr>
                                      <p:tavLst>
                                        <p:tav tm="0">
                                          <p:val>
                                            <p:strVal val="#ppt_y+.1"/>
                                          </p:val>
                                        </p:tav>
                                        <p:tav tm="100000">
                                          <p:val>
                                            <p:strVal val="#ppt_y"/>
                                          </p:val>
                                        </p:tav>
                                      </p:tavLst>
                                    </p:anim>
                                  </p:childTnLst>
                                </p:cTn>
                              </p:par>
                            </p:childTnLst>
                          </p:cTn>
                        </p:par>
                      </p:childTnLst>
                    </p:cTn>
                  </p:par>
                  <p:par>
                    <p:cTn fill="hold" id="36">
                      <p:stCondLst>
                        <p:cond delay="indefinite"/>
                      </p:stCondLst>
                      <p:childTnLst>
                        <p:par>
                          <p:cTn fill="hold" id="37">
                            <p:stCondLst>
                              <p:cond delay="0"/>
                            </p:stCondLst>
                            <p:childTnLst>
                              <p:par>
                                <p:cTn fill="hold" id="38" nodeType="clickEffect" presetClass="entr" presetID="6" presetSubtype="16">
                                  <p:stCondLst>
                                    <p:cond delay="0"/>
                                  </p:stCondLst>
                                  <p:childTnLst>
                                    <p:set>
                                      <p:cBhvr>
                                        <p:cTn dur="1" fill="hold" id="39">
                                          <p:stCondLst>
                                            <p:cond delay="0"/>
                                          </p:stCondLst>
                                        </p:cTn>
                                        <p:tgtEl>
                                          <p:spTgt spid="24"/>
                                        </p:tgtEl>
                                        <p:attrNameLst>
                                          <p:attrName>style.visibility</p:attrName>
                                        </p:attrNameLst>
                                      </p:cBhvr>
                                      <p:to>
                                        <p:strVal val="visible"/>
                                      </p:to>
                                    </p:set>
                                    <p:animEffect filter="circle(in)" transition="in">
                                      <p:cBhvr>
                                        <p:cTn dur="750" id="40"/>
                                        <p:tgtEl>
                                          <p:spTgt spid="24"/>
                                        </p:tgtEl>
                                      </p:cBhvr>
                                    </p:animEffect>
                                  </p:childTnLst>
                                </p:cTn>
                              </p:par>
                              <p:par>
                                <p:cTn fill="hold" grpId="0" id="41" nodeType="withEffect" presetClass="entr" presetID="6" presetSubtype="16">
                                  <p:stCondLst>
                                    <p:cond delay="0"/>
                                  </p:stCondLst>
                                  <p:childTnLst>
                                    <p:set>
                                      <p:cBhvr>
                                        <p:cTn dur="1" fill="hold" id="42">
                                          <p:stCondLst>
                                            <p:cond delay="0"/>
                                          </p:stCondLst>
                                        </p:cTn>
                                        <p:tgtEl>
                                          <p:spTgt spid="22"/>
                                        </p:tgtEl>
                                        <p:attrNameLst>
                                          <p:attrName>style.visibility</p:attrName>
                                        </p:attrNameLst>
                                      </p:cBhvr>
                                      <p:to>
                                        <p:strVal val="visible"/>
                                      </p:to>
                                    </p:set>
                                    <p:animEffect filter="circle(in)" transition="in">
                                      <p:cBhvr>
                                        <p:cTn dur="750" id="43"/>
                                        <p:tgtEl>
                                          <p:spTgt spid="22"/>
                                        </p:tgtEl>
                                      </p:cBhvr>
                                    </p:animEffect>
                                  </p:childTnLst>
                                </p:cTn>
                              </p:par>
                            </p:childTnLst>
                          </p:cTn>
                        </p:par>
                      </p:childTnLst>
                    </p:cTn>
                  </p:par>
                  <p:par>
                    <p:cTn fill="hold" id="44">
                      <p:stCondLst>
                        <p:cond delay="indefinite"/>
                      </p:stCondLst>
                      <p:childTnLst>
                        <p:par>
                          <p:cTn fill="hold" id="45">
                            <p:stCondLst>
                              <p:cond delay="0"/>
                            </p:stCondLst>
                            <p:childTnLst>
                              <p:par>
                                <p:cTn fill="hold" id="46" nodeType="clickEffect" presetClass="entr" presetID="42" presetSubtype="0">
                                  <p:stCondLst>
                                    <p:cond delay="0"/>
                                  </p:stCondLst>
                                  <p:childTnLst>
                                    <p:set>
                                      <p:cBhvr>
                                        <p:cTn dur="1" fill="hold" id="47">
                                          <p:stCondLst>
                                            <p:cond delay="0"/>
                                          </p:stCondLst>
                                        </p:cTn>
                                        <p:tgtEl>
                                          <p:spTgt spid="27"/>
                                        </p:tgtEl>
                                        <p:attrNameLst>
                                          <p:attrName>style.visibility</p:attrName>
                                        </p:attrNameLst>
                                      </p:cBhvr>
                                      <p:to>
                                        <p:strVal val="visible"/>
                                      </p:to>
                                    </p:set>
                                    <p:animEffect filter="fade" transition="in">
                                      <p:cBhvr>
                                        <p:cTn dur="1000" id="48"/>
                                        <p:tgtEl>
                                          <p:spTgt spid="27"/>
                                        </p:tgtEl>
                                      </p:cBhvr>
                                    </p:animEffect>
                                    <p:anim calcmode="lin" valueType="num">
                                      <p:cBhvr>
                                        <p:cTn dur="1000" fill="hold" id="49"/>
                                        <p:tgtEl>
                                          <p:spTgt spid="27"/>
                                        </p:tgtEl>
                                        <p:attrNameLst>
                                          <p:attrName>ppt_x</p:attrName>
                                        </p:attrNameLst>
                                      </p:cBhvr>
                                      <p:tavLst>
                                        <p:tav tm="0">
                                          <p:val>
                                            <p:strVal val="#ppt_x"/>
                                          </p:val>
                                        </p:tav>
                                        <p:tav tm="100000">
                                          <p:val>
                                            <p:strVal val="#ppt_x"/>
                                          </p:val>
                                        </p:tav>
                                      </p:tavLst>
                                    </p:anim>
                                    <p:anim calcmode="lin" valueType="num">
                                      <p:cBhvr>
                                        <p:cTn dur="1000" fill="hold" id="50"/>
                                        <p:tgtEl>
                                          <p:spTgt spid="27"/>
                                        </p:tgtEl>
                                        <p:attrNameLst>
                                          <p:attrName>ppt_y</p:attrName>
                                        </p:attrNameLst>
                                      </p:cBhvr>
                                      <p:tavLst>
                                        <p:tav tm="0">
                                          <p:val>
                                            <p:strVal val="#ppt_y+.1"/>
                                          </p:val>
                                        </p:tav>
                                        <p:tav tm="100000">
                                          <p:val>
                                            <p:strVal val="#ppt_y"/>
                                          </p:val>
                                        </p:tav>
                                      </p:tavLst>
                                    </p:anim>
                                  </p:childTnLst>
                                </p:cTn>
                              </p:par>
                              <p:par>
                                <p:cTn fill="hold" grpId="0" id="51" nodeType="withEffect" presetClass="entr" presetID="42" presetSubtype="0">
                                  <p:stCondLst>
                                    <p:cond delay="0"/>
                                  </p:stCondLst>
                                  <p:childTnLst>
                                    <p:set>
                                      <p:cBhvr>
                                        <p:cTn dur="1" fill="hold" id="52">
                                          <p:stCondLst>
                                            <p:cond delay="0"/>
                                          </p:stCondLst>
                                        </p:cTn>
                                        <p:tgtEl>
                                          <p:spTgt spid="28"/>
                                        </p:tgtEl>
                                        <p:attrNameLst>
                                          <p:attrName>style.visibility</p:attrName>
                                        </p:attrNameLst>
                                      </p:cBhvr>
                                      <p:to>
                                        <p:strVal val="visible"/>
                                      </p:to>
                                    </p:set>
                                    <p:animEffect filter="fade" transition="in">
                                      <p:cBhvr>
                                        <p:cTn dur="1000" id="53"/>
                                        <p:tgtEl>
                                          <p:spTgt spid="28"/>
                                        </p:tgtEl>
                                      </p:cBhvr>
                                    </p:animEffect>
                                    <p:anim calcmode="lin" valueType="num">
                                      <p:cBhvr>
                                        <p:cTn dur="1000" fill="hold" id="54"/>
                                        <p:tgtEl>
                                          <p:spTgt spid="28"/>
                                        </p:tgtEl>
                                        <p:attrNameLst>
                                          <p:attrName>ppt_x</p:attrName>
                                        </p:attrNameLst>
                                      </p:cBhvr>
                                      <p:tavLst>
                                        <p:tav tm="0">
                                          <p:val>
                                            <p:strVal val="#ppt_x"/>
                                          </p:val>
                                        </p:tav>
                                        <p:tav tm="100000">
                                          <p:val>
                                            <p:strVal val="#ppt_x"/>
                                          </p:val>
                                        </p:tav>
                                      </p:tavLst>
                                    </p:anim>
                                    <p:anim calcmode="lin" valueType="num">
                                      <p:cBhvr>
                                        <p:cTn dur="1000" fill="hold" id="55"/>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4"/>
      <p:bldP grpId="0" spid="22"/>
      <p:bldP animBg="1" grpId="0" spid="25"/>
      <p:bldP grpId="0" spid="28"/>
    </p:bldLst>
  </p:timing>
</p:sld>
</file>

<file path=ppt/slides/slide28.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3"/>
            <a:ext cx="4961162" cy="628241"/>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79" y="1037199"/>
            <a:ext cx="2749117"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0" name="矩形 19"/>
          <p:cNvSpPr/>
          <p:nvPr/>
        </p:nvSpPr>
        <p:spPr>
          <a:xfrm>
            <a:off x="1349958" y="2285195"/>
            <a:ext cx="9207205" cy="3108543"/>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square">
            <a:spAutoFit/>
          </a:bodyPr>
          <a:lstStyle/>
          <a:p>
            <a:r>
              <a:rPr altLang="en-US" dirty="0" lang="zh-CN" sz="2800">
                <a:solidFill>
                  <a:schemeClr val="bg1"/>
                </a:solidFill>
              </a:rPr>
              <a:t>        日本学者的研究表明：“通过甲午战争，日本获得了数额庞大的赔偿，如按明治二十八年（</a:t>
            </a:r>
            <a:r>
              <a:rPr altLang="zh-CN" dirty="0" lang="en-US" sz="2800">
                <a:solidFill>
                  <a:schemeClr val="bg1"/>
                </a:solidFill>
              </a:rPr>
              <a:t>1896</a:t>
            </a:r>
            <a:r>
              <a:rPr altLang="en-US" dirty="0" lang="zh-CN" sz="2800">
                <a:solidFill>
                  <a:schemeClr val="bg1"/>
                </a:solidFill>
              </a:rPr>
              <a:t>年）的财政收入计算，这笔赔款相当于</a:t>
            </a:r>
            <a:r>
              <a:rPr altLang="zh-CN" dirty="0" lang="en-US" sz="2800" u="sng">
                <a:solidFill>
                  <a:schemeClr val="bg1"/>
                </a:solidFill>
              </a:rPr>
              <a:t>4</a:t>
            </a:r>
            <a:r>
              <a:rPr altLang="en-US" dirty="0" lang="zh-CN" sz="2800" u="sng">
                <a:solidFill>
                  <a:schemeClr val="bg1"/>
                </a:solidFill>
              </a:rPr>
              <a:t>年零</a:t>
            </a:r>
            <a:r>
              <a:rPr altLang="zh-CN" dirty="0" lang="en-US" sz="2800" u="sng">
                <a:solidFill>
                  <a:schemeClr val="bg1"/>
                </a:solidFill>
              </a:rPr>
              <a:t>2</a:t>
            </a:r>
            <a:r>
              <a:rPr altLang="en-US" dirty="0" lang="zh-CN" sz="2800" u="sng">
                <a:solidFill>
                  <a:schemeClr val="bg1"/>
                </a:solidFill>
              </a:rPr>
              <a:t>个月</a:t>
            </a:r>
            <a:r>
              <a:rPr altLang="en-US" dirty="0" lang="zh-CN" sz="2800">
                <a:solidFill>
                  <a:schemeClr val="bg1"/>
                </a:solidFill>
              </a:rPr>
              <a:t>的财政收入”，“日本把这笔赔款一部分用于军备扩张和振兴工业，一部分储存到伦敦银行作为日本保有的外币，在实行着金本位的列国之间通行，成功地导入了一种新的金融制度。”</a:t>
            </a:r>
            <a:endParaRPr altLang="zh-CN" dirty="0" lang="en-US" sz="2800">
              <a:solidFill>
                <a:schemeClr val="bg1"/>
              </a:solidFill>
            </a:endParaRPr>
          </a:p>
          <a:p>
            <a:pPr algn="r"/>
            <a:r>
              <a:rPr altLang="zh-CN" dirty="0" lang="en-US" sz="2800">
                <a:solidFill>
                  <a:schemeClr val="bg1"/>
                </a:solidFill>
              </a:rPr>
              <a:t>——</a:t>
            </a:r>
            <a:r>
              <a:rPr altLang="en-US" dirty="0" lang="zh-CN" sz="2800">
                <a:solidFill>
                  <a:schemeClr val="bg1"/>
                </a:solidFill>
              </a:rPr>
              <a:t>加藤佑三</a:t>
            </a:r>
            <a:r>
              <a:rPr altLang="zh-CN" dirty="0" lang="en-US" sz="2800">
                <a:solidFill>
                  <a:schemeClr val="bg1"/>
                </a:solidFill>
              </a:rPr>
              <a:t>《</a:t>
            </a:r>
            <a:r>
              <a:rPr altLang="en-US" dirty="0" lang="zh-CN" sz="2800">
                <a:solidFill>
                  <a:schemeClr val="bg1"/>
                </a:solidFill>
              </a:rPr>
              <a:t>东亚近代史</a:t>
            </a:r>
            <a:r>
              <a:rPr altLang="zh-CN" dirty="0" lang="en-US" sz="2800">
                <a:solidFill>
                  <a:schemeClr val="bg1"/>
                </a:solidFill>
              </a:rPr>
              <a:t>》</a:t>
            </a:r>
            <a:endParaRPr altLang="en-US" dirty="0" lang="zh-CN" sz="28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spd="med">
        <p15:prstTrans prst="fallOver"/>
      </p:transition>
    </mc:Choice>
    <mc:Fallback>
      <p:transition spd="med">
        <p:fade/>
      </p:transition>
    </mc:Fallback>
  </mc:AlternateContent>
</p:sld>
</file>

<file path=ppt/slides/slide29.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4" y="206913"/>
            <a:ext cx="4809039" cy="608977"/>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79" y="1037199"/>
            <a:ext cx="2749117"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d:\360se6\User Data\temp\2014070517120111430138.JPG" id="19" name="Picture 2"/>
          <p:cNvPicPr>
            <a:picLocks noChangeArrowheads="1" noChangeAspect="1"/>
          </p:cNvPicPr>
          <p:nvPr/>
        </p:nvPicPr>
        <p:blipFill>
          <a:blip r:embed="rId4">
            <a:extLst>
              <a:ext uri="{28A0092B-C50C-407E-A947-70E740481C1C}">
                <a14:useLocalDpi xmlns:a14="http://schemas.microsoft.com/office/drawing/2010/main" val="0"/>
              </a:ext>
            </a:extLst>
          </a:blip>
          <a:srcRect b="70" r="6"/>
          <a:stretch>
            <a:fillRect/>
          </a:stretch>
        </p:blipFill>
        <p:spPr bwMode="auto">
          <a:xfrm>
            <a:off x="456895" y="2047147"/>
            <a:ext cx="5754883" cy="354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9506" y="1730695"/>
            <a:ext cx="9932988" cy="1014655"/>
          </a:xfrm>
          <a:prstGeom prst="rect">
            <a:avLst/>
          </a:prstGeom>
        </p:spPr>
        <p:style>
          <a:lnRef idx="3">
            <a:schemeClr val="lt1"/>
          </a:lnRef>
          <a:fillRef idx="1">
            <a:schemeClr val="accent5"/>
          </a:fillRef>
          <a:effectRef idx="1">
            <a:schemeClr val="accent5"/>
          </a:effectRef>
          <a:fontRef idx="minor">
            <a:schemeClr val="lt1"/>
          </a:fontRef>
        </p:style>
      </p:pic>
      <p:sp>
        <p:nvSpPr>
          <p:cNvPr id="21" name="矩形 20"/>
          <p:cNvSpPr>
            <a:spLocks noChangeArrowheads="1"/>
          </p:cNvSpPr>
          <p:nvPr/>
        </p:nvSpPr>
        <p:spPr bwMode="auto">
          <a:xfrm>
            <a:off x="4338528" y="2996096"/>
            <a:ext cx="3844317" cy="2554288"/>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b="0" g="0" r="0"/>
          </a:lnRef>
          <a:fillRef idx="0">
            <a:scrgbClr b="0" g="0" r="0"/>
          </a:fillRef>
          <a:effectRef idx="0">
            <a:scrgbClr b="0" g="0" r="0"/>
          </a:effectRef>
          <a:fontRef idx="minor">
            <a:schemeClr val="lt1"/>
          </a:fontRef>
        </p:style>
        <p:txBody>
          <a:bodyPr wrap="squar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dirty="0" lang="zh-CN" sz="2200">
                <a:solidFill>
                  <a:schemeClr val="bg1"/>
                </a:solidFill>
                <a:latin charset="-122" panose="020B0503020204020204" typeface="微软雅黑"/>
                <a:ea charset="-122" panose="020B0503020204020204" typeface="微软雅黑"/>
                <a:sym charset="-122" panose="02010600030101010101" pitchFamily="2" typeface="宋体"/>
              </a:rPr>
              <a:t>        割让辽东半岛的条款损害了沙皇俄国在中国东北的利益，为了防止日本独霸东亚，</a:t>
            </a:r>
            <a:r>
              <a:rPr altLang="zh-CN" b="1" dirty="0" lang="en-US" sz="2200">
                <a:solidFill>
                  <a:schemeClr val="bg1"/>
                </a:solidFill>
                <a:latin charset="-122" panose="020B0503020204020204" typeface="微软雅黑"/>
                <a:ea charset="-122" panose="020B0503020204020204" typeface="微软雅黑"/>
                <a:sym charset="-122" panose="02010600030101010101" pitchFamily="2" typeface="宋体"/>
              </a:rPr>
              <a:t>《</a:t>
            </a:r>
            <a:r>
              <a:rPr altLang="en-US" b="1" dirty="0" lang="zh-CN" sz="2200">
                <a:solidFill>
                  <a:schemeClr val="bg1"/>
                </a:solidFill>
                <a:latin charset="-122" panose="020B0503020204020204" typeface="微软雅黑"/>
                <a:ea charset="-122" panose="020B0503020204020204" typeface="微软雅黑"/>
                <a:sym charset="-122" panose="02010600030101010101" pitchFamily="2" typeface="宋体"/>
              </a:rPr>
              <a:t>马关条约</a:t>
            </a:r>
            <a:r>
              <a:rPr altLang="zh-CN" b="1" dirty="0" lang="en-US" sz="2200">
                <a:solidFill>
                  <a:schemeClr val="bg1"/>
                </a:solidFill>
                <a:latin charset="-122" panose="020B0503020204020204" typeface="微软雅黑"/>
                <a:ea charset="-122" panose="020B0503020204020204" typeface="微软雅黑"/>
                <a:sym charset="-122" panose="02010600030101010101" pitchFamily="2" typeface="宋体"/>
              </a:rPr>
              <a:t>》</a:t>
            </a:r>
            <a:r>
              <a:rPr altLang="en-US" b="1" dirty="0" lang="zh-CN" sz="2200">
                <a:solidFill>
                  <a:schemeClr val="bg1"/>
                </a:solidFill>
                <a:latin charset="-122" panose="020B0503020204020204" typeface="微软雅黑"/>
                <a:ea charset="-122" panose="020B0503020204020204" typeface="微软雅黑"/>
                <a:sym charset="-122" panose="02010600030101010101" pitchFamily="2" typeface="宋体"/>
              </a:rPr>
              <a:t>条约签订</a:t>
            </a:r>
            <a:r>
              <a:rPr altLang="zh-CN" b="1" dirty="0" lang="en-US" sz="2200">
                <a:solidFill>
                  <a:schemeClr val="bg1"/>
                </a:solidFill>
                <a:latin charset="-122" panose="020B0503020204020204" typeface="微软雅黑"/>
                <a:ea charset="-122" panose="020B0503020204020204" typeface="微软雅黑"/>
                <a:sym charset="-122" panose="02010600030101010101" pitchFamily="2" typeface="宋体"/>
              </a:rPr>
              <a:t>6</a:t>
            </a:r>
            <a:r>
              <a:rPr altLang="en-US" b="1" dirty="0" lang="zh-CN" sz="2200">
                <a:solidFill>
                  <a:schemeClr val="bg1"/>
                </a:solidFill>
                <a:latin charset="-122" panose="020B0503020204020204" typeface="微软雅黑"/>
                <a:ea charset="-122" panose="020B0503020204020204" typeface="微软雅黑"/>
                <a:sym charset="-122" panose="02010600030101010101" pitchFamily="2" typeface="宋体"/>
              </a:rPr>
              <a:t>天后，在俄国、法国、德国三国的干涉和反对下，日本被迫放弃割让辽东半岛。</a:t>
            </a:r>
            <a:endParaRPr altLang="en-US" b="1" dirty="0" lang="zh-CN" sz="2200">
              <a:solidFill>
                <a:schemeClr val="bg1"/>
              </a:solidFill>
              <a:latin charset="-122" panose="020B0503020204020204" typeface="微软雅黑"/>
              <a:ea charset="-122" panose="020B0503020204020204" typeface="微软雅黑"/>
              <a:sym charset="-122" panose="02010600030101010101" pitchFamily="2" typeface="宋体"/>
            </a:endParaRPr>
          </a:p>
        </p:txBody>
      </p:sp>
      <p:grpSp>
        <p:nvGrpSpPr>
          <p:cNvPr id="22" name="组合 21"/>
          <p:cNvGrpSpPr/>
          <p:nvPr/>
        </p:nvGrpSpPr>
        <p:grpSpPr bwMode="auto">
          <a:xfrm>
            <a:off x="959004" y="3657061"/>
            <a:ext cx="3187700" cy="2994025"/>
            <a:chOff x="-7455" y="0"/>
            <a:chExt cx="2495018" cy="2518577"/>
          </a:xfrm>
        </p:grpSpPr>
        <p:sp>
          <p:nvSpPr>
            <p:cNvPr id="23" name="直接连接符 1049367"/>
            <p:cNvSpPr>
              <a:spLocks noChangeShapeType="1"/>
            </p:cNvSpPr>
            <p:nvPr/>
          </p:nvSpPr>
          <p:spPr bwMode="auto">
            <a:xfrm>
              <a:off x="583302" y="51772"/>
              <a:ext cx="1400720" cy="1"/>
            </a:xfrm>
            <a:prstGeom prst="line">
              <a:avLst/>
            </a:prstGeom>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24" name="圆角矩形 1049369"/>
            <p:cNvSpPr>
              <a:spLocks noChangeArrowheads="1"/>
            </p:cNvSpPr>
            <p:nvPr/>
          </p:nvSpPr>
          <p:spPr bwMode="auto">
            <a:xfrm rot="-316478">
              <a:off x="31017" y="789748"/>
              <a:ext cx="2152124" cy="1226377"/>
            </a:xfrm>
            <a:prstGeom prst="roundRect">
              <a:avLst>
                <a:gd fmla="val 0" name="adj"/>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25" name="直接连接符 1049371"/>
            <p:cNvSpPr>
              <a:spLocks noChangeShapeType="1"/>
            </p:cNvSpPr>
            <p:nvPr/>
          </p:nvSpPr>
          <p:spPr bwMode="auto">
            <a:xfrm flipV="1">
              <a:off x="351927" y="122876"/>
              <a:ext cx="880414" cy="756345"/>
            </a:xfrm>
            <a:prstGeom prst="line">
              <a:avLst/>
            </a:prstGeom>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26" name="直接连接符 1049373"/>
            <p:cNvSpPr>
              <a:spLocks noChangeShapeType="1"/>
            </p:cNvSpPr>
            <p:nvPr/>
          </p:nvSpPr>
          <p:spPr bwMode="auto">
            <a:xfrm>
              <a:off x="1476901" y="122876"/>
              <a:ext cx="336419" cy="621539"/>
            </a:xfrm>
            <a:prstGeom prst="line">
              <a:avLst/>
            </a:prstGeom>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27" name="椭圆 1049375"/>
            <p:cNvSpPr>
              <a:spLocks noChangeArrowheads="1"/>
            </p:cNvSpPr>
            <p:nvPr/>
          </p:nvSpPr>
          <p:spPr bwMode="auto">
            <a:xfrm>
              <a:off x="1232341" y="0"/>
              <a:ext cx="244560" cy="244560"/>
            </a:xfrm>
            <a:prstGeom prst="ellipse">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28" name="椭圆 1049377"/>
            <p:cNvSpPr>
              <a:spLocks noChangeArrowheads="1"/>
            </p:cNvSpPr>
            <p:nvPr/>
          </p:nvSpPr>
          <p:spPr bwMode="auto">
            <a:xfrm>
              <a:off x="1283662" y="51772"/>
              <a:ext cx="141070" cy="141075"/>
            </a:xfrm>
            <a:prstGeom prst="ellipse">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31" name="任意多边形 1049379"/>
            <p:cNvSpPr>
              <a:spLocks noChangeArrowheads="1"/>
            </p:cNvSpPr>
            <p:nvPr/>
          </p:nvSpPr>
          <p:spPr bwMode="auto">
            <a:xfrm rot="-304808">
              <a:off x="0" y="798100"/>
              <a:ext cx="2143772" cy="595293"/>
            </a:xfrm>
            <a:custGeom>
              <a:avLst/>
              <a:gdLst>
                <a:gd fmla="*/ 16200 w 21600" name="T0"/>
                <a:gd fmla="*/ 10800 h 21600" name="T1"/>
                <a:gd fmla="*/ 10800 w 21600" name="T2"/>
                <a:gd fmla="*/ 5400 h 21600" name="T3"/>
                <a:gd fmla="*/ 5400 w 21600" name="T4"/>
                <a:gd fmla="*/ 10800 h 21600" name="T5"/>
                <a:gd fmla="*/ 0 w 21600" name="T6"/>
                <a:gd fmla="*/ 10800 h 21600" name="T7"/>
                <a:gd fmla="*/ 10800 w 21600" name="T8"/>
                <a:gd fmla="*/ 0 h 21600" name="T9"/>
                <a:gd fmla="*/ 21600 w 21600" name="T10"/>
                <a:gd fmla="*/ 10799 h 21600" name="T11"/>
                <a:gd fmla="*/ 21600 w 21600" name="T12"/>
                <a:gd fmla="*/ 10800 h 21600" name="T13"/>
                <a:gd fmla="*/ 24300 w 21600" name="T14"/>
                <a:gd fmla="*/ 10800 h 21600" name="T15"/>
                <a:gd fmla="*/ 18900 w 21600" name="T16"/>
                <a:gd fmla="*/ 16200 h 21600" name="T17"/>
                <a:gd fmla="*/ 13500 w 21600" name="T18"/>
                <a:gd fmla="*/ 10800 h 21600" name="T19"/>
                <a:gd fmla="*/ 16200 w 21600" name="T20"/>
                <a:gd fmla="*/ 10800 h 21600" name="T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b="b" l="0" r="r" t="0"/>
              <a:pathLst>
                <a:path h="21600" w="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dk1">
                <a:alpha val="50000"/>
              </a:schemeClr>
            </a:solidFill>
            <a:ln>
              <a:noFill/>
            </a:ln>
            <a:extLst>
              <a:ext uri="{91240B29-F687-4F45-9708-019B960494DF}">
                <a14:hiddenLine xmlns:a14="http://schemas.microsoft.com/office/drawing/2010/main" w="9525">
                  <a:solidFill>
                    <a:srgbClr val="000000"/>
                  </a:solidFill>
                  <a:round/>
                </a14:hiddenLine>
              </a:ext>
            </a:extLst>
          </p:spPr>
          <p:style>
            <a:lnRef idx="0">
              <a:scrgbClr b="0" g="0" r="0"/>
            </a:lnRef>
            <a:fillRef idx="0">
              <a:scrgbClr b="0" g="0" r="0"/>
            </a:fillRef>
            <a:effectRef idx="0">
              <a:scrgbClr b="0" g="0" r="0"/>
            </a:effectRef>
            <a:fontRef idx="minor">
              <a:schemeClr val="lt1"/>
            </a:fontRef>
          </p:style>
          <p:txBody>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en-US" lang="zh-CN">
                <a:solidFill>
                  <a:schemeClr val="bg1"/>
                </a:solidFill>
              </a:endParaRPr>
            </a:p>
          </p:txBody>
        </p:sp>
        <p:pic>
          <p:nvPicPr>
            <p:cNvPr id="32" name="图片 1049381"/>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5" y="671652"/>
              <a:ext cx="2495018" cy="1846925"/>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b="0" g="0" r="0"/>
            </a:lnRef>
            <a:fillRef idx="0">
              <a:scrgbClr b="0" g="0" r="0"/>
            </a:fillRef>
            <a:effectRef idx="0">
              <a:scrgbClr b="0" g="0" r="0"/>
            </a:effectRef>
            <a:fontRef idx="minor">
              <a:schemeClr val="lt1"/>
            </a:fontRef>
          </p:style>
        </p:pic>
        <p:sp>
          <p:nvSpPr>
            <p:cNvPr id="33" name="椭圆 1049383"/>
            <p:cNvSpPr>
              <a:spLocks noChangeArrowheads="1"/>
            </p:cNvSpPr>
            <p:nvPr/>
          </p:nvSpPr>
          <p:spPr bwMode="auto">
            <a:xfrm rot="-316478">
              <a:off x="310917" y="878978"/>
              <a:ext cx="89569" cy="89573"/>
            </a:xfrm>
            <a:prstGeom prst="ellipse">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sp>
          <p:nvSpPr>
            <p:cNvPr id="34" name="椭圆 1049385"/>
            <p:cNvSpPr>
              <a:spLocks noChangeArrowheads="1"/>
            </p:cNvSpPr>
            <p:nvPr/>
          </p:nvSpPr>
          <p:spPr bwMode="auto">
            <a:xfrm rot="-316478">
              <a:off x="1772360" y="744052"/>
              <a:ext cx="89569" cy="89573"/>
            </a:xfrm>
            <a:prstGeom prst="ellipse">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endParaRPr altLang="zh-CN" lang="zh-CN">
                <a:solidFill>
                  <a:schemeClr val="bg1"/>
                </a:solidFill>
              </a:endParaRPr>
            </a:p>
          </p:txBody>
        </p:sp>
      </p:grpSp>
      <p:grpSp>
        <p:nvGrpSpPr>
          <p:cNvPr id="35" name="组合 17"/>
          <p:cNvGrpSpPr/>
          <p:nvPr/>
        </p:nvGrpSpPr>
        <p:grpSpPr bwMode="auto">
          <a:xfrm>
            <a:off x="7934102" y="2411390"/>
            <a:ext cx="5382182" cy="4088229"/>
            <a:chOff x="2560128" y="503238"/>
            <a:chExt cx="6647372" cy="4212543"/>
          </a:xfrm>
        </p:grpSpPr>
        <p:pic>
          <p:nvPicPr>
            <p:cNvPr descr="c:\users\administrator\appdata\roaming\360se6\User Data\temp\20140725145827_0330.jpg" id="36" name="Picture 2"/>
            <p:cNvPicPr>
              <a:picLocks noChangeArrowheads="1" noChangeAspect="1"/>
            </p:cNvPicPr>
            <p:nvPr/>
          </p:nvPicPr>
          <p:blipFill>
            <a:blip r:embed="rId7">
              <a:extLst>
                <a:ext uri="{28A0092B-C50C-407E-A947-70E740481C1C}">
                  <a14:useLocalDpi xmlns:a14="http://schemas.microsoft.com/office/drawing/2010/main" val="0"/>
                </a:ext>
              </a:extLst>
            </a:blip>
            <a:stretch>
              <a:fillRect/>
            </a:stretch>
          </p:blipFill>
          <p:spPr bwMode="auto">
            <a:xfrm>
              <a:off x="4595813" y="503238"/>
              <a:ext cx="4611687"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20140725145827_0330.jpg" id="37" name="Picture 2"/>
            <p:cNvPicPr>
              <a:picLocks noChangeArrowheads="1" noChangeAspect="1"/>
            </p:cNvPicPr>
            <p:nvPr/>
          </p:nvPicPr>
          <p:blipFill>
            <a:blip r:embed="rId8">
              <a:extLst>
                <a:ext uri="{28A0092B-C50C-407E-A947-70E740481C1C}">
                  <a14:useLocalDpi xmlns:a14="http://schemas.microsoft.com/office/drawing/2010/main" val="0"/>
                </a:ext>
              </a:extLst>
            </a:blip>
            <a:srcRect r="140"/>
            <a:stretch>
              <a:fillRect/>
            </a:stretch>
          </p:blipFill>
          <p:spPr bwMode="auto">
            <a:xfrm>
              <a:off x="2560128" y="558119"/>
              <a:ext cx="31638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图片 37"/>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78829" y="4878594"/>
            <a:ext cx="2486025" cy="1376362"/>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b="0" g="0" r="0"/>
          </a:lnRef>
          <a:fillRef idx="0">
            <a:scrgbClr b="0" g="0" r="0"/>
          </a:fillRef>
          <a:effectRef idx="0">
            <a:scrgbClr b="0" g="0" r="0"/>
          </a:effectRef>
          <a:fontRef idx="minor">
            <a:schemeClr val="lt1"/>
          </a:fontRef>
        </p:style>
      </p:pic>
      <p:pic>
        <p:nvPicPr>
          <p:cNvPr id="39" name="图片 4"/>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2160606" y="2954464"/>
            <a:ext cx="7323456" cy="3013346"/>
          </a:xfrm>
          <a:prstGeom prst="rect">
            <a:avLst/>
          </a:prstGeom>
          <a:noFill/>
          <a:ln w="9525">
            <a:noFill/>
          </a:ln>
        </p:spPr>
      </p:pic>
      <p:pic>
        <p:nvPicPr>
          <p:cNvPr id="40" name="图片 39"/>
          <p:cNvPicPr>
            <a:picLocks noChangeAspect="1"/>
          </p:cNvPicPr>
          <p:nvPr/>
        </p:nvPicPr>
        <p:blipFill>
          <a:blip r:embed="rId12"/>
          <a:stretch>
            <a:fillRect/>
          </a:stretch>
        </p:blipFill>
        <p:spPr>
          <a:xfrm>
            <a:off x="268449" y="1684555"/>
            <a:ext cx="11685832" cy="4838425"/>
          </a:xfrm>
          <a:prstGeom prst="rect">
            <a:avLst/>
          </a:prstGeom>
        </p:spPr>
      </p:pic>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1" presetSubtype="0">
                                  <p:stCondLst>
                                    <p:cond delay="0"/>
                                  </p:stCondLst>
                                  <p:childTnLst>
                                    <p:set>
                                      <p:cBhvr>
                                        <p:cTn dur="1" fill="hold" id="6">
                                          <p:stCondLst>
                                            <p:cond delay="0"/>
                                          </p:stCondLst>
                                        </p:cTn>
                                        <p:tgtEl>
                                          <p:spTgt spid="35"/>
                                        </p:tgtEl>
                                        <p:attrNameLst>
                                          <p:attrName>style.visibility</p:attrName>
                                        </p:attrNameLst>
                                      </p:cBhvr>
                                      <p:to>
                                        <p:strVal val="visible"/>
                                      </p:to>
                                    </p:set>
                                    <p:anim calcmode="lin" valueType="num">
                                      <p:cBhvr>
                                        <p:cTn dur="250" fill="hold" id="7"/>
                                        <p:tgtEl>
                                          <p:spTgt spid="35"/>
                                        </p:tgtEl>
                                        <p:attrNameLst>
                                          <p:attrName>ppt_w</p:attrName>
                                        </p:attrNameLst>
                                      </p:cBhvr>
                                      <p:tavLst>
                                        <p:tav tm="0">
                                          <p:val>
                                            <p:fltVal val="0"/>
                                          </p:val>
                                        </p:tav>
                                        <p:tav tm="100000">
                                          <p:val>
                                            <p:strVal val="#ppt_w"/>
                                          </p:val>
                                        </p:tav>
                                      </p:tavLst>
                                    </p:anim>
                                    <p:anim calcmode="lin" valueType="num">
                                      <p:cBhvr>
                                        <p:cTn dur="250" fill="hold" id="8"/>
                                        <p:tgtEl>
                                          <p:spTgt spid="35"/>
                                        </p:tgtEl>
                                        <p:attrNameLst>
                                          <p:attrName>ppt_h</p:attrName>
                                        </p:attrNameLst>
                                      </p:cBhvr>
                                      <p:tavLst>
                                        <p:tav tm="0">
                                          <p:val>
                                            <p:fltVal val="0"/>
                                          </p:val>
                                        </p:tav>
                                        <p:tav tm="100000">
                                          <p:val>
                                            <p:strVal val="#ppt_h"/>
                                          </p:val>
                                        </p:tav>
                                      </p:tavLst>
                                    </p:anim>
                                    <p:anim calcmode="lin" valueType="num">
                                      <p:cBhvr>
                                        <p:cTn dur="250" fill="hold" id="9"/>
                                        <p:tgtEl>
                                          <p:spTgt spid="35"/>
                                        </p:tgtEl>
                                        <p:attrNameLst>
                                          <p:attrName>style.rotation</p:attrName>
                                        </p:attrNameLst>
                                      </p:cBhvr>
                                      <p:tavLst>
                                        <p:tav tm="0">
                                          <p:val>
                                            <p:fltVal val="90"/>
                                          </p:val>
                                        </p:tav>
                                        <p:tav tm="100000">
                                          <p:val>
                                            <p:fltVal val="0"/>
                                          </p:val>
                                        </p:tav>
                                      </p:tavLst>
                                    </p:anim>
                                    <p:animEffect filter="fade" transition="in">
                                      <p:cBhvr>
                                        <p:cTn dur="250" id="10"/>
                                        <p:tgtEl>
                                          <p:spTgt spid="35"/>
                                        </p:tgtEl>
                                      </p:cBhvr>
                                    </p:animEffect>
                                  </p:childTnLst>
                                </p:cTn>
                              </p:par>
                              <p:par>
                                <p:cTn fill="hold" id="11" nodeType="withEffect" presetClass="entr" presetID="9" presetSubtype="0">
                                  <p:stCondLst>
                                    <p:cond delay="0"/>
                                  </p:stCondLst>
                                  <p:childTnLst>
                                    <p:set>
                                      <p:cBhvr>
                                        <p:cTn dur="1" fill="hold" id="12">
                                          <p:stCondLst>
                                            <p:cond delay="0"/>
                                          </p:stCondLst>
                                        </p:cTn>
                                        <p:tgtEl>
                                          <p:spTgt spid="20"/>
                                        </p:tgtEl>
                                        <p:attrNameLst>
                                          <p:attrName>style.visibility</p:attrName>
                                        </p:attrNameLst>
                                      </p:cBhvr>
                                      <p:to>
                                        <p:strVal val="visible"/>
                                      </p:to>
                                    </p:set>
                                    <p:animEffect filter="dissolve" transition="in">
                                      <p:cBhvr>
                                        <p:cTn dur="10" id="13"/>
                                        <p:tgtEl>
                                          <p:spTgt spid="20"/>
                                        </p:tgtEl>
                                      </p:cBhvr>
                                    </p:animEffect>
                                  </p:childTnLst>
                                </p:cTn>
                              </p:par>
                              <p:par>
                                <p:cTn fill="hold" id="14" nodeType="withEffect" presetClass="entr" presetID="9" presetSubtype="0">
                                  <p:stCondLst>
                                    <p:cond delay="0"/>
                                  </p:stCondLst>
                                  <p:childTnLst>
                                    <p:set>
                                      <p:cBhvr>
                                        <p:cTn dur="1" fill="hold" id="15">
                                          <p:stCondLst>
                                            <p:cond delay="0"/>
                                          </p:stCondLst>
                                        </p:cTn>
                                        <p:tgtEl>
                                          <p:spTgt spid="22"/>
                                        </p:tgtEl>
                                        <p:attrNameLst>
                                          <p:attrName>style.visibility</p:attrName>
                                        </p:attrNameLst>
                                      </p:cBhvr>
                                      <p:to>
                                        <p:strVal val="visible"/>
                                      </p:to>
                                    </p:set>
                                    <p:animEffect filter="dissolve" transition="in">
                                      <p:cBhvr>
                                        <p:cTn dur="500" id="16"/>
                                        <p:tgtEl>
                                          <p:spTgt spid="22"/>
                                        </p:tgtEl>
                                      </p:cBhvr>
                                    </p:animEffect>
                                  </p:childTnLst>
                                </p:cTn>
                              </p:par>
                              <p:par>
                                <p:cTn fill="hold" id="17" nodeType="withEffect" presetClass="entr" presetID="9" presetSubtype="0">
                                  <p:stCondLst>
                                    <p:cond delay="0"/>
                                  </p:stCondLst>
                                  <p:childTnLst>
                                    <p:set>
                                      <p:cBhvr>
                                        <p:cTn dur="1" fill="hold" id="18">
                                          <p:stCondLst>
                                            <p:cond delay="0"/>
                                          </p:stCondLst>
                                        </p:cTn>
                                        <p:tgtEl>
                                          <p:spTgt spid="38"/>
                                        </p:tgtEl>
                                        <p:attrNameLst>
                                          <p:attrName>style.visibility</p:attrName>
                                        </p:attrNameLst>
                                      </p:cBhvr>
                                      <p:to>
                                        <p:strVal val="visible"/>
                                      </p:to>
                                    </p:set>
                                    <p:animEffect filter="dissolve" transition="in">
                                      <p:cBhvr>
                                        <p:cTn dur="500" id="19"/>
                                        <p:tgtEl>
                                          <p:spTgt spid="38"/>
                                        </p:tgtEl>
                                      </p:cBhvr>
                                    </p:animEffect>
                                  </p:childTnLst>
                                </p:cTn>
                              </p:par>
                            </p:childTnLst>
                          </p:cTn>
                        </p:par>
                      </p:childTnLst>
                    </p:cTn>
                  </p:par>
                  <p:par>
                    <p:cTn fill="hold" id="20">
                      <p:stCondLst>
                        <p:cond delay="indefinite"/>
                      </p:stCondLst>
                      <p:childTnLst>
                        <p:par>
                          <p:cTn fill="hold" id="21">
                            <p:stCondLst>
                              <p:cond delay="0"/>
                            </p:stCondLst>
                            <p:childTnLst>
                              <p:par>
                                <p:cTn fill="hold" id="22" nodeType="clickEffect" presetClass="entr" presetID="9" presetSubtype="0">
                                  <p:stCondLst>
                                    <p:cond delay="0"/>
                                  </p:stCondLst>
                                  <p:childTnLst>
                                    <p:set>
                                      <p:cBhvr>
                                        <p:cTn dur="1" fill="hold" id="23">
                                          <p:stCondLst>
                                            <p:cond delay="0"/>
                                          </p:stCondLst>
                                        </p:cTn>
                                        <p:tgtEl>
                                          <p:spTgt spid="21"/>
                                        </p:tgtEl>
                                        <p:attrNameLst>
                                          <p:attrName>style.visibility</p:attrName>
                                        </p:attrNameLst>
                                      </p:cBhvr>
                                      <p:to>
                                        <p:strVal val="visible"/>
                                      </p:to>
                                    </p:set>
                                    <p:animEffect filter="dissolve" transition="in">
                                      <p:cBhvr>
                                        <p:cTn dur="500" id="24"/>
                                        <p:tgtEl>
                                          <p:spTgt spid="21"/>
                                        </p:tgtEl>
                                      </p:cBhvr>
                                    </p:animEffect>
                                  </p:childTnLst>
                                </p:cTn>
                              </p:par>
                            </p:childTnLst>
                          </p:cTn>
                        </p:par>
                      </p:childTnLst>
                    </p:cTn>
                  </p:par>
                  <p:par>
                    <p:cTn fill="hold" id="25">
                      <p:stCondLst>
                        <p:cond delay="indefinite"/>
                      </p:stCondLst>
                      <p:childTnLst>
                        <p:par>
                          <p:cTn fill="hold" id="26">
                            <p:stCondLst>
                              <p:cond delay="0"/>
                            </p:stCondLst>
                            <p:childTnLst>
                              <p:par>
                                <p:cTn fill="hold" id="27" nodeType="clickEffect" presetClass="entr" presetID="10" presetSubtype="0">
                                  <p:stCondLst>
                                    <p:cond delay="0"/>
                                  </p:stCondLst>
                                  <p:childTnLst>
                                    <p:set>
                                      <p:cBhvr>
                                        <p:cTn dur="1" fill="hold" id="28">
                                          <p:stCondLst>
                                            <p:cond delay="0"/>
                                          </p:stCondLst>
                                        </p:cTn>
                                        <p:tgtEl>
                                          <p:spTgt spid="39"/>
                                        </p:tgtEl>
                                        <p:attrNameLst>
                                          <p:attrName>style.visibility</p:attrName>
                                        </p:attrNameLst>
                                      </p:cBhvr>
                                      <p:to>
                                        <p:strVal val="visible"/>
                                      </p:to>
                                    </p:set>
                                    <p:animEffect filter="fade" transition="in">
                                      <p:cBhvr>
                                        <p:cTn dur="500" id="29"/>
                                        <p:tgtEl>
                                          <p:spTgt spid="39"/>
                                        </p:tgtEl>
                                      </p:cBhvr>
                                    </p:animEffect>
                                  </p:childTnLst>
                                </p:cTn>
                              </p:par>
                            </p:childTnLst>
                          </p:cTn>
                        </p:par>
                      </p:childTnLst>
                    </p:cTn>
                  </p:par>
                  <p:par>
                    <p:cTn fill="hold" id="30">
                      <p:stCondLst>
                        <p:cond delay="indefinite"/>
                      </p:stCondLst>
                      <p:childTnLst>
                        <p:par>
                          <p:cTn fill="hold" id="31">
                            <p:stCondLst>
                              <p:cond delay="0"/>
                            </p:stCondLst>
                            <p:childTnLst>
                              <p:par>
                                <p:cTn fill="hold" id="32" nodeType="clickEffect" presetClass="entr" presetID="42" presetSubtype="0">
                                  <p:stCondLst>
                                    <p:cond delay="0"/>
                                  </p:stCondLst>
                                  <p:childTnLst>
                                    <p:set>
                                      <p:cBhvr>
                                        <p:cTn dur="1" fill="hold" id="33">
                                          <p:stCondLst>
                                            <p:cond delay="0"/>
                                          </p:stCondLst>
                                        </p:cTn>
                                        <p:tgtEl>
                                          <p:spTgt spid="40"/>
                                        </p:tgtEl>
                                        <p:attrNameLst>
                                          <p:attrName>style.visibility</p:attrName>
                                        </p:attrNameLst>
                                      </p:cBhvr>
                                      <p:to>
                                        <p:strVal val="visible"/>
                                      </p:to>
                                    </p:set>
                                    <p:animEffect filter="fade" transition="in">
                                      <p:cBhvr>
                                        <p:cTn dur="1000" id="34"/>
                                        <p:tgtEl>
                                          <p:spTgt spid="40"/>
                                        </p:tgtEl>
                                      </p:cBhvr>
                                    </p:animEffect>
                                    <p:anim calcmode="lin" valueType="num">
                                      <p:cBhvr>
                                        <p:cTn dur="1000" fill="hold" id="35"/>
                                        <p:tgtEl>
                                          <p:spTgt spid="40"/>
                                        </p:tgtEl>
                                        <p:attrNameLst>
                                          <p:attrName>ppt_x</p:attrName>
                                        </p:attrNameLst>
                                      </p:cBhvr>
                                      <p:tavLst>
                                        <p:tav tm="0">
                                          <p:val>
                                            <p:strVal val="#ppt_x"/>
                                          </p:val>
                                        </p:tav>
                                        <p:tav tm="100000">
                                          <p:val>
                                            <p:strVal val="#ppt_x"/>
                                          </p:val>
                                        </p:tav>
                                      </p:tavLst>
                                    </p:anim>
                                    <p:anim calcmode="lin" valueType="num">
                                      <p:cBhvr>
                                        <p:cTn dur="1000" fill="hold" id="36"/>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12000" t="-12000"/>
          </a:stretch>
        </a:blipFill>
        <a:effectLst/>
      </p:bgPr>
    </p:bg>
    <p:spTree>
      <p:nvGrpSpPr>
        <p:cNvPr id="1" name=""/>
        <p:cNvGrpSpPr/>
        <p:nvPr/>
      </p:nvGrpSpPr>
      <p:grpSpPr>
        <a:xfrm>
          <a:off x="0" y="0"/>
          <a:ext cx="0" cy="0"/>
          <a:chOff x="0" y="0"/>
          <a:chExt cx="0" cy="0"/>
        </a:xfrm>
      </p:grpSpPr>
      <p:sp>
        <p:nvSpPr>
          <p:cNvPr id="2" name="矩形 1"/>
          <p:cNvSpPr/>
          <p:nvPr/>
        </p:nvSpPr>
        <p:spPr>
          <a:xfrm>
            <a:off x="0" y="-18976"/>
            <a:ext cx="12192000" cy="6858000"/>
          </a:xfrm>
          <a:prstGeom prst="rect">
            <a:avLst/>
          </a:prstGeom>
          <a:solidFill>
            <a:schemeClr val="accent3">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7" name="图片 6"/>
          <p:cNvPicPr>
            <a:picLocks noChangeAspect="1"/>
          </p:cNvPicPr>
          <p:nvPr/>
        </p:nvPicPr>
        <p:blipFill>
          <a:blip r:embed="rId2"/>
          <a:stretch>
            <a:fillRect/>
          </a:stretch>
        </p:blipFill>
        <p:spPr>
          <a:xfrm>
            <a:off x="344352" y="1799255"/>
            <a:ext cx="6096000" cy="3844437"/>
          </a:xfrm>
          <a:prstGeom prst="rect">
            <a:avLst/>
          </a:prstGeom>
        </p:spPr>
      </p:pic>
      <p:pic>
        <p:nvPicPr>
          <p:cNvPr id="8" name="图片 7"/>
          <p:cNvPicPr>
            <a:picLocks noChangeAspect="1"/>
          </p:cNvPicPr>
          <p:nvPr/>
        </p:nvPicPr>
        <p:blipFill>
          <a:blip r:embed="rId3"/>
          <a:stretch>
            <a:fillRect/>
          </a:stretch>
        </p:blipFill>
        <p:spPr>
          <a:xfrm>
            <a:off x="6784704" y="1799254"/>
            <a:ext cx="4953708" cy="3844437"/>
          </a:xfrm>
          <a:prstGeom prst="rect">
            <a:avLst/>
          </a:prstGeom>
        </p:spPr>
      </p:pic>
      <p:sp>
        <p:nvSpPr>
          <p:cNvPr id="11" name="矩形 10"/>
          <p:cNvSpPr/>
          <p:nvPr/>
        </p:nvSpPr>
        <p:spPr>
          <a:xfrm>
            <a:off x="572227" y="1214308"/>
            <a:ext cx="1070299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altLang="en-US" dirty="0" lang="zh-CN" sz="2800"/>
              <a:t>出水的毛瑟步枪子弹、左轮手枪子弹、</a:t>
            </a:r>
            <a:r>
              <a:rPr altLang="zh-CN" dirty="0" lang="en-US" sz="2800"/>
              <a:t>37</a:t>
            </a:r>
            <a:r>
              <a:rPr altLang="en-US" dirty="0" lang="zh-CN" sz="2800"/>
              <a:t>毫米炮弹、</a:t>
            </a:r>
            <a:r>
              <a:rPr altLang="zh-CN" dirty="0" lang="en-US" sz="2800"/>
              <a:t>47</a:t>
            </a:r>
            <a:r>
              <a:rPr altLang="en-US" dirty="0" lang="zh-CN" sz="2800"/>
              <a:t>毫米炮弹等。</a:t>
            </a:r>
            <a:endParaRPr altLang="en-US" dirty="0" lang="zh-CN" sz="2800"/>
          </a:p>
        </p:txBody>
      </p:sp>
      <p:pic>
        <p:nvPicPr>
          <p:cNvPr id="3" name="图片 2"/>
          <p:cNvPicPr>
            <a:picLocks noChangeAspect="1"/>
          </p:cNvPicPr>
          <p:nvPr/>
        </p:nvPicPr>
        <p:blipFill rotWithShape="1">
          <a:blip r:embed="rId4"/>
          <a:stretch>
            <a:fillRect/>
          </a:stretch>
        </p:blipFill>
        <p:spPr>
          <a:xfrm>
            <a:off x="0" y="0"/>
            <a:ext cx="3856383" cy="942709"/>
          </a:xfrm>
          <a:prstGeom prst="rect">
            <a:avLst/>
          </a:prstGeom>
          <a:ln>
            <a:noFill/>
          </a:ln>
          <a:effectLst>
            <a:outerShdw algn="tl" blurRad="292100" dir="2700000" dist="139700" rotWithShape="0">
              <a:srgbClr val="333333">
                <a:alpha val="65000"/>
              </a:srgbClr>
            </a:outerShdw>
          </a:effectLst>
        </p:spPr>
      </p:pic>
      <p:sp>
        <p:nvSpPr>
          <p:cNvPr id="16" name="矩形 15"/>
          <p:cNvSpPr/>
          <p:nvPr/>
        </p:nvSpPr>
        <p:spPr>
          <a:xfrm>
            <a:off x="1046718" y="5438727"/>
            <a:ext cx="10336900" cy="95410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altLang="en-US" b="1" dirty="0" lang="zh-CN" sz="2800"/>
              <a:t>“经远舰”水下考古成果是近现代沉舰水下考古的又一重大发现，对于近代史、海军发展史、世界海战史研究具有极其重要的价值。</a:t>
            </a:r>
            <a:endParaRPr altLang="en-US" b="1" dirty="0" lang="zh-CN" sz="2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spd="med">
        <p15:prstTrans prst="fallOver"/>
      </p:transition>
    </mc:Choice>
    <mc:Fallback>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7"/>
                                        </p:tgtEl>
                                        <p:attrNameLst>
                                          <p:attrName>style.visibility</p:attrName>
                                        </p:attrNameLst>
                                      </p:cBhvr>
                                      <p:to>
                                        <p:strVal val="visible"/>
                                      </p:to>
                                    </p:set>
                                    <p:animEffect filter="fade" transition="in">
                                      <p:cBhvr>
                                        <p:cTn dur="1000" id="7"/>
                                        <p:tgtEl>
                                          <p:spTgt spid="7"/>
                                        </p:tgtEl>
                                      </p:cBhvr>
                                    </p:animEffect>
                                    <p:anim calcmode="lin" valueType="num">
                                      <p:cBhvr>
                                        <p:cTn dur="1000" fill="hold" id="8"/>
                                        <p:tgtEl>
                                          <p:spTgt spid="7"/>
                                        </p:tgtEl>
                                        <p:attrNameLst>
                                          <p:attrName>ppt_x</p:attrName>
                                        </p:attrNameLst>
                                      </p:cBhvr>
                                      <p:tavLst>
                                        <p:tav tm="0">
                                          <p:val>
                                            <p:strVal val="#ppt_x"/>
                                          </p:val>
                                        </p:tav>
                                        <p:tav tm="100000">
                                          <p:val>
                                            <p:strVal val="#ppt_x"/>
                                          </p:val>
                                        </p:tav>
                                      </p:tavLst>
                                    </p:anim>
                                    <p:anim calcmode="lin" valueType="num">
                                      <p:cBhvr>
                                        <p:cTn dur="1000" fill="hold" id="9"/>
                                        <p:tgtEl>
                                          <p:spTgt spid="7"/>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42" presetSubtype="0">
                                  <p:stCondLst>
                                    <p:cond delay="0"/>
                                  </p:stCondLst>
                                  <p:childTnLst>
                                    <p:set>
                                      <p:cBhvr>
                                        <p:cTn dur="1" fill="hold" id="13">
                                          <p:stCondLst>
                                            <p:cond delay="0"/>
                                          </p:stCondLst>
                                        </p:cTn>
                                        <p:tgtEl>
                                          <p:spTgt spid="8"/>
                                        </p:tgtEl>
                                        <p:attrNameLst>
                                          <p:attrName>style.visibility</p:attrName>
                                        </p:attrNameLst>
                                      </p:cBhvr>
                                      <p:to>
                                        <p:strVal val="visible"/>
                                      </p:to>
                                    </p:set>
                                    <p:animEffect filter="fade" transition="in">
                                      <p:cBhvr>
                                        <p:cTn dur="1000" id="14"/>
                                        <p:tgtEl>
                                          <p:spTgt spid="8"/>
                                        </p:tgtEl>
                                      </p:cBhvr>
                                    </p:animEffect>
                                    <p:anim calcmode="lin" valueType="num">
                                      <p:cBhvr>
                                        <p:cTn dur="1000" fill="hold" id="15"/>
                                        <p:tgtEl>
                                          <p:spTgt spid="8"/>
                                        </p:tgtEl>
                                        <p:attrNameLst>
                                          <p:attrName>ppt_x</p:attrName>
                                        </p:attrNameLst>
                                      </p:cBhvr>
                                      <p:tavLst>
                                        <p:tav tm="0">
                                          <p:val>
                                            <p:strVal val="#ppt_x"/>
                                          </p:val>
                                        </p:tav>
                                        <p:tav tm="100000">
                                          <p:val>
                                            <p:strVal val="#ppt_x"/>
                                          </p:val>
                                        </p:tav>
                                      </p:tavLst>
                                    </p:anim>
                                    <p:anim calcmode="lin" valueType="num">
                                      <p:cBhvr>
                                        <p:cTn dur="1000" fill="hold" id="16"/>
                                        <p:tgtEl>
                                          <p:spTgt spid="8"/>
                                        </p:tgtEl>
                                        <p:attrNameLst>
                                          <p:attrName>ppt_y</p:attrName>
                                        </p:attrNameLst>
                                      </p:cBhvr>
                                      <p:tavLst>
                                        <p:tav tm="0">
                                          <p:val>
                                            <p:strVal val="#ppt_y+.1"/>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42" presetSubtype="0">
                                  <p:stCondLst>
                                    <p:cond delay="0"/>
                                  </p:stCondLst>
                                  <p:childTnLst>
                                    <p:set>
                                      <p:cBhvr>
                                        <p:cTn dur="1" fill="hold" id="20">
                                          <p:stCondLst>
                                            <p:cond delay="0"/>
                                          </p:stCondLst>
                                        </p:cTn>
                                        <p:tgtEl>
                                          <p:spTgt spid="11"/>
                                        </p:tgtEl>
                                        <p:attrNameLst>
                                          <p:attrName>style.visibility</p:attrName>
                                        </p:attrNameLst>
                                      </p:cBhvr>
                                      <p:to>
                                        <p:strVal val="visible"/>
                                      </p:to>
                                    </p:set>
                                    <p:animEffect filter="fade" transition="in">
                                      <p:cBhvr>
                                        <p:cTn dur="1000" id="21"/>
                                        <p:tgtEl>
                                          <p:spTgt spid="11"/>
                                        </p:tgtEl>
                                      </p:cBhvr>
                                    </p:animEffect>
                                    <p:anim calcmode="lin" valueType="num">
                                      <p:cBhvr>
                                        <p:cTn dur="1000" fill="hold" id="22"/>
                                        <p:tgtEl>
                                          <p:spTgt spid="11"/>
                                        </p:tgtEl>
                                        <p:attrNameLst>
                                          <p:attrName>ppt_x</p:attrName>
                                        </p:attrNameLst>
                                      </p:cBhvr>
                                      <p:tavLst>
                                        <p:tav tm="0">
                                          <p:val>
                                            <p:strVal val="#ppt_x"/>
                                          </p:val>
                                        </p:tav>
                                        <p:tav tm="100000">
                                          <p:val>
                                            <p:strVal val="#ppt_x"/>
                                          </p:val>
                                        </p:tav>
                                      </p:tavLst>
                                    </p:anim>
                                    <p:anim calcmode="lin" valueType="num">
                                      <p:cBhvr>
                                        <p:cTn dur="1000" fill="hold" id="23"/>
                                        <p:tgtEl>
                                          <p:spTgt spid="11"/>
                                        </p:tgtEl>
                                        <p:attrNameLst>
                                          <p:attrName>ppt_y</p:attrName>
                                        </p:attrNameLst>
                                      </p:cBhvr>
                                      <p:tavLst>
                                        <p:tav tm="0">
                                          <p:val>
                                            <p:strVal val="#ppt_y+.1"/>
                                          </p:val>
                                        </p:tav>
                                        <p:tav tm="100000">
                                          <p:val>
                                            <p:strVal val="#ppt_y"/>
                                          </p:val>
                                        </p:tav>
                                      </p:tavLst>
                                    </p:anim>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53" presetSubtype="16">
                                  <p:stCondLst>
                                    <p:cond delay="0"/>
                                  </p:stCondLst>
                                  <p:childTnLst>
                                    <p:set>
                                      <p:cBhvr>
                                        <p:cTn dur="1" fill="hold" id="27">
                                          <p:stCondLst>
                                            <p:cond delay="0"/>
                                          </p:stCondLst>
                                        </p:cTn>
                                        <p:tgtEl>
                                          <p:spTgt spid="16"/>
                                        </p:tgtEl>
                                        <p:attrNameLst>
                                          <p:attrName>style.visibility</p:attrName>
                                        </p:attrNameLst>
                                      </p:cBhvr>
                                      <p:to>
                                        <p:strVal val="visible"/>
                                      </p:to>
                                    </p:set>
                                    <p:anim calcmode="lin" valueType="num">
                                      <p:cBhvr>
                                        <p:cTn dur="500" fill="hold" id="28"/>
                                        <p:tgtEl>
                                          <p:spTgt spid="16"/>
                                        </p:tgtEl>
                                        <p:attrNameLst>
                                          <p:attrName>ppt_w</p:attrName>
                                        </p:attrNameLst>
                                      </p:cBhvr>
                                      <p:tavLst>
                                        <p:tav tm="0">
                                          <p:val>
                                            <p:fltVal val="0"/>
                                          </p:val>
                                        </p:tav>
                                        <p:tav tm="100000">
                                          <p:val>
                                            <p:strVal val="#ppt_w"/>
                                          </p:val>
                                        </p:tav>
                                      </p:tavLst>
                                    </p:anim>
                                    <p:anim calcmode="lin" valueType="num">
                                      <p:cBhvr>
                                        <p:cTn dur="500" fill="hold" id="29"/>
                                        <p:tgtEl>
                                          <p:spTgt spid="16"/>
                                        </p:tgtEl>
                                        <p:attrNameLst>
                                          <p:attrName>ppt_h</p:attrName>
                                        </p:attrNameLst>
                                      </p:cBhvr>
                                      <p:tavLst>
                                        <p:tav tm="0">
                                          <p:val>
                                            <p:fltVal val="0"/>
                                          </p:val>
                                        </p:tav>
                                        <p:tav tm="100000">
                                          <p:val>
                                            <p:strVal val="#ppt_h"/>
                                          </p:val>
                                        </p:tav>
                                      </p:tavLst>
                                    </p:anim>
                                    <p:animEffect filter="fade" transition="in">
                                      <p:cBhvr>
                                        <p:cTn dur="500" id="30"/>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animBg="1" grpId="0" spid="16"/>
    </p:bldLst>
  </p:timing>
</p:sld>
</file>

<file path=ppt/slides/slide30.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4702530" cy="595490"/>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59609"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4" name="矩形 1049331"/>
          <p:cNvSpPr>
            <a:spLocks noChangeArrowheads="1"/>
          </p:cNvSpPr>
          <p:nvPr/>
        </p:nvSpPr>
        <p:spPr bwMode="auto">
          <a:xfrm>
            <a:off x="5387195" y="1779589"/>
            <a:ext cx="12795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spcBef>
                <a:spcPct val="50000"/>
              </a:spcBef>
            </a:pPr>
            <a:r>
              <a:rPr altLang="en-US" b="1" lang="zh-CN" sz="100">
                <a:solidFill>
                  <a:schemeClr val="bg1"/>
                </a:solidFill>
                <a:latin charset="-122" panose="020B0503020204020204" typeface="微软雅黑"/>
                <a:ea charset="-122" panose="020B0503020204020204" typeface="微软雅黑"/>
              </a:rPr>
              <a:t>台北</a:t>
            </a:r>
            <a:endParaRPr altLang="en-US" b="1" lang="zh-CN" sz="100">
              <a:solidFill>
                <a:schemeClr val="bg1"/>
              </a:solidFill>
              <a:latin charset="-122" panose="020B0503020204020204" typeface="微软雅黑"/>
              <a:ea charset="-122" panose="020B0503020204020204" typeface="微软雅黑"/>
            </a:endParaRPr>
          </a:p>
        </p:txBody>
      </p:sp>
      <p:sp>
        <p:nvSpPr>
          <p:cNvPr id="25" name="矩形 1049333"/>
          <p:cNvSpPr>
            <a:spLocks noChangeArrowheads="1"/>
          </p:cNvSpPr>
          <p:nvPr/>
        </p:nvSpPr>
        <p:spPr bwMode="auto">
          <a:xfrm>
            <a:off x="3627438" y="2908300"/>
            <a:ext cx="12795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spcBef>
                <a:spcPct val="50000"/>
              </a:spcBef>
            </a:pPr>
            <a:r>
              <a:rPr altLang="en-US" b="1" lang="zh-CN" sz="100">
                <a:solidFill>
                  <a:schemeClr val="bg1"/>
                </a:solidFill>
                <a:latin charset="-122" panose="020B0503020204020204" typeface="微软雅黑"/>
                <a:ea charset="-122" panose="020B0503020204020204" typeface="微软雅黑"/>
              </a:rPr>
              <a:t>台中</a:t>
            </a:r>
            <a:endParaRPr altLang="en-US" b="1" lang="zh-CN" sz="100">
              <a:solidFill>
                <a:schemeClr val="bg1"/>
              </a:solidFill>
              <a:latin charset="-122" panose="020B0503020204020204" typeface="微软雅黑"/>
              <a:ea charset="-122" panose="020B0503020204020204" typeface="微软雅黑"/>
            </a:endParaRPr>
          </a:p>
        </p:txBody>
      </p:sp>
      <p:pic>
        <p:nvPicPr>
          <p:cNvPr descr="甲午战争后开放的口岸" id="38" name="Picture 2"/>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9027"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5404456" y="0"/>
            <a:ext cx="5025358"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40" name="Group 4"/>
          <p:cNvGrpSpPr/>
          <p:nvPr/>
        </p:nvGrpSpPr>
        <p:grpSpPr bwMode="auto">
          <a:xfrm>
            <a:off x="7774239" y="3276600"/>
            <a:ext cx="2466975" cy="2819400"/>
            <a:chOff x="0" y="0"/>
            <a:chExt cx="1553" cy="1776"/>
          </a:xfrm>
        </p:grpSpPr>
        <p:sp>
          <p:nvSpPr>
            <p:cNvPr id="41" name="AutoShape 5"/>
            <p:cNvSpPr>
              <a:spLocks noChangeArrowheads="1"/>
            </p:cNvSpPr>
            <p:nvPr/>
          </p:nvSpPr>
          <p:spPr bwMode="auto">
            <a:xfrm>
              <a:off x="0" y="1536"/>
              <a:ext cx="257" cy="240"/>
            </a:xfrm>
            <a:prstGeom prst="star5">
              <a:avLst/>
            </a:prstGeom>
            <a:solidFill>
              <a:srgbClr val="FFFF00"/>
            </a:solidFill>
            <a:ln cmpd="sng" w="9525">
              <a:solidFill>
                <a:srgbClr val="0000F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2" name="AutoShape 6"/>
            <p:cNvSpPr>
              <a:spLocks noChangeArrowheads="1"/>
            </p:cNvSpPr>
            <p:nvPr/>
          </p:nvSpPr>
          <p:spPr bwMode="auto">
            <a:xfrm>
              <a:off x="864" y="1152"/>
              <a:ext cx="257" cy="240"/>
            </a:xfrm>
            <a:prstGeom prst="star5">
              <a:avLst/>
            </a:prstGeom>
            <a:solidFill>
              <a:srgbClr val="FFFF00"/>
            </a:solidFill>
            <a:ln cmpd="sng" w="9525">
              <a:solidFill>
                <a:srgbClr val="0000F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3" name="AutoShape 7"/>
            <p:cNvSpPr>
              <a:spLocks noChangeArrowheads="1"/>
            </p:cNvSpPr>
            <p:nvPr/>
          </p:nvSpPr>
          <p:spPr bwMode="auto">
            <a:xfrm>
              <a:off x="1008" y="864"/>
              <a:ext cx="257" cy="240"/>
            </a:xfrm>
            <a:prstGeom prst="star5">
              <a:avLst/>
            </a:prstGeom>
            <a:solidFill>
              <a:srgbClr val="FFFF00"/>
            </a:solidFill>
            <a:ln cmpd="sng" w="9525">
              <a:solidFill>
                <a:srgbClr val="0000F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4" name="AutoShape 8"/>
            <p:cNvSpPr>
              <a:spLocks noChangeArrowheads="1"/>
            </p:cNvSpPr>
            <p:nvPr/>
          </p:nvSpPr>
          <p:spPr bwMode="auto">
            <a:xfrm>
              <a:off x="1296" y="192"/>
              <a:ext cx="257" cy="240"/>
            </a:xfrm>
            <a:prstGeom prst="star5">
              <a:avLst/>
            </a:prstGeom>
            <a:solidFill>
              <a:srgbClr val="FFFF00"/>
            </a:solidFill>
            <a:ln cmpd="sng" w="9525">
              <a:solidFill>
                <a:srgbClr val="0000F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5" name="AutoShape 9"/>
            <p:cNvSpPr>
              <a:spLocks noChangeArrowheads="1"/>
            </p:cNvSpPr>
            <p:nvPr/>
          </p:nvSpPr>
          <p:spPr bwMode="auto">
            <a:xfrm>
              <a:off x="1296" y="0"/>
              <a:ext cx="257" cy="240"/>
            </a:xfrm>
            <a:prstGeom prst="star5">
              <a:avLst/>
            </a:prstGeom>
            <a:solidFill>
              <a:srgbClr val="FFFF00"/>
            </a:solidFill>
            <a:ln cmpd="sng" w="9525">
              <a:solidFill>
                <a:srgbClr val="0000FF"/>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grpSp>
      <p:grpSp>
        <p:nvGrpSpPr>
          <p:cNvPr id="46" name="Group 10"/>
          <p:cNvGrpSpPr/>
          <p:nvPr/>
        </p:nvGrpSpPr>
        <p:grpSpPr bwMode="auto">
          <a:xfrm>
            <a:off x="5793039" y="2971800"/>
            <a:ext cx="3989388" cy="1066800"/>
            <a:chOff x="0" y="0"/>
            <a:chExt cx="2513" cy="672"/>
          </a:xfrm>
        </p:grpSpPr>
        <p:sp>
          <p:nvSpPr>
            <p:cNvPr id="47" name="AutoShape 11"/>
            <p:cNvSpPr>
              <a:spLocks noChangeArrowheads="1"/>
            </p:cNvSpPr>
            <p:nvPr/>
          </p:nvSpPr>
          <p:spPr bwMode="auto">
            <a:xfrm>
              <a:off x="0" y="432"/>
              <a:ext cx="257" cy="240"/>
            </a:xfrm>
            <a:prstGeom prst="star5">
              <a:avLst/>
            </a:prstGeom>
            <a:solidFill>
              <a:srgbClr val="000066"/>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8" name="AutoShape 12"/>
            <p:cNvSpPr>
              <a:spLocks noChangeArrowheads="1"/>
            </p:cNvSpPr>
            <p:nvPr/>
          </p:nvSpPr>
          <p:spPr bwMode="auto">
            <a:xfrm>
              <a:off x="2160" y="192"/>
              <a:ext cx="257" cy="240"/>
            </a:xfrm>
            <a:prstGeom prst="star5">
              <a:avLst/>
            </a:prstGeom>
            <a:solidFill>
              <a:srgbClr val="000066"/>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49" name="AutoShape 13"/>
            <p:cNvSpPr>
              <a:spLocks noChangeArrowheads="1"/>
            </p:cNvSpPr>
            <p:nvPr/>
          </p:nvSpPr>
          <p:spPr bwMode="auto">
            <a:xfrm>
              <a:off x="2256" y="0"/>
              <a:ext cx="257" cy="240"/>
            </a:xfrm>
            <a:prstGeom prst="star5">
              <a:avLst/>
            </a:prstGeom>
            <a:solidFill>
              <a:srgbClr val="000066"/>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0" name="AutoShape 14"/>
            <p:cNvSpPr>
              <a:spLocks noChangeArrowheads="1"/>
            </p:cNvSpPr>
            <p:nvPr/>
          </p:nvSpPr>
          <p:spPr bwMode="auto">
            <a:xfrm>
              <a:off x="912" y="288"/>
              <a:ext cx="257" cy="240"/>
            </a:xfrm>
            <a:prstGeom prst="star5">
              <a:avLst/>
            </a:prstGeom>
            <a:solidFill>
              <a:srgbClr val="000066"/>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grpSp>
      <p:grpSp>
        <p:nvGrpSpPr>
          <p:cNvPr id="51" name="Group 15"/>
          <p:cNvGrpSpPr/>
          <p:nvPr/>
        </p:nvGrpSpPr>
        <p:grpSpPr bwMode="auto">
          <a:xfrm>
            <a:off x="6783639" y="304800"/>
            <a:ext cx="3379788" cy="6400800"/>
            <a:chOff x="0" y="0"/>
            <a:chExt cx="2129" cy="4032"/>
          </a:xfrm>
        </p:grpSpPr>
        <p:sp>
          <p:nvSpPr>
            <p:cNvPr id="52" name="AutoShape 16"/>
            <p:cNvSpPr>
              <a:spLocks noChangeArrowheads="1"/>
            </p:cNvSpPr>
            <p:nvPr/>
          </p:nvSpPr>
          <p:spPr bwMode="auto">
            <a:xfrm>
              <a:off x="1632" y="0"/>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3" name="AutoShape 17"/>
            <p:cNvSpPr>
              <a:spLocks noChangeArrowheads="1"/>
            </p:cNvSpPr>
            <p:nvPr/>
          </p:nvSpPr>
          <p:spPr bwMode="auto">
            <a:xfrm>
              <a:off x="1728" y="3168"/>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4" name="AutoShape 18"/>
            <p:cNvSpPr>
              <a:spLocks noChangeArrowheads="1"/>
            </p:cNvSpPr>
            <p:nvPr/>
          </p:nvSpPr>
          <p:spPr bwMode="auto">
            <a:xfrm>
              <a:off x="1104" y="3168"/>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5" name="AutoShape 19"/>
            <p:cNvSpPr>
              <a:spLocks noChangeArrowheads="1"/>
            </p:cNvSpPr>
            <p:nvPr/>
          </p:nvSpPr>
          <p:spPr bwMode="auto">
            <a:xfrm>
              <a:off x="1872" y="2832"/>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6" name="AutoShape 20"/>
            <p:cNvSpPr>
              <a:spLocks noChangeArrowheads="1"/>
            </p:cNvSpPr>
            <p:nvPr/>
          </p:nvSpPr>
          <p:spPr bwMode="auto">
            <a:xfrm>
              <a:off x="1488" y="1536"/>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7" name="AutoShape 21"/>
            <p:cNvSpPr>
              <a:spLocks noChangeArrowheads="1"/>
            </p:cNvSpPr>
            <p:nvPr/>
          </p:nvSpPr>
          <p:spPr bwMode="auto">
            <a:xfrm>
              <a:off x="1344" y="1632"/>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8" name="AutoShape 22"/>
            <p:cNvSpPr>
              <a:spLocks noChangeArrowheads="1"/>
            </p:cNvSpPr>
            <p:nvPr/>
          </p:nvSpPr>
          <p:spPr bwMode="auto">
            <a:xfrm>
              <a:off x="624" y="1872"/>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59" name="AutoShape 23"/>
            <p:cNvSpPr>
              <a:spLocks noChangeArrowheads="1"/>
            </p:cNvSpPr>
            <p:nvPr/>
          </p:nvSpPr>
          <p:spPr bwMode="auto">
            <a:xfrm>
              <a:off x="864" y="2064"/>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60" name="AutoShape 24"/>
            <p:cNvSpPr>
              <a:spLocks noChangeArrowheads="1"/>
            </p:cNvSpPr>
            <p:nvPr/>
          </p:nvSpPr>
          <p:spPr bwMode="auto">
            <a:xfrm>
              <a:off x="1536" y="576"/>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61" name="AutoShape 25"/>
            <p:cNvSpPr>
              <a:spLocks noChangeArrowheads="1"/>
            </p:cNvSpPr>
            <p:nvPr/>
          </p:nvSpPr>
          <p:spPr bwMode="auto">
            <a:xfrm>
              <a:off x="0" y="3792"/>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62" name="AutoShape 26"/>
            <p:cNvSpPr>
              <a:spLocks noChangeArrowheads="1"/>
            </p:cNvSpPr>
            <p:nvPr/>
          </p:nvSpPr>
          <p:spPr bwMode="auto">
            <a:xfrm>
              <a:off x="960" y="336"/>
              <a:ext cx="257" cy="240"/>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grpSp>
      <p:sp>
        <p:nvSpPr>
          <p:cNvPr id="63" name="Text Box 27"/>
          <p:cNvSpPr txBox="1">
            <a:spLocks noChangeArrowheads="1"/>
          </p:cNvSpPr>
          <p:nvPr/>
        </p:nvSpPr>
        <p:spPr bwMode="auto">
          <a:xfrm>
            <a:off x="1781096" y="1894872"/>
            <a:ext cx="2847807" cy="1015663"/>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style>
          <a:lnRef idx="0">
            <a:scrgbClr b="0" g="0" r="0"/>
          </a:lnRef>
          <a:fillRef idx="0">
            <a:scrgbClr b="0" g="0" r="0"/>
          </a:fillRef>
          <a:effectRef idx="0">
            <a:scrgbClr b="0" g="0" r="0"/>
          </a:effectRef>
          <a:fontRef idx="minor">
            <a:schemeClr val="lt1"/>
          </a:fontRef>
        </p:style>
        <p:txBody>
          <a:bodyPr wrap="square">
            <a:spAutoFit/>
          </a:bodyPr>
          <a:lstStyle/>
          <a:p>
            <a:r>
              <a:rPr altLang="zh-CN" b="1" dirty="0" lang="zh-CN" sz="3200">
                <a:solidFill>
                  <a:schemeClr val="bg1"/>
                </a:solidFill>
                <a:latin charset="0" panose="02020603050405020304" pitchFamily="18" typeface="Times New Roman"/>
                <a:ea charset="-122" panose="02010800040101010101" pitchFamily="2" typeface="华文新魏"/>
              </a:rPr>
              <a:t>  </a:t>
            </a:r>
            <a:r>
              <a:rPr altLang="zh-CN" b="1" dirty="0" lang="zh-CN" sz="2800">
                <a:solidFill>
                  <a:schemeClr val="bg1"/>
                </a:solidFill>
                <a:latin charset="0" panose="02020603050405020304" pitchFamily="18" typeface="Times New Roman"/>
                <a:ea charset="-122" panose="02010609060101010101" pitchFamily="49" typeface="黑体"/>
              </a:rPr>
              <a:t>鸦片战争后</a:t>
            </a:r>
            <a:endParaRPr altLang="zh-CN" b="1" dirty="0" lang="en-US" sz="2800">
              <a:solidFill>
                <a:schemeClr val="bg1"/>
              </a:solidFill>
              <a:latin charset="0" panose="02020603050405020304" pitchFamily="18" typeface="Times New Roman"/>
              <a:ea charset="-122" panose="02010609060101010101" pitchFamily="49" typeface="黑体"/>
            </a:endParaRPr>
          </a:p>
          <a:p>
            <a:r>
              <a:rPr altLang="zh-CN" b="1" dirty="0" lang="zh-CN" sz="2800">
                <a:solidFill>
                  <a:schemeClr val="bg1"/>
                </a:solidFill>
                <a:latin charset="0" panose="02020603050405020304" pitchFamily="18" typeface="Times New Roman"/>
                <a:ea charset="-122" panose="02010609060101010101" pitchFamily="49" typeface="黑体"/>
              </a:rPr>
              <a:t>开放的通商口岸</a:t>
            </a:r>
            <a:endParaRPr altLang="zh-CN" b="1" dirty="0" lang="zh-CN" sz="2800">
              <a:solidFill>
                <a:schemeClr val="bg1"/>
              </a:solidFill>
              <a:latin charset="0" panose="02020603050405020304" pitchFamily="18" typeface="Times New Roman"/>
              <a:ea charset="-122" panose="02010609060101010101" pitchFamily="49" typeface="黑体"/>
            </a:endParaRPr>
          </a:p>
        </p:txBody>
      </p:sp>
      <p:sp>
        <p:nvSpPr>
          <p:cNvPr id="64" name="Text Box 28"/>
          <p:cNvSpPr txBox="1">
            <a:spLocks noChangeArrowheads="1"/>
          </p:cNvSpPr>
          <p:nvPr/>
        </p:nvSpPr>
        <p:spPr bwMode="auto">
          <a:xfrm>
            <a:off x="1754787" y="3572591"/>
            <a:ext cx="3367353" cy="1015663"/>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style>
          <a:lnRef idx="0">
            <a:scrgbClr b="0" g="0" r="0"/>
          </a:lnRef>
          <a:fillRef idx="0">
            <a:scrgbClr b="0" g="0" r="0"/>
          </a:fillRef>
          <a:effectRef idx="0">
            <a:scrgbClr b="0" g="0" r="0"/>
          </a:effectRef>
          <a:fontRef idx="minor">
            <a:schemeClr val="lt1"/>
          </a:fontRef>
        </p:style>
        <p:txBody>
          <a:bodyPr wrap="square">
            <a:spAutoFit/>
          </a:bodyPr>
          <a:lstStyle/>
          <a:p>
            <a:r>
              <a:rPr altLang="zh-CN" b="1" dirty="0" lang="zh-CN" sz="3200">
                <a:solidFill>
                  <a:schemeClr val="bg1"/>
                </a:solidFill>
                <a:latin charset="0" panose="02020603050405020304" pitchFamily="18" typeface="Times New Roman"/>
                <a:ea charset="-122" panose="02010800040101010101" pitchFamily="2" typeface="华文新魏"/>
              </a:rPr>
              <a:t> </a:t>
            </a:r>
            <a:r>
              <a:rPr altLang="zh-CN" b="1" dirty="0" lang="zh-CN" sz="2800">
                <a:solidFill>
                  <a:schemeClr val="bg1"/>
                </a:solidFill>
                <a:latin charset="0" panose="02020603050405020304" pitchFamily="18" typeface="Times New Roman"/>
                <a:ea charset="-122" panose="02010609060101010101" pitchFamily="49" typeface="黑体"/>
              </a:rPr>
              <a:t>第二次鸦片战争后开放的通商口岸</a:t>
            </a:r>
            <a:endParaRPr altLang="zh-CN" b="1" dirty="0" lang="zh-CN" sz="2800">
              <a:solidFill>
                <a:schemeClr val="bg1"/>
              </a:solidFill>
              <a:latin charset="0" panose="02020603050405020304" pitchFamily="18" typeface="Times New Roman"/>
              <a:ea charset="-122" panose="02010609060101010101" pitchFamily="49" typeface="黑体"/>
            </a:endParaRPr>
          </a:p>
        </p:txBody>
      </p:sp>
      <p:sp>
        <p:nvSpPr>
          <p:cNvPr id="65" name="Text Box 29"/>
          <p:cNvSpPr txBox="1">
            <a:spLocks noChangeArrowheads="1"/>
          </p:cNvSpPr>
          <p:nvPr/>
        </p:nvSpPr>
        <p:spPr bwMode="auto">
          <a:xfrm>
            <a:off x="1708239" y="5064436"/>
            <a:ext cx="2993520" cy="1015663"/>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style>
          <a:lnRef idx="0">
            <a:scrgbClr b="0" g="0" r="0"/>
          </a:lnRef>
          <a:fillRef idx="0">
            <a:scrgbClr b="0" g="0" r="0"/>
          </a:fillRef>
          <a:effectRef idx="0">
            <a:scrgbClr b="0" g="0" r="0"/>
          </a:effectRef>
          <a:fontRef idx="minor">
            <a:schemeClr val="lt1"/>
          </a:fontRef>
        </p:style>
        <p:txBody>
          <a:bodyPr wrap="square">
            <a:spAutoFit/>
          </a:bodyPr>
          <a:lstStyle/>
          <a:p>
            <a:r>
              <a:rPr altLang="zh-CN" b="1" dirty="0" lang="en-US" sz="3200">
                <a:solidFill>
                  <a:schemeClr val="bg1"/>
                </a:solidFill>
                <a:latin charset="0" panose="02020603050405020304" pitchFamily="18" typeface="Times New Roman"/>
                <a:ea charset="-122" panose="02010800040101010101" pitchFamily="2" typeface="华文新魏"/>
              </a:rPr>
              <a:t> </a:t>
            </a:r>
            <a:r>
              <a:rPr altLang="zh-CN" b="1" dirty="0" lang="zh-CN" sz="2800">
                <a:solidFill>
                  <a:schemeClr val="bg1"/>
                </a:solidFill>
                <a:latin charset="0" panose="02020603050405020304" pitchFamily="18" typeface="Times New Roman"/>
                <a:ea charset="-122" panose="02010609060101010101" pitchFamily="49" typeface="黑体"/>
              </a:rPr>
              <a:t>中日甲午战争后开放的通商口岸</a:t>
            </a:r>
            <a:endParaRPr altLang="zh-CN" b="1" dirty="0" lang="zh-CN" sz="2800">
              <a:solidFill>
                <a:schemeClr val="bg1"/>
              </a:solidFill>
              <a:latin charset="0" panose="02020603050405020304" pitchFamily="18" typeface="Times New Roman"/>
              <a:ea charset="-122" panose="02010609060101010101" pitchFamily="49" typeface="黑体"/>
            </a:endParaRPr>
          </a:p>
        </p:txBody>
      </p:sp>
      <p:sp>
        <p:nvSpPr>
          <p:cNvPr id="66" name="Text Box 30"/>
          <p:cNvSpPr txBox="1">
            <a:spLocks noChangeArrowheads="1"/>
          </p:cNvSpPr>
          <p:nvPr/>
        </p:nvSpPr>
        <p:spPr bwMode="auto">
          <a:xfrm>
            <a:off x="63598" y="1820617"/>
            <a:ext cx="677108"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vert="eaVert" wrap="square">
            <a:spAutoFit/>
          </a:bodyPr>
          <a:lstStyle/>
          <a:p>
            <a:r>
              <a:rPr altLang="zh-CN" b="1" dirty="0" lang="zh-CN" sz="3200">
                <a:solidFill>
                  <a:schemeClr val="bg1"/>
                </a:solidFill>
                <a:latin charset="0" panose="02020603050405020304" pitchFamily="18" typeface="Times New Roman"/>
                <a:ea charset="-122" panose="02010609060101010101" pitchFamily="49" typeface="黑体"/>
              </a:rPr>
              <a:t>近代中国开放的通商口岸</a:t>
            </a:r>
            <a:endParaRPr altLang="zh-CN" b="1" dirty="0" lang="zh-CN" sz="3200">
              <a:solidFill>
                <a:schemeClr val="bg1"/>
              </a:solidFill>
              <a:latin charset="0" panose="02020603050405020304" pitchFamily="18" typeface="Times New Roman"/>
              <a:ea charset="-122" panose="02010609060101010101" pitchFamily="49" typeface="黑体"/>
            </a:endParaRPr>
          </a:p>
        </p:txBody>
      </p:sp>
      <p:sp>
        <p:nvSpPr>
          <p:cNvPr id="67" name="AutoShape 31"/>
          <p:cNvSpPr>
            <a:spLocks noChangeArrowheads="1"/>
          </p:cNvSpPr>
          <p:nvPr/>
        </p:nvSpPr>
        <p:spPr bwMode="auto">
          <a:xfrm>
            <a:off x="1049539" y="2062782"/>
            <a:ext cx="626137" cy="546227"/>
          </a:xfrm>
          <a:prstGeom prst="star5">
            <a:avLst>
              <a:gd fmla="val 14709" name="adj"/>
              <a:gd fmla="val 105146" name="hf"/>
              <a:gd fmla="val 110557" name="vf"/>
            </a:avLst>
          </a:prstGeom>
          <a:solidFill>
            <a:srgbClr val="FFFF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dirty="0" lang="zh-CN"/>
          </a:p>
        </p:txBody>
      </p:sp>
      <p:sp>
        <p:nvSpPr>
          <p:cNvPr id="68" name="AutoShape 32"/>
          <p:cNvSpPr>
            <a:spLocks noChangeArrowheads="1"/>
          </p:cNvSpPr>
          <p:nvPr/>
        </p:nvSpPr>
        <p:spPr bwMode="auto">
          <a:xfrm>
            <a:off x="1070663" y="3657600"/>
            <a:ext cx="572455" cy="610393"/>
          </a:xfrm>
          <a:prstGeom prst="star5">
            <a:avLst/>
          </a:prstGeom>
          <a:solidFill>
            <a:srgbClr val="FF3300"/>
          </a:solidFill>
          <a:ln cmpd="sng" w="9525">
            <a:solidFill>
              <a:schemeClr val="tx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
        <p:nvSpPr>
          <p:cNvPr id="69" name="AutoShape 33"/>
          <p:cNvSpPr>
            <a:spLocks noChangeArrowheads="1"/>
          </p:cNvSpPr>
          <p:nvPr/>
        </p:nvSpPr>
        <p:spPr bwMode="auto">
          <a:xfrm>
            <a:off x="974637" y="5219303"/>
            <a:ext cx="668481" cy="546227"/>
          </a:xfrm>
          <a:prstGeom prst="star5">
            <a:avLst/>
          </a:prstGeom>
          <a:solidFill>
            <a:srgbClr val="000066"/>
          </a:solidFill>
          <a:ln cmpd="sng" w="9525">
            <a:solidFill>
              <a:schemeClr val="bg1"/>
            </a:solidFill>
            <a:miter lim="800000"/>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altLang="en-US" lang="zh-CN"/>
          </a:p>
        </p:txBody>
      </p:sp>
    </p:spTree>
  </p:cSld>
  <p:clrMapOvr>
    <a:masterClrMapping/>
  </p:clrMapOvr>
  <p:transition spd="slow">
    <p:push dir="u"/>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6"/>
                                        </p:tgtEl>
                                        <p:attrNameLst>
                                          <p:attrName>style.visibility</p:attrName>
                                        </p:attrNameLst>
                                      </p:cBhvr>
                                      <p:to>
                                        <p:strVal val="visible"/>
                                      </p:to>
                                    </p:set>
                                    <p:animEffect filter="wipe(down)" transition="in">
                                      <p:cBhvr>
                                        <p:cTn dur="500" id="7"/>
                                        <p:tgtEl>
                                          <p:spTgt spid="16"/>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9" presetSubtype="0">
                                  <p:stCondLst>
                                    <p:cond delay="0"/>
                                  </p:stCondLst>
                                  <p:childTnLst>
                                    <p:set>
                                      <p:cBhvr>
                                        <p:cTn dur="1" fill="hold" id="11">
                                          <p:stCondLst>
                                            <p:cond delay="0"/>
                                          </p:stCondLst>
                                        </p:cTn>
                                        <p:tgtEl>
                                          <p:spTgt spid="67"/>
                                        </p:tgtEl>
                                        <p:attrNameLst>
                                          <p:attrName>style.visibility</p:attrName>
                                        </p:attrNameLst>
                                      </p:cBhvr>
                                      <p:to>
                                        <p:strVal val="visible"/>
                                      </p:to>
                                    </p:set>
                                    <p:animEffect filter="dissolve" transition="in">
                                      <p:cBhvr>
                                        <p:cTn dur="500" id="12"/>
                                        <p:tgtEl>
                                          <p:spTgt spid="67"/>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22" presetSubtype="8">
                                  <p:stCondLst>
                                    <p:cond delay="0"/>
                                  </p:stCondLst>
                                  <p:childTnLst>
                                    <p:set>
                                      <p:cBhvr>
                                        <p:cTn dur="1" fill="hold" id="16">
                                          <p:stCondLst>
                                            <p:cond delay="0"/>
                                          </p:stCondLst>
                                        </p:cTn>
                                        <p:tgtEl>
                                          <p:spTgt spid="63"/>
                                        </p:tgtEl>
                                        <p:attrNameLst>
                                          <p:attrName>style.visibility</p:attrName>
                                        </p:attrNameLst>
                                      </p:cBhvr>
                                      <p:to>
                                        <p:strVal val="visible"/>
                                      </p:to>
                                    </p:set>
                                    <p:animEffect filter="wipe(left)" transition="in">
                                      <p:cBhvr>
                                        <p:cTn dur="500" id="17"/>
                                        <p:tgtEl>
                                          <p:spTgt spid="63"/>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9" presetSubtype="0">
                                  <p:stCondLst>
                                    <p:cond delay="0"/>
                                  </p:stCondLst>
                                  <p:childTnLst>
                                    <p:set>
                                      <p:cBhvr>
                                        <p:cTn dur="1" fill="hold" id="21">
                                          <p:stCondLst>
                                            <p:cond delay="0"/>
                                          </p:stCondLst>
                                        </p:cTn>
                                        <p:tgtEl>
                                          <p:spTgt spid="40"/>
                                        </p:tgtEl>
                                        <p:attrNameLst>
                                          <p:attrName>style.visibility</p:attrName>
                                        </p:attrNameLst>
                                      </p:cBhvr>
                                      <p:to>
                                        <p:strVal val="visible"/>
                                      </p:to>
                                    </p:set>
                                    <p:animEffect filter="dissolve" transition="in">
                                      <p:cBhvr>
                                        <p:cTn dur="500" id="22"/>
                                        <p:tgtEl>
                                          <p:spTgt spid="40"/>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9" presetSubtype="0">
                                  <p:stCondLst>
                                    <p:cond delay="0"/>
                                  </p:stCondLst>
                                  <p:childTnLst>
                                    <p:set>
                                      <p:cBhvr>
                                        <p:cTn dur="1" fill="hold" id="26">
                                          <p:stCondLst>
                                            <p:cond delay="0"/>
                                          </p:stCondLst>
                                        </p:cTn>
                                        <p:tgtEl>
                                          <p:spTgt spid="68"/>
                                        </p:tgtEl>
                                        <p:attrNameLst>
                                          <p:attrName>style.visibility</p:attrName>
                                        </p:attrNameLst>
                                      </p:cBhvr>
                                      <p:to>
                                        <p:strVal val="visible"/>
                                      </p:to>
                                    </p:set>
                                    <p:animEffect filter="dissolve" transition="in">
                                      <p:cBhvr>
                                        <p:cTn dur="500" id="27"/>
                                        <p:tgtEl>
                                          <p:spTgt spid="68"/>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22" presetSubtype="8">
                                  <p:stCondLst>
                                    <p:cond delay="0"/>
                                  </p:stCondLst>
                                  <p:childTnLst>
                                    <p:set>
                                      <p:cBhvr>
                                        <p:cTn dur="1" fill="hold" id="31">
                                          <p:stCondLst>
                                            <p:cond delay="0"/>
                                          </p:stCondLst>
                                        </p:cTn>
                                        <p:tgtEl>
                                          <p:spTgt spid="64"/>
                                        </p:tgtEl>
                                        <p:attrNameLst>
                                          <p:attrName>style.visibility</p:attrName>
                                        </p:attrNameLst>
                                      </p:cBhvr>
                                      <p:to>
                                        <p:strVal val="visible"/>
                                      </p:to>
                                    </p:set>
                                    <p:animEffect filter="wipe(left)" transition="in">
                                      <p:cBhvr>
                                        <p:cTn dur="500" id="32"/>
                                        <p:tgtEl>
                                          <p:spTgt spid="64"/>
                                        </p:tgtEl>
                                      </p:cBhvr>
                                    </p:animEffect>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9" presetSubtype="0">
                                  <p:stCondLst>
                                    <p:cond delay="0"/>
                                  </p:stCondLst>
                                  <p:childTnLst>
                                    <p:set>
                                      <p:cBhvr>
                                        <p:cTn dur="1" fill="hold" id="36">
                                          <p:stCondLst>
                                            <p:cond delay="0"/>
                                          </p:stCondLst>
                                        </p:cTn>
                                        <p:tgtEl>
                                          <p:spTgt spid="51"/>
                                        </p:tgtEl>
                                        <p:attrNameLst>
                                          <p:attrName>style.visibility</p:attrName>
                                        </p:attrNameLst>
                                      </p:cBhvr>
                                      <p:to>
                                        <p:strVal val="visible"/>
                                      </p:to>
                                    </p:set>
                                    <p:animEffect filter="dissolve" transition="in">
                                      <p:cBhvr>
                                        <p:cTn dur="500" id="37"/>
                                        <p:tgtEl>
                                          <p:spTgt spid="51"/>
                                        </p:tgtEl>
                                      </p:cBhvr>
                                    </p:animEffect>
                                  </p:childTnLst>
                                </p:cTn>
                              </p:par>
                            </p:childTnLst>
                          </p:cTn>
                        </p:par>
                      </p:childTnLst>
                    </p:cTn>
                  </p:par>
                  <p:par>
                    <p:cTn fill="hold" id="38">
                      <p:stCondLst>
                        <p:cond delay="indefinite"/>
                      </p:stCondLst>
                      <p:childTnLst>
                        <p:par>
                          <p:cTn fill="hold" id="39">
                            <p:stCondLst>
                              <p:cond delay="0"/>
                            </p:stCondLst>
                            <p:childTnLst>
                              <p:par>
                                <p:cTn fill="hold" id="40" nodeType="clickEffect" presetClass="entr" presetID="9" presetSubtype="0">
                                  <p:stCondLst>
                                    <p:cond delay="0"/>
                                  </p:stCondLst>
                                  <p:childTnLst>
                                    <p:set>
                                      <p:cBhvr>
                                        <p:cTn dur="1" fill="hold" id="41">
                                          <p:stCondLst>
                                            <p:cond delay="0"/>
                                          </p:stCondLst>
                                        </p:cTn>
                                        <p:tgtEl>
                                          <p:spTgt spid="69"/>
                                        </p:tgtEl>
                                        <p:attrNameLst>
                                          <p:attrName>style.visibility</p:attrName>
                                        </p:attrNameLst>
                                      </p:cBhvr>
                                      <p:to>
                                        <p:strVal val="visible"/>
                                      </p:to>
                                    </p:set>
                                    <p:animEffect filter="dissolve" transition="in">
                                      <p:cBhvr>
                                        <p:cTn dur="500" id="42"/>
                                        <p:tgtEl>
                                          <p:spTgt spid="69"/>
                                        </p:tgtEl>
                                      </p:cBhvr>
                                    </p:animEffect>
                                  </p:childTnLst>
                                </p:cTn>
                              </p:par>
                            </p:childTnLst>
                          </p:cTn>
                        </p:par>
                      </p:childTnLst>
                    </p:cTn>
                  </p:par>
                  <p:par>
                    <p:cTn fill="hold" id="43">
                      <p:stCondLst>
                        <p:cond delay="indefinite"/>
                      </p:stCondLst>
                      <p:childTnLst>
                        <p:par>
                          <p:cTn fill="hold" id="44">
                            <p:stCondLst>
                              <p:cond delay="0"/>
                            </p:stCondLst>
                            <p:childTnLst>
                              <p:par>
                                <p:cTn fill="hold" grpId="0" id="45" nodeType="clickEffect" presetClass="entr" presetID="22" presetSubtype="8">
                                  <p:stCondLst>
                                    <p:cond delay="0"/>
                                  </p:stCondLst>
                                  <p:childTnLst>
                                    <p:set>
                                      <p:cBhvr>
                                        <p:cTn dur="1" fill="hold" id="46">
                                          <p:stCondLst>
                                            <p:cond delay="0"/>
                                          </p:stCondLst>
                                        </p:cTn>
                                        <p:tgtEl>
                                          <p:spTgt spid="65"/>
                                        </p:tgtEl>
                                        <p:attrNameLst>
                                          <p:attrName>style.visibility</p:attrName>
                                        </p:attrNameLst>
                                      </p:cBhvr>
                                      <p:to>
                                        <p:strVal val="visible"/>
                                      </p:to>
                                    </p:set>
                                    <p:animEffect filter="wipe(left)" transition="in">
                                      <p:cBhvr>
                                        <p:cTn dur="500" id="47"/>
                                        <p:tgtEl>
                                          <p:spTgt spid="65"/>
                                        </p:tgtEl>
                                      </p:cBhvr>
                                    </p:animEffect>
                                  </p:childTnLst>
                                </p:cTn>
                              </p:par>
                            </p:childTnLst>
                          </p:cTn>
                        </p:par>
                      </p:childTnLst>
                    </p:cTn>
                  </p:par>
                  <p:par>
                    <p:cTn fill="hold" id="48">
                      <p:stCondLst>
                        <p:cond delay="indefinite"/>
                      </p:stCondLst>
                      <p:childTnLst>
                        <p:par>
                          <p:cTn fill="hold" id="49">
                            <p:stCondLst>
                              <p:cond delay="0"/>
                            </p:stCondLst>
                            <p:childTnLst>
                              <p:par>
                                <p:cTn fill="hold" id="50" nodeType="clickEffect" presetClass="entr" presetID="9" presetSubtype="0">
                                  <p:stCondLst>
                                    <p:cond delay="0"/>
                                  </p:stCondLst>
                                  <p:childTnLst>
                                    <p:set>
                                      <p:cBhvr>
                                        <p:cTn dur="1" fill="hold" id="51">
                                          <p:stCondLst>
                                            <p:cond delay="0"/>
                                          </p:stCondLst>
                                        </p:cTn>
                                        <p:tgtEl>
                                          <p:spTgt spid="46"/>
                                        </p:tgtEl>
                                        <p:attrNameLst>
                                          <p:attrName>style.visibility</p:attrName>
                                        </p:attrNameLst>
                                      </p:cBhvr>
                                      <p:to>
                                        <p:strVal val="visible"/>
                                      </p:to>
                                    </p:set>
                                    <p:animEffect filter="dissolve" transition="in">
                                      <p:cBhvr>
                                        <p:cTn dur="500" id="52"/>
                                        <p:tgtEl>
                                          <p:spTgt spid="4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6"/>
      <p:bldP animBg="1" autoUpdateAnimBg="0" grpId="0" spid="63"/>
      <p:bldP animBg="1" autoUpdateAnimBg="0" grpId="0" spid="64"/>
      <p:bldP animBg="1" autoUpdateAnimBg="0" grpId="0" spid="65"/>
    </p:bldLst>
  </p:timing>
</p:sld>
</file>

<file path=ppt/slides/slide31.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3"/>
            <a:ext cx="4222298" cy="534677"/>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805114"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2" name="矩形 1049329"/>
          <p:cNvSpPr>
            <a:spLocks noChangeArrowheads="1"/>
          </p:cNvSpPr>
          <p:nvPr/>
        </p:nvSpPr>
        <p:spPr bwMode="auto">
          <a:xfrm>
            <a:off x="368659" y="1926132"/>
            <a:ext cx="575102" cy="397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vert="eaVert" wrap="squar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algn="ctr" latinLnBrk="1">
              <a:spcBef>
                <a:spcPct val="50000"/>
              </a:spcBef>
            </a:pPr>
            <a:r>
              <a:rPr altLang="en-US" b="1" dirty="0" lang="zh-CN" sz="2400">
                <a:solidFill>
                  <a:schemeClr val="bg1"/>
                </a:solidFill>
                <a:latin charset="-122" panose="020B0503020204020204" typeface="微软雅黑"/>
                <a:ea charset="-122" panose="020B0503020204020204" typeface="微软雅黑"/>
                <a:sym charset="-122" panose="02010600030101010101" pitchFamily="2" typeface="宋体"/>
              </a:rPr>
              <a:t>台湾人民的抗日武装斗争</a:t>
            </a:r>
            <a:endParaRPr altLang="en-US" b="1" dirty="0" lang="zh-CN" sz="2400">
              <a:solidFill>
                <a:schemeClr val="bg1"/>
              </a:solidFill>
              <a:latin charset="-122" panose="020B0503020204020204" typeface="微软雅黑"/>
              <a:ea charset="-122" panose="020B0503020204020204" typeface="微软雅黑"/>
              <a:sym charset="-122" panose="02010600030101010101" pitchFamily="2" typeface="宋体"/>
            </a:endParaRPr>
          </a:p>
        </p:txBody>
      </p:sp>
      <p:sp>
        <p:nvSpPr>
          <p:cNvPr id="24" name="矩形 1049331"/>
          <p:cNvSpPr>
            <a:spLocks noChangeArrowheads="1"/>
          </p:cNvSpPr>
          <p:nvPr/>
        </p:nvSpPr>
        <p:spPr bwMode="auto">
          <a:xfrm>
            <a:off x="4541838" y="1779588"/>
            <a:ext cx="12795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spcBef>
                <a:spcPct val="50000"/>
              </a:spcBef>
            </a:pPr>
            <a:r>
              <a:rPr altLang="en-US" b="1" lang="zh-CN" sz="100">
                <a:solidFill>
                  <a:schemeClr val="bg1"/>
                </a:solidFill>
                <a:latin charset="-122" panose="020B0503020204020204" typeface="微软雅黑"/>
                <a:ea charset="-122" panose="020B0503020204020204" typeface="微软雅黑"/>
              </a:rPr>
              <a:t>台北</a:t>
            </a:r>
            <a:endParaRPr altLang="en-US" b="1" lang="zh-CN" sz="100">
              <a:solidFill>
                <a:schemeClr val="bg1"/>
              </a:solidFill>
              <a:latin charset="-122" panose="020B0503020204020204" typeface="微软雅黑"/>
              <a:ea charset="-122" panose="020B0503020204020204" typeface="微软雅黑"/>
            </a:endParaRPr>
          </a:p>
        </p:txBody>
      </p:sp>
      <p:sp>
        <p:nvSpPr>
          <p:cNvPr id="25" name="矩形 1049333"/>
          <p:cNvSpPr>
            <a:spLocks noChangeArrowheads="1"/>
          </p:cNvSpPr>
          <p:nvPr/>
        </p:nvSpPr>
        <p:spPr bwMode="auto">
          <a:xfrm>
            <a:off x="3627438" y="2908300"/>
            <a:ext cx="12795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spcBef>
                <a:spcPct val="50000"/>
              </a:spcBef>
            </a:pPr>
            <a:r>
              <a:rPr altLang="en-US" b="1" lang="zh-CN" sz="100">
                <a:solidFill>
                  <a:schemeClr val="bg1"/>
                </a:solidFill>
                <a:latin charset="-122" panose="020B0503020204020204" typeface="微软雅黑"/>
                <a:ea charset="-122" panose="020B0503020204020204" typeface="微软雅黑"/>
              </a:rPr>
              <a:t>台中</a:t>
            </a:r>
            <a:endParaRPr altLang="en-US" b="1" lang="zh-CN" sz="100">
              <a:solidFill>
                <a:schemeClr val="bg1"/>
              </a:solidFill>
              <a:latin charset="-122" panose="020B0503020204020204" typeface="微软雅黑"/>
              <a:ea charset="-122" panose="020B0503020204020204" typeface="微软雅黑"/>
            </a:endParaRPr>
          </a:p>
        </p:txBody>
      </p:sp>
      <p:sp>
        <p:nvSpPr>
          <p:cNvPr id="26" name="矩形 1049335"/>
          <p:cNvSpPr>
            <a:spLocks noChangeArrowheads="1"/>
          </p:cNvSpPr>
          <p:nvPr/>
        </p:nvSpPr>
        <p:spPr bwMode="auto">
          <a:xfrm>
            <a:off x="3170238" y="4203700"/>
            <a:ext cx="12795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50944" lIns="101890" rIns="101890" tIns="50944">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spcBef>
                <a:spcPct val="50000"/>
              </a:spcBef>
            </a:pPr>
            <a:r>
              <a:rPr altLang="en-US" b="1" lang="zh-CN" sz="100">
                <a:solidFill>
                  <a:schemeClr val="bg1"/>
                </a:solidFill>
                <a:latin charset="-122" panose="020B0503020204020204" typeface="微软雅黑"/>
                <a:ea charset="-122" panose="020B0503020204020204" typeface="微软雅黑"/>
              </a:rPr>
              <a:t>台南</a:t>
            </a:r>
            <a:endParaRPr altLang="en-US" b="1" lang="zh-CN" sz="100">
              <a:solidFill>
                <a:schemeClr val="bg1"/>
              </a:solidFill>
              <a:latin charset="-122" panose="020B0503020204020204" typeface="微软雅黑"/>
              <a:ea charset="-122" panose="020B0503020204020204" typeface="微软雅黑"/>
            </a:endParaRPr>
          </a:p>
        </p:txBody>
      </p:sp>
      <p:sp>
        <p:nvSpPr>
          <p:cNvPr id="31" name="矩形 30"/>
          <p:cNvSpPr>
            <a:spLocks noChangeArrowheads="1"/>
          </p:cNvSpPr>
          <p:nvPr/>
        </p:nvSpPr>
        <p:spPr bwMode="auto">
          <a:xfrm>
            <a:off x="5181599" y="5510362"/>
            <a:ext cx="5472545" cy="969496"/>
          </a:xfrm>
          <a:prstGeom prst="rect">
            <a:avLst/>
          </a:prstGeom>
          <a:solidFill>
            <a:schemeClr val="dk1"/>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b="0" g="0" r="0"/>
          </a:lnRef>
          <a:fillRef idx="0">
            <a:scrgbClr b="0" g="0" r="0"/>
          </a:fillRef>
          <a:effectRef idx="0">
            <a:scrgbClr b="0" g="0" r="0"/>
          </a:effectRef>
          <a:fontRef idx="minor">
            <a:schemeClr val="lt1"/>
          </a:fontRef>
        </p:style>
        <p:txBody>
          <a:bodyPr wrap="squar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dirty="0" lang="zh-CN" sz="1900">
                <a:solidFill>
                  <a:schemeClr val="bg1"/>
                </a:solidFill>
                <a:latin charset="-122" panose="020B0503020204020204" typeface="微软雅黑"/>
                <a:ea charset="-122" panose="020B0503020204020204" typeface="微软雅黑"/>
                <a:sym charset="-122" panose="02010600030101010101" pitchFamily="2" typeface="宋体"/>
              </a:rPr>
              <a:t>       据不完全统计，日本殖民统治台湾的</a:t>
            </a:r>
            <a:r>
              <a:rPr altLang="zh-CN" dirty="0" lang="en-US" sz="1900">
                <a:solidFill>
                  <a:schemeClr val="bg1"/>
                </a:solidFill>
                <a:latin charset="-122" panose="020B0503020204020204" typeface="微软雅黑"/>
                <a:ea charset="-122" panose="020B0503020204020204" typeface="微软雅黑"/>
                <a:sym charset="-122" panose="02010600030101010101" pitchFamily="2" typeface="宋体"/>
              </a:rPr>
              <a:t>50</a:t>
            </a:r>
            <a:r>
              <a:rPr altLang="en-US" dirty="0" lang="zh-CN" sz="1900">
                <a:solidFill>
                  <a:schemeClr val="bg1"/>
                </a:solidFill>
                <a:latin charset="-122" panose="020B0503020204020204" typeface="微软雅黑"/>
                <a:ea charset="-122" panose="020B0503020204020204" typeface="微软雅黑"/>
                <a:sym charset="-122" panose="02010600030101010101" pitchFamily="2" typeface="宋体"/>
              </a:rPr>
              <a:t>年间，毫无人性的日本侵略者残忍杀害了约数十万台湾民众，平均每</a:t>
            </a:r>
            <a:r>
              <a:rPr altLang="zh-CN" dirty="0" lang="en-US" sz="1900">
                <a:solidFill>
                  <a:schemeClr val="bg1"/>
                </a:solidFill>
                <a:latin charset="-122" panose="020B0503020204020204" typeface="微软雅黑"/>
                <a:ea charset="-122" panose="020B0503020204020204" typeface="微软雅黑"/>
                <a:sym charset="-122" panose="02010600030101010101" pitchFamily="2" typeface="宋体"/>
              </a:rPr>
              <a:t>6</a:t>
            </a:r>
            <a:r>
              <a:rPr altLang="en-US" dirty="0" lang="zh-CN" sz="1900">
                <a:solidFill>
                  <a:schemeClr val="bg1"/>
                </a:solidFill>
                <a:latin charset="-122" panose="020B0503020204020204" typeface="微软雅黑"/>
                <a:ea charset="-122" panose="020B0503020204020204" typeface="微软雅黑"/>
                <a:sym charset="-122" panose="02010600030101010101" pitchFamily="2" typeface="宋体"/>
              </a:rPr>
              <a:t>个台湾人中就有一人死于国难。</a:t>
            </a:r>
            <a:endParaRPr altLang="en-US" dirty="0" lang="zh-CN" sz="1900">
              <a:solidFill>
                <a:schemeClr val="bg1"/>
              </a:solidFill>
              <a:latin charset="-122" panose="020B0503020204020204" typeface="微软雅黑"/>
              <a:ea charset="-122" panose="020B0503020204020204" typeface="微软雅黑"/>
              <a:sym charset="-122" panose="02010600030101010101" pitchFamily="2" typeface="宋体"/>
            </a:endParaRPr>
          </a:p>
        </p:txBody>
      </p:sp>
      <p:pic>
        <p:nvPicPr>
          <p:cNvPr descr="1dc50004b9c07bfbfd17.jpg" id="32" name="图片 31"/>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4569" y="161858"/>
            <a:ext cx="3854274" cy="2633994"/>
          </a:xfrm>
          <a:prstGeom prst="rect">
            <a:avLst/>
          </a:prstGeom>
          <a:noFill/>
          <a:ln>
            <a:noFill/>
          </a:ln>
          <a:effectLst>
            <a:outerShdw algn="tl" dir="2700017" dist="139700"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a:spLocks noChangeArrowheads="1"/>
          </p:cNvSpPr>
          <p:nvPr/>
        </p:nvSpPr>
        <p:spPr bwMode="auto">
          <a:xfrm>
            <a:off x="8786069" y="441796"/>
            <a:ext cx="3518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dirty="0" lang="zh-CN" sz="2000">
                <a:solidFill>
                  <a:schemeClr val="bg1"/>
                </a:solidFill>
                <a:latin charset="-122" panose="020B0503020204020204" typeface="微软雅黑"/>
                <a:ea charset="-122" panose="020B0503020204020204" typeface="微软雅黑"/>
                <a:sym charset="-122" panose="02010600030101010101" pitchFamily="2" typeface="宋体"/>
              </a:rPr>
              <a:t>刘永福与台湾军民誓师抗日图</a:t>
            </a:r>
            <a:endParaRPr altLang="en-US" b="1" dirty="0" lang="zh-CN" sz="2000">
              <a:solidFill>
                <a:schemeClr val="bg1"/>
              </a:solidFill>
              <a:latin charset="-122" panose="020B0503020204020204" typeface="微软雅黑"/>
              <a:ea charset="-122" panose="020B0503020204020204" typeface="微软雅黑"/>
              <a:sym charset="-122" panose="02010600030101010101" pitchFamily="2" typeface="宋体"/>
            </a:endParaRPr>
          </a:p>
        </p:txBody>
      </p:sp>
      <p:sp>
        <p:nvSpPr>
          <p:cNvPr id="34" name="矩形 33"/>
          <p:cNvSpPr>
            <a:spLocks noChangeArrowheads="1"/>
          </p:cNvSpPr>
          <p:nvPr/>
        </p:nvSpPr>
        <p:spPr bwMode="auto">
          <a:xfrm>
            <a:off x="5014887" y="3276801"/>
            <a:ext cx="3343275" cy="385762"/>
          </a:xfrm>
          <a:prstGeom prst="rect">
            <a:avLst/>
          </a:prstGeom>
          <a:extLst>
            <a:ext uri="{909E8E84-426E-40DD-AFC4-6F175D3DCCD1}">
              <a14:hiddenFill xmlns:a14="http://schemas.microsoft.com/office/drawing/2010/main">
                <a:solidFill>
                  <a:srgbClr val="FFFFFF"/>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bIns="53492" lIns="106985" rIns="106985" tIns="53492">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a:spcBef>
                <a:spcPct val="50000"/>
              </a:spcBef>
            </a:pPr>
            <a:r>
              <a:rPr altLang="zh-CN" b="1" dirty="0" lang="en-US">
                <a:solidFill>
                  <a:schemeClr val="bg1"/>
                </a:solidFill>
                <a:latin charset="-122" panose="020B0503020204020204" typeface="微软雅黑"/>
                <a:ea charset="-122" panose="020B0503020204020204" typeface="微软雅黑"/>
              </a:rPr>
              <a:t>1895</a:t>
            </a:r>
            <a:r>
              <a:rPr altLang="en-US" b="1" dirty="0" lang="zh-CN">
                <a:solidFill>
                  <a:schemeClr val="bg1"/>
                </a:solidFill>
                <a:latin charset="-122" panose="020B0503020204020204" typeface="微软雅黑"/>
                <a:ea charset="-122" panose="020B0503020204020204" typeface="微软雅黑"/>
              </a:rPr>
              <a:t>年</a:t>
            </a:r>
            <a:r>
              <a:rPr altLang="zh-CN" b="1" dirty="0" lang="en-US">
                <a:solidFill>
                  <a:schemeClr val="bg1"/>
                </a:solidFill>
                <a:latin charset="-122" panose="020B0503020204020204" typeface="微软雅黑"/>
                <a:ea charset="-122" panose="020B0503020204020204" typeface="微软雅黑"/>
              </a:rPr>
              <a:t>6</a:t>
            </a:r>
            <a:r>
              <a:rPr altLang="en-US" b="1" dirty="0" lang="zh-CN">
                <a:solidFill>
                  <a:schemeClr val="bg1"/>
                </a:solidFill>
                <a:latin charset="-122" panose="020B0503020204020204" typeface="微软雅黑"/>
                <a:ea charset="-122" panose="020B0503020204020204" typeface="微软雅黑"/>
              </a:rPr>
              <a:t>月</a:t>
            </a:r>
            <a:r>
              <a:rPr altLang="zh-CN" b="1" dirty="0" lang="en-US">
                <a:solidFill>
                  <a:schemeClr val="bg1"/>
                </a:solidFill>
                <a:latin charset="-122" panose="020B0503020204020204" typeface="微软雅黑"/>
                <a:ea charset="-122" panose="020B0503020204020204" typeface="微软雅黑"/>
              </a:rPr>
              <a:t>---10</a:t>
            </a:r>
            <a:r>
              <a:rPr altLang="en-US" b="1" dirty="0" lang="zh-CN">
                <a:solidFill>
                  <a:schemeClr val="bg1"/>
                </a:solidFill>
                <a:latin charset="-122" panose="020B0503020204020204" typeface="微软雅黑"/>
                <a:ea charset="-122" panose="020B0503020204020204" typeface="微软雅黑"/>
              </a:rPr>
              <a:t>月台南陷落</a:t>
            </a:r>
            <a:endParaRPr altLang="en-US" b="1" dirty="0" lang="zh-CN">
              <a:solidFill>
                <a:schemeClr val="bg1"/>
              </a:solidFill>
              <a:latin charset="-122" panose="020B0503020204020204" typeface="微软雅黑"/>
              <a:ea charset="-122" panose="020B0503020204020204" typeface="微软雅黑"/>
            </a:endParaRPr>
          </a:p>
        </p:txBody>
      </p:sp>
      <p:pic>
        <p:nvPicPr>
          <p:cNvPr id="35" name="图片 34"/>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4887" y="3676651"/>
            <a:ext cx="4975225" cy="1630362"/>
          </a:xfrm>
          <a:prstGeom prst="rect">
            <a:avLst/>
          </a:prstGeom>
        </p:spPr>
        <p:style>
          <a:lnRef idx="1">
            <a:schemeClr val="accent2"/>
          </a:lnRef>
          <a:fillRef idx="2">
            <a:schemeClr val="accent2"/>
          </a:fillRef>
          <a:effectRef idx="1">
            <a:schemeClr val="accent2"/>
          </a:effectRef>
          <a:fontRef idx="minor">
            <a:schemeClr val="dk1"/>
          </a:fontRef>
        </p:style>
      </p:pic>
      <p:pic>
        <p:nvPicPr>
          <p:cNvPr id="36" name="图片 35"/>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7975" y="5820801"/>
            <a:ext cx="2805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20140220214452-59402792.jpg" id="37" name="Picture 16"/>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3021" y="1962150"/>
            <a:ext cx="2805113" cy="37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5bafa40f4bfbfbed3071544479f0f736afc31fe4.jpg" id="38" name="Picture 12"/>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5782" y="993307"/>
            <a:ext cx="11112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2007_12_21_33971_6633971.jpg" id="39" name="Picture 18"/>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42171" y="248610"/>
            <a:ext cx="1956094" cy="28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p:cNvSpPr txBox="1">
            <a:spLocks noChangeArrowheads="1"/>
          </p:cNvSpPr>
          <p:nvPr/>
        </p:nvSpPr>
        <p:spPr bwMode="auto">
          <a:xfrm>
            <a:off x="2084222" y="3056124"/>
            <a:ext cx="8078788" cy="107632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dk1"/>
          </a:fillRef>
          <a:effectRef idx="1">
            <a:schemeClr val="dk1"/>
          </a:effectRef>
          <a:fontRef idx="minor">
            <a:schemeClr val="lt1"/>
          </a:fontRef>
        </p:style>
        <p:txBody>
          <a:bodyPr>
            <a:spAutoFit/>
          </a:bodyPr>
          <a:lstStyle>
            <a:lvl1pPr>
              <a:defRPr sz="2000">
                <a:solidFill>
                  <a:schemeClr val="tx1"/>
                </a:solidFill>
                <a:latin charset="-122" panose="02010609060101010101" pitchFamily="49" typeface="黑体"/>
                <a:ea charset="-122" panose="02010609060101010101" pitchFamily="49" typeface="黑体"/>
              </a:defRPr>
            </a:lvl1pPr>
            <a:lvl2pPr indent="-285750" marL="742950">
              <a:defRPr sz="2000">
                <a:solidFill>
                  <a:schemeClr val="tx1"/>
                </a:solidFill>
                <a:latin charset="-122" panose="02010609060101010101" pitchFamily="49" typeface="黑体"/>
                <a:ea charset="-122" panose="02010609060101010101" pitchFamily="49" typeface="黑体"/>
              </a:defRPr>
            </a:lvl2pPr>
            <a:lvl3pPr indent="-228600" marL="1143000">
              <a:defRPr sz="2000">
                <a:solidFill>
                  <a:schemeClr val="tx1"/>
                </a:solidFill>
                <a:latin charset="-122" panose="02010609060101010101" pitchFamily="49" typeface="黑体"/>
                <a:ea charset="-122" panose="02010609060101010101" pitchFamily="49" typeface="黑体"/>
              </a:defRPr>
            </a:lvl3pPr>
            <a:lvl4pPr indent="-228600" marL="1600200">
              <a:defRPr sz="2000">
                <a:solidFill>
                  <a:schemeClr val="tx1"/>
                </a:solidFill>
                <a:latin charset="-122" panose="02010609060101010101" pitchFamily="49" typeface="黑体"/>
                <a:ea charset="-122" panose="02010609060101010101" pitchFamily="49" typeface="黑体"/>
              </a:defRPr>
            </a:lvl4pPr>
            <a:lvl5pPr indent="-228600" marL="2057400">
              <a:defRPr sz="2000">
                <a:solidFill>
                  <a:schemeClr val="tx1"/>
                </a:solidFill>
                <a:latin charset="-122" panose="02010609060101010101" pitchFamily="49" typeface="黑体"/>
                <a:ea charset="-122" panose="02010609060101010101" pitchFamily="49" typeface="黑体"/>
              </a:defRPr>
            </a:lvl5pPr>
            <a:lvl6pPr eaLnBrk="0" fontAlgn="base" hangingPunct="0" indent="-228600" marL="2514600">
              <a:spcBef>
                <a:spcPct val="0"/>
              </a:spcBef>
              <a:spcAft>
                <a:spcPct val="0"/>
              </a:spcAft>
              <a:defRPr sz="2000">
                <a:solidFill>
                  <a:schemeClr val="tx1"/>
                </a:solidFill>
                <a:latin charset="-122" panose="02010609060101010101" pitchFamily="49" typeface="黑体"/>
                <a:ea charset="-122" panose="02010609060101010101" pitchFamily="49" typeface="黑体"/>
              </a:defRPr>
            </a:lvl6pPr>
            <a:lvl7pPr eaLnBrk="0" fontAlgn="base" hangingPunct="0" indent="-228600" marL="2971800">
              <a:spcBef>
                <a:spcPct val="0"/>
              </a:spcBef>
              <a:spcAft>
                <a:spcPct val="0"/>
              </a:spcAft>
              <a:defRPr sz="2000">
                <a:solidFill>
                  <a:schemeClr val="tx1"/>
                </a:solidFill>
                <a:latin charset="-122" panose="02010609060101010101" pitchFamily="49" typeface="黑体"/>
                <a:ea charset="-122" panose="02010609060101010101" pitchFamily="49" typeface="黑体"/>
              </a:defRPr>
            </a:lvl7pPr>
            <a:lvl8pPr eaLnBrk="0" fontAlgn="base" hangingPunct="0" indent="-228600" marL="3429000">
              <a:spcBef>
                <a:spcPct val="0"/>
              </a:spcBef>
              <a:spcAft>
                <a:spcPct val="0"/>
              </a:spcAft>
              <a:defRPr sz="2000">
                <a:solidFill>
                  <a:schemeClr val="tx1"/>
                </a:solidFill>
                <a:latin charset="-122" panose="02010609060101010101" pitchFamily="49" typeface="黑体"/>
                <a:ea charset="-122" panose="02010609060101010101" pitchFamily="49" typeface="黑体"/>
              </a:defRPr>
            </a:lvl8pPr>
            <a:lvl9pPr eaLnBrk="0" fontAlgn="base" hangingPunct="0" indent="-228600" marL="3886200">
              <a:spcBef>
                <a:spcPct val="0"/>
              </a:spcBef>
              <a:spcAft>
                <a:spcPct val="0"/>
              </a:spcAft>
              <a:defRPr sz="2000">
                <a:solidFill>
                  <a:schemeClr val="tx1"/>
                </a:solidFill>
                <a:latin charset="-122" panose="02010609060101010101" pitchFamily="49" typeface="黑体"/>
                <a:ea charset="-122" panose="02010609060101010101" pitchFamily="49" typeface="黑体"/>
              </a:defRPr>
            </a:lvl9pPr>
          </a:lstStyle>
          <a:p>
            <a:r>
              <a:rPr altLang="en-US" dirty="0" lang="zh-CN" sz="3600">
                <a:solidFill>
                  <a:schemeClr val="bg1"/>
                </a:solidFill>
              </a:rPr>
              <a:t>四万万人齐下泪，天涯何处是神州？</a:t>
            </a:r>
            <a:endParaRPr altLang="zh-CN" dirty="0" lang="en-US" sz="3600">
              <a:solidFill>
                <a:schemeClr val="bg1"/>
              </a:solidFill>
            </a:endParaRPr>
          </a:p>
          <a:p>
            <a:pPr algn="r"/>
            <a:r>
              <a:rPr altLang="zh-CN" dirty="0" lang="en-US" sz="2800">
                <a:solidFill>
                  <a:schemeClr val="bg1"/>
                </a:solidFill>
              </a:rPr>
              <a:t>——</a:t>
            </a:r>
            <a:r>
              <a:rPr altLang="en-US" dirty="0" lang="zh-CN" sz="2800">
                <a:solidFill>
                  <a:schemeClr val="bg1"/>
                </a:solidFill>
              </a:rPr>
              <a:t>谭嗣同</a:t>
            </a:r>
            <a:endParaRPr altLang="en-US" dirty="0" lang="zh-CN" sz="2800">
              <a:solidFill>
                <a:schemeClr val="bg1"/>
              </a:solidFill>
            </a:endParaRPr>
          </a:p>
        </p:txBody>
      </p:sp>
    </p:spTree>
  </p:cSld>
  <p:clrMapOvr>
    <a:masterClrMapping/>
  </p:clrMapOvr>
  <p:transition spd="slow">
    <p:cove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9" presetSubtype="0">
                                  <p:stCondLst>
                                    <p:cond delay="0"/>
                                  </p:stCondLst>
                                  <p:childTnLst>
                                    <p:set>
                                      <p:cBhvr>
                                        <p:cTn dur="1" fill="hold" id="6">
                                          <p:stCondLst>
                                            <p:cond delay="0"/>
                                          </p:stCondLst>
                                        </p:cTn>
                                        <p:tgtEl>
                                          <p:spTgt spid="32"/>
                                        </p:tgtEl>
                                        <p:attrNameLst>
                                          <p:attrName>style.visibility</p:attrName>
                                        </p:attrNameLst>
                                      </p:cBhvr>
                                      <p:to>
                                        <p:strVal val="visible"/>
                                      </p:to>
                                    </p:set>
                                    <p:animEffect filter="dissolve" transition="in">
                                      <p:cBhvr>
                                        <p:cTn dur="500" id="7"/>
                                        <p:tgtEl>
                                          <p:spTgt spid="32"/>
                                        </p:tgtEl>
                                      </p:cBhvr>
                                    </p:animEffect>
                                  </p:childTnLst>
                                </p:cTn>
                              </p:par>
                              <p:par>
                                <p:cTn fill="hold" id="8" nodeType="withEffect" presetClass="entr" presetID="9" presetSubtype="0">
                                  <p:stCondLst>
                                    <p:cond delay="0"/>
                                  </p:stCondLst>
                                  <p:childTnLst>
                                    <p:set>
                                      <p:cBhvr>
                                        <p:cTn dur="1" fill="hold" id="9">
                                          <p:stCondLst>
                                            <p:cond delay="0"/>
                                          </p:stCondLst>
                                        </p:cTn>
                                        <p:tgtEl>
                                          <p:spTgt spid="33"/>
                                        </p:tgtEl>
                                        <p:attrNameLst>
                                          <p:attrName>style.visibility</p:attrName>
                                        </p:attrNameLst>
                                      </p:cBhvr>
                                      <p:to>
                                        <p:strVal val="visible"/>
                                      </p:to>
                                    </p:set>
                                    <p:animEffect filter="dissolve" transition="in">
                                      <p:cBhvr>
                                        <p:cTn dur="500" id="10"/>
                                        <p:tgtEl>
                                          <p:spTgt spid="33"/>
                                        </p:tgtEl>
                                      </p:cBhvr>
                                    </p:animEffect>
                                  </p:childTnLst>
                                </p:cTn>
                              </p:par>
                              <p:par>
                                <p:cTn fill="hold" id="11" nodeType="withEffect" presetClass="entr" presetID="10" presetSubtype="0">
                                  <p:stCondLst>
                                    <p:cond delay="0"/>
                                  </p:stCondLst>
                                  <p:childTnLst>
                                    <p:set>
                                      <p:cBhvr>
                                        <p:cTn dur="1" fill="hold" id="12">
                                          <p:stCondLst>
                                            <p:cond delay="0"/>
                                          </p:stCondLst>
                                        </p:cTn>
                                        <p:tgtEl>
                                          <p:spTgt spid="38"/>
                                        </p:tgtEl>
                                        <p:attrNameLst>
                                          <p:attrName>style.visibility</p:attrName>
                                        </p:attrNameLst>
                                      </p:cBhvr>
                                      <p:to>
                                        <p:strVal val="visible"/>
                                      </p:to>
                                    </p:set>
                                    <p:animEffect filter="fade" transition="in">
                                      <p:cBhvr>
                                        <p:cTn dur="500" id="13"/>
                                        <p:tgtEl>
                                          <p:spTgt spid="38"/>
                                        </p:tgtEl>
                                      </p:cBhvr>
                                    </p:animEffect>
                                  </p:childTnLst>
                                </p:cTn>
                              </p:par>
                            </p:childTnLst>
                          </p:cTn>
                        </p:par>
                      </p:childTnLst>
                    </p:cTn>
                  </p:par>
                  <p:par>
                    <p:cTn fill="hold" id="14">
                      <p:stCondLst>
                        <p:cond delay="indefinite"/>
                      </p:stCondLst>
                      <p:childTnLst>
                        <p:par>
                          <p:cTn fill="hold" id="15">
                            <p:stCondLst>
                              <p:cond delay="0"/>
                            </p:stCondLst>
                            <p:childTnLst>
                              <p:par>
                                <p:cTn fill="hold" id="16" nodeType="clickEffect" presetClass="entr" presetID="10" presetSubtype="0">
                                  <p:stCondLst>
                                    <p:cond delay="0"/>
                                  </p:stCondLst>
                                  <p:childTnLst>
                                    <p:set>
                                      <p:cBhvr>
                                        <p:cTn dur="1" fill="hold" id="17">
                                          <p:stCondLst>
                                            <p:cond delay="0"/>
                                          </p:stCondLst>
                                        </p:cTn>
                                        <p:tgtEl>
                                          <p:spTgt spid="39"/>
                                        </p:tgtEl>
                                        <p:attrNameLst>
                                          <p:attrName>style.visibility</p:attrName>
                                        </p:attrNameLst>
                                      </p:cBhvr>
                                      <p:to>
                                        <p:strVal val="visible"/>
                                      </p:to>
                                    </p:set>
                                    <p:animEffect filter="fade" transition="in">
                                      <p:cBhvr>
                                        <p:cTn dur="500" id="18"/>
                                        <p:tgtEl>
                                          <p:spTgt spid="39"/>
                                        </p:tgtEl>
                                      </p:cBhvr>
                                    </p:animEffect>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9" presetSubtype="0">
                                  <p:stCondLst>
                                    <p:cond delay="0"/>
                                  </p:stCondLst>
                                  <p:childTnLst>
                                    <p:set>
                                      <p:cBhvr>
                                        <p:cTn dur="1" fill="hold" id="22">
                                          <p:stCondLst>
                                            <p:cond delay="0"/>
                                          </p:stCondLst>
                                        </p:cTn>
                                        <p:tgtEl>
                                          <p:spTgt spid="34"/>
                                        </p:tgtEl>
                                        <p:attrNameLst>
                                          <p:attrName>style.visibility</p:attrName>
                                        </p:attrNameLst>
                                      </p:cBhvr>
                                      <p:to>
                                        <p:strVal val="visible"/>
                                      </p:to>
                                    </p:set>
                                    <p:animEffect filter="dissolve" transition="in">
                                      <p:cBhvr>
                                        <p:cTn dur="500" id="23"/>
                                        <p:tgtEl>
                                          <p:spTgt spid="34"/>
                                        </p:tgtEl>
                                      </p:cBhvr>
                                    </p:animEffect>
                                  </p:childTnLst>
                                </p:cTn>
                              </p:par>
                            </p:childTnLst>
                          </p:cTn>
                        </p:par>
                      </p:childTnLst>
                    </p:cTn>
                  </p:par>
                  <p:par>
                    <p:cTn fill="hold" id="24">
                      <p:stCondLst>
                        <p:cond delay="indefinite"/>
                      </p:stCondLst>
                      <p:childTnLst>
                        <p:par>
                          <p:cTn fill="hold" id="25">
                            <p:stCondLst>
                              <p:cond delay="0"/>
                            </p:stCondLst>
                            <p:childTnLst>
                              <p:par>
                                <p:cTn fill="hold" id="26" nodeType="clickEffect" presetClass="entr" presetID="9" presetSubtype="0">
                                  <p:stCondLst>
                                    <p:cond delay="0"/>
                                  </p:stCondLst>
                                  <p:childTnLst>
                                    <p:set>
                                      <p:cBhvr>
                                        <p:cTn dur="1" fill="hold" id="27">
                                          <p:stCondLst>
                                            <p:cond delay="0"/>
                                          </p:stCondLst>
                                        </p:cTn>
                                        <p:tgtEl>
                                          <p:spTgt spid="35"/>
                                        </p:tgtEl>
                                        <p:attrNameLst>
                                          <p:attrName>style.visibility</p:attrName>
                                        </p:attrNameLst>
                                      </p:cBhvr>
                                      <p:to>
                                        <p:strVal val="visible"/>
                                      </p:to>
                                    </p:set>
                                    <p:animEffect filter="dissolve" transition="in">
                                      <p:cBhvr>
                                        <p:cTn dur="500" id="28"/>
                                        <p:tgtEl>
                                          <p:spTgt spid="35"/>
                                        </p:tgtEl>
                                      </p:cBhvr>
                                    </p:animEffect>
                                  </p:childTnLst>
                                </p:cTn>
                              </p:par>
                            </p:childTnLst>
                          </p:cTn>
                        </p:par>
                      </p:childTnLst>
                    </p:cTn>
                  </p:par>
                  <p:par>
                    <p:cTn fill="hold" id="29">
                      <p:stCondLst>
                        <p:cond delay="indefinite"/>
                      </p:stCondLst>
                      <p:childTnLst>
                        <p:par>
                          <p:cTn fill="hold" id="30">
                            <p:stCondLst>
                              <p:cond delay="0"/>
                            </p:stCondLst>
                            <p:childTnLst>
                              <p:par>
                                <p:cTn fill="hold" id="31" nodeType="clickEffect" presetClass="entr" presetID="9" presetSubtype="0">
                                  <p:stCondLst>
                                    <p:cond delay="0"/>
                                  </p:stCondLst>
                                  <p:childTnLst>
                                    <p:set>
                                      <p:cBhvr>
                                        <p:cTn dur="1" fill="hold" id="32">
                                          <p:stCondLst>
                                            <p:cond delay="0"/>
                                          </p:stCondLst>
                                        </p:cTn>
                                        <p:tgtEl>
                                          <p:spTgt spid="36"/>
                                        </p:tgtEl>
                                        <p:attrNameLst>
                                          <p:attrName>style.visibility</p:attrName>
                                        </p:attrNameLst>
                                      </p:cBhvr>
                                      <p:to>
                                        <p:strVal val="visible"/>
                                      </p:to>
                                    </p:set>
                                    <p:animEffect filter="dissolve" transition="in">
                                      <p:cBhvr>
                                        <p:cTn dur="500" id="33"/>
                                        <p:tgtEl>
                                          <p:spTgt spid="36"/>
                                        </p:tgtEl>
                                      </p:cBhvr>
                                    </p:animEffect>
                                  </p:childTnLst>
                                </p:cTn>
                              </p:par>
                            </p:childTnLst>
                          </p:cTn>
                        </p:par>
                      </p:childTnLst>
                    </p:cTn>
                  </p:par>
                  <p:par>
                    <p:cTn fill="hold" id="34">
                      <p:stCondLst>
                        <p:cond delay="indefinite"/>
                      </p:stCondLst>
                      <p:childTnLst>
                        <p:par>
                          <p:cTn fill="hold" id="35">
                            <p:stCondLst>
                              <p:cond delay="0"/>
                            </p:stCondLst>
                            <p:childTnLst>
                              <p:par>
                                <p:cTn fill="hold" id="36" nodeType="clickEffect" presetClass="entr" presetID="9" presetSubtype="0">
                                  <p:stCondLst>
                                    <p:cond delay="0"/>
                                  </p:stCondLst>
                                  <p:childTnLst>
                                    <p:set>
                                      <p:cBhvr>
                                        <p:cTn dur="1" fill="hold" id="37">
                                          <p:stCondLst>
                                            <p:cond delay="0"/>
                                          </p:stCondLst>
                                        </p:cTn>
                                        <p:tgtEl>
                                          <p:spTgt spid="31"/>
                                        </p:tgtEl>
                                        <p:attrNameLst>
                                          <p:attrName>style.visibility</p:attrName>
                                        </p:attrNameLst>
                                      </p:cBhvr>
                                      <p:to>
                                        <p:strVal val="visible"/>
                                      </p:to>
                                    </p:set>
                                    <p:animEffect filter="dissolve" transition="in">
                                      <p:cBhvr>
                                        <p:cTn dur="500" id="38"/>
                                        <p:tgtEl>
                                          <p:spTgt spid="31"/>
                                        </p:tgtEl>
                                      </p:cBhvr>
                                    </p:animEffect>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42" presetSubtype="0">
                                  <p:stCondLst>
                                    <p:cond delay="0"/>
                                  </p:stCondLst>
                                  <p:childTnLst>
                                    <p:set>
                                      <p:cBhvr>
                                        <p:cTn dur="1" fill="hold" id="42">
                                          <p:stCondLst>
                                            <p:cond delay="0"/>
                                          </p:stCondLst>
                                        </p:cTn>
                                        <p:tgtEl>
                                          <p:spTgt spid="40"/>
                                        </p:tgtEl>
                                        <p:attrNameLst>
                                          <p:attrName>style.visibility</p:attrName>
                                        </p:attrNameLst>
                                      </p:cBhvr>
                                      <p:to>
                                        <p:strVal val="visible"/>
                                      </p:to>
                                    </p:set>
                                    <p:animEffect filter="fade" transition="in">
                                      <p:cBhvr>
                                        <p:cTn dur="1000" id="43"/>
                                        <p:tgtEl>
                                          <p:spTgt spid="40"/>
                                        </p:tgtEl>
                                      </p:cBhvr>
                                    </p:animEffect>
                                    <p:anim calcmode="lin" valueType="num">
                                      <p:cBhvr>
                                        <p:cTn dur="1000" fill="hold" id="44"/>
                                        <p:tgtEl>
                                          <p:spTgt spid="40"/>
                                        </p:tgtEl>
                                        <p:attrNameLst>
                                          <p:attrName>ppt_x</p:attrName>
                                        </p:attrNameLst>
                                      </p:cBhvr>
                                      <p:tavLst>
                                        <p:tav tm="0">
                                          <p:val>
                                            <p:strVal val="#ppt_x"/>
                                          </p:val>
                                        </p:tav>
                                        <p:tav tm="100000">
                                          <p:val>
                                            <p:strVal val="#ppt_x"/>
                                          </p:val>
                                        </p:tav>
                                      </p:tavLst>
                                    </p:anim>
                                    <p:anim calcmode="lin" valueType="num">
                                      <p:cBhvr>
                                        <p:cTn dur="1000" fill="hold" id="45"/>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0"/>
    </p:bldLst>
  </p:timing>
</p:sld>
</file>

<file path=ppt/slides/slide32.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79" y="1037199"/>
            <a:ext cx="2749117"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0" name="矩形 19"/>
          <p:cNvSpPr/>
          <p:nvPr/>
        </p:nvSpPr>
        <p:spPr>
          <a:xfrm>
            <a:off x="599027" y="2107915"/>
            <a:ext cx="9694899" cy="1624484"/>
          </a:xfrm>
          <a:prstGeom prst="rect">
            <a:avLst/>
          </a:prstGeom>
        </p:spPr>
        <p:txBody>
          <a:bodyPr wrap="square">
            <a:spAutoFit/>
          </a:bodyPr>
          <a:lstStyle/>
          <a:p>
            <a:pPr algn="just" lvl="0">
              <a:lnSpc>
                <a:spcPct val="150000"/>
              </a:lnSpc>
              <a:spcAft>
                <a:spcPts val="0"/>
              </a:spcAft>
            </a:pPr>
            <a:r>
              <a:rPr altLang="en-US" dirty="0" kern="100" lang="zh-CN" sz="3600">
                <a:solidFill>
                  <a:schemeClr val="accent2">
                    <a:lumMod val="40000"/>
                    <a:lumOff val="60000"/>
                  </a:schemeClr>
                </a:solidFill>
                <a:effectLst/>
                <a:latin charset="-122" panose="02010609060101010101" pitchFamily="49" typeface="黑体"/>
                <a:ea charset="-122" panose="02010609060101010101" pitchFamily="49" typeface="黑体"/>
                <a:cs charset="0" panose="02020603050405020304" pitchFamily="18" typeface="Times New Roman"/>
              </a:rPr>
              <a:t>中国：</a:t>
            </a:r>
            <a:r>
              <a:rPr altLang="en-US"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rPr>
              <a:t>清朝大腐败；半殖民地半封建大大加深；民族救亡图存运动大发展。</a:t>
            </a:r>
            <a:endParaRPr altLang="zh-CN"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endParaRPr>
          </a:p>
        </p:txBody>
      </p:sp>
      <p:sp>
        <p:nvSpPr>
          <p:cNvPr id="21" name="矩形 20"/>
          <p:cNvSpPr/>
          <p:nvPr/>
        </p:nvSpPr>
        <p:spPr>
          <a:xfrm>
            <a:off x="599027" y="5097857"/>
            <a:ext cx="7010774" cy="793487"/>
          </a:xfrm>
          <a:prstGeom prst="rect">
            <a:avLst/>
          </a:prstGeom>
        </p:spPr>
        <p:txBody>
          <a:bodyPr wrap="square">
            <a:spAutoFit/>
          </a:bodyPr>
          <a:lstStyle/>
          <a:p>
            <a:pPr algn="just" lvl="0">
              <a:lnSpc>
                <a:spcPct val="150000"/>
              </a:lnSpc>
              <a:spcAft>
                <a:spcPts val="0"/>
              </a:spcAft>
            </a:pPr>
            <a:r>
              <a:rPr altLang="en-US" dirty="0" kern="100" lang="zh-CN" sz="3600">
                <a:solidFill>
                  <a:schemeClr val="accent2">
                    <a:lumMod val="40000"/>
                    <a:lumOff val="60000"/>
                  </a:schemeClr>
                </a:solidFill>
                <a:effectLst/>
                <a:latin charset="-122" panose="02010609060101010101" pitchFamily="49" typeface="黑体"/>
                <a:ea charset="-122" panose="02010609060101010101" pitchFamily="49" typeface="黑体"/>
                <a:cs charset="0" panose="02020603050405020304" pitchFamily="18" typeface="Times New Roman"/>
              </a:rPr>
              <a:t>远东：</a:t>
            </a:r>
            <a:r>
              <a:rPr altLang="en-US"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rPr>
              <a:t>扩大侵略；格局大改变</a:t>
            </a:r>
            <a:endParaRPr altLang="zh-CN"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endParaRPr>
          </a:p>
        </p:txBody>
      </p:sp>
      <p:sp>
        <p:nvSpPr>
          <p:cNvPr id="22" name="矩形 21"/>
          <p:cNvSpPr/>
          <p:nvPr/>
        </p:nvSpPr>
        <p:spPr>
          <a:xfrm>
            <a:off x="559475" y="3966585"/>
            <a:ext cx="7010774" cy="793487"/>
          </a:xfrm>
          <a:prstGeom prst="rect">
            <a:avLst/>
          </a:prstGeom>
        </p:spPr>
        <p:txBody>
          <a:bodyPr wrap="square">
            <a:spAutoFit/>
          </a:bodyPr>
          <a:lstStyle/>
          <a:p>
            <a:pPr algn="just" lvl="0">
              <a:lnSpc>
                <a:spcPct val="150000"/>
              </a:lnSpc>
              <a:spcAft>
                <a:spcPts val="0"/>
              </a:spcAft>
            </a:pPr>
            <a:r>
              <a:rPr altLang="en-US" dirty="0" kern="100" lang="zh-CN" sz="3600">
                <a:solidFill>
                  <a:schemeClr val="accent2">
                    <a:lumMod val="40000"/>
                    <a:lumOff val="60000"/>
                  </a:schemeClr>
                </a:solidFill>
                <a:effectLst/>
                <a:latin charset="-122" panose="02010609060101010101" pitchFamily="49" typeface="黑体"/>
                <a:ea charset="-122" panose="02010609060101010101" pitchFamily="49" typeface="黑体"/>
                <a:cs charset="0" panose="02020603050405020304" pitchFamily="18" typeface="Times New Roman"/>
              </a:rPr>
              <a:t>日本：</a:t>
            </a:r>
            <a:r>
              <a:rPr altLang="en-US"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rPr>
              <a:t>向帝国主义过渡大大加快</a:t>
            </a:r>
            <a:endParaRPr altLang="zh-CN" dirty="0" kern="100" lang="zh-CN" sz="3600">
              <a:solidFill>
                <a:schemeClr val="bg1"/>
              </a:solidFill>
              <a:effectLst/>
              <a:latin charset="-122" panose="02010609060101010101" pitchFamily="49" typeface="黑体"/>
              <a:ea charset="-122" panose="02010609060101010101" pitchFamily="49" typeface="黑体"/>
              <a:cs charset="0" panose="02020603050405020304" pitchFamily="18" typeface="Times New Roman"/>
            </a:endParaRPr>
          </a:p>
        </p:txBody>
      </p:sp>
      <p:pic>
        <p:nvPicPr>
          <p:cNvPr descr="c:\users\administrator\appdata\roaming\360se6\User Data\temp\W020080109410018749544.jpg" id="23" name="Picture 16"/>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20656" y="1266874"/>
            <a:ext cx="1405863" cy="230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c:\users\administrator\appdata\roaming\360se6\User Data\temp\U4512P115T9D417902F168DT20100716120533_c.jpg" id="24" name="Picture 18"/>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09801" y="3232118"/>
            <a:ext cx="147539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20"/>
                                        </p:tgtEl>
                                        <p:attrNameLst>
                                          <p:attrName>style.visibility</p:attrName>
                                        </p:attrNameLst>
                                      </p:cBhvr>
                                      <p:to>
                                        <p:strVal val="visible"/>
                                      </p:to>
                                    </p:set>
                                    <p:animEffect filter="fade" transition="in">
                                      <p:cBhvr>
                                        <p:cTn dur="1000" id="7"/>
                                        <p:tgtEl>
                                          <p:spTgt spid="20"/>
                                        </p:tgtEl>
                                      </p:cBhvr>
                                    </p:animEffect>
                                    <p:anim calcmode="lin" valueType="num">
                                      <p:cBhvr>
                                        <p:cTn dur="1000" fill="hold" id="8"/>
                                        <p:tgtEl>
                                          <p:spTgt spid="20"/>
                                        </p:tgtEl>
                                        <p:attrNameLst>
                                          <p:attrName>ppt_x</p:attrName>
                                        </p:attrNameLst>
                                      </p:cBhvr>
                                      <p:tavLst>
                                        <p:tav tm="0">
                                          <p:val>
                                            <p:strVal val="#ppt_x"/>
                                          </p:val>
                                        </p:tav>
                                        <p:tav tm="100000">
                                          <p:val>
                                            <p:strVal val="#ppt_x"/>
                                          </p:val>
                                        </p:tav>
                                      </p:tavLst>
                                    </p:anim>
                                    <p:anim calcmode="lin" valueType="num">
                                      <p:cBhvr>
                                        <p:cTn dur="1000" fill="hold" id="9"/>
                                        <p:tgtEl>
                                          <p:spTgt spid="20"/>
                                        </p:tgtEl>
                                        <p:attrNameLst>
                                          <p:attrName>ppt_y</p:attrName>
                                        </p:attrNameLst>
                                      </p:cBhvr>
                                      <p:tavLst>
                                        <p:tav tm="0">
                                          <p:val>
                                            <p:strVal val="#ppt_y+.1"/>
                                          </p:val>
                                        </p:tav>
                                        <p:tav tm="100000">
                                          <p:val>
                                            <p:strVal val="#ppt_y"/>
                                          </p:val>
                                        </p:tav>
                                      </p:tavLst>
                                    </p:anim>
                                  </p:childTnLst>
                                </p:cTn>
                              </p:par>
                              <p:par>
                                <p:cTn fill="hold" id="10" nodeType="withEffect" presetClass="entr" presetID="10" presetSubtype="0">
                                  <p:stCondLst>
                                    <p:cond delay="0"/>
                                  </p:stCondLst>
                                  <p:childTnLst>
                                    <p:set>
                                      <p:cBhvr>
                                        <p:cTn dur="1" fill="hold" id="11">
                                          <p:stCondLst>
                                            <p:cond delay="0"/>
                                          </p:stCondLst>
                                        </p:cTn>
                                        <p:tgtEl>
                                          <p:spTgt spid="23"/>
                                        </p:tgtEl>
                                        <p:attrNameLst>
                                          <p:attrName>style.visibility</p:attrName>
                                        </p:attrNameLst>
                                      </p:cBhvr>
                                      <p:to>
                                        <p:strVal val="visible"/>
                                      </p:to>
                                    </p:set>
                                    <p:animEffect filter="fade" transition="in">
                                      <p:cBhvr>
                                        <p:cTn dur="2000" id="12"/>
                                        <p:tgtEl>
                                          <p:spTgt spid="23"/>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42" presetSubtype="0">
                                  <p:stCondLst>
                                    <p:cond delay="0"/>
                                  </p:stCondLst>
                                  <p:childTnLst>
                                    <p:set>
                                      <p:cBhvr>
                                        <p:cTn dur="1" fill="hold" id="16">
                                          <p:stCondLst>
                                            <p:cond delay="0"/>
                                          </p:stCondLst>
                                        </p:cTn>
                                        <p:tgtEl>
                                          <p:spTgt spid="22"/>
                                        </p:tgtEl>
                                        <p:attrNameLst>
                                          <p:attrName>style.visibility</p:attrName>
                                        </p:attrNameLst>
                                      </p:cBhvr>
                                      <p:to>
                                        <p:strVal val="visible"/>
                                      </p:to>
                                    </p:set>
                                    <p:animEffect filter="fade" transition="in">
                                      <p:cBhvr>
                                        <p:cTn dur="1000" id="17"/>
                                        <p:tgtEl>
                                          <p:spTgt spid="22"/>
                                        </p:tgtEl>
                                      </p:cBhvr>
                                    </p:animEffect>
                                    <p:anim calcmode="lin" valueType="num">
                                      <p:cBhvr>
                                        <p:cTn dur="1000" fill="hold" id="18"/>
                                        <p:tgtEl>
                                          <p:spTgt spid="22"/>
                                        </p:tgtEl>
                                        <p:attrNameLst>
                                          <p:attrName>ppt_x</p:attrName>
                                        </p:attrNameLst>
                                      </p:cBhvr>
                                      <p:tavLst>
                                        <p:tav tm="0">
                                          <p:val>
                                            <p:strVal val="#ppt_x"/>
                                          </p:val>
                                        </p:tav>
                                        <p:tav tm="100000">
                                          <p:val>
                                            <p:strVal val="#ppt_x"/>
                                          </p:val>
                                        </p:tav>
                                      </p:tavLst>
                                    </p:anim>
                                    <p:anim calcmode="lin" valueType="num">
                                      <p:cBhvr>
                                        <p:cTn dur="1000" fill="hold" id="19"/>
                                        <p:tgtEl>
                                          <p:spTgt spid="22"/>
                                        </p:tgtEl>
                                        <p:attrNameLst>
                                          <p:attrName>ppt_y</p:attrName>
                                        </p:attrNameLst>
                                      </p:cBhvr>
                                      <p:tavLst>
                                        <p:tav tm="0">
                                          <p:val>
                                            <p:strVal val="#ppt_y+.1"/>
                                          </p:val>
                                        </p:tav>
                                        <p:tav tm="100000">
                                          <p:val>
                                            <p:strVal val="#ppt_y"/>
                                          </p:val>
                                        </p:tav>
                                      </p:tavLst>
                                    </p:anim>
                                  </p:childTnLst>
                                </p:cTn>
                              </p:par>
                              <p:par>
                                <p:cTn fill="hold" id="20" nodeType="withEffect" presetClass="entr" presetID="10" presetSubtype="0">
                                  <p:stCondLst>
                                    <p:cond delay="0"/>
                                  </p:stCondLst>
                                  <p:childTnLst>
                                    <p:set>
                                      <p:cBhvr>
                                        <p:cTn dur="1" fill="hold" id="21">
                                          <p:stCondLst>
                                            <p:cond delay="0"/>
                                          </p:stCondLst>
                                        </p:cTn>
                                        <p:tgtEl>
                                          <p:spTgt spid="24"/>
                                        </p:tgtEl>
                                        <p:attrNameLst>
                                          <p:attrName>style.visibility</p:attrName>
                                        </p:attrNameLst>
                                      </p:cBhvr>
                                      <p:to>
                                        <p:strVal val="visible"/>
                                      </p:to>
                                    </p:set>
                                    <p:animEffect filter="fade" transition="in">
                                      <p:cBhvr>
                                        <p:cTn dur="2000" id="22"/>
                                        <p:tgtEl>
                                          <p:spTgt spid="24"/>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42" presetSubtype="0">
                                  <p:stCondLst>
                                    <p:cond delay="0"/>
                                  </p:stCondLst>
                                  <p:childTnLst>
                                    <p:set>
                                      <p:cBhvr>
                                        <p:cTn dur="1" fill="hold" id="26">
                                          <p:stCondLst>
                                            <p:cond delay="0"/>
                                          </p:stCondLst>
                                        </p:cTn>
                                        <p:tgtEl>
                                          <p:spTgt spid="21"/>
                                        </p:tgtEl>
                                        <p:attrNameLst>
                                          <p:attrName>style.visibility</p:attrName>
                                        </p:attrNameLst>
                                      </p:cBhvr>
                                      <p:to>
                                        <p:strVal val="visible"/>
                                      </p:to>
                                    </p:set>
                                    <p:animEffect filter="fade" transition="in">
                                      <p:cBhvr>
                                        <p:cTn dur="1000" id="27"/>
                                        <p:tgtEl>
                                          <p:spTgt spid="21"/>
                                        </p:tgtEl>
                                      </p:cBhvr>
                                    </p:animEffect>
                                    <p:anim calcmode="lin" valueType="num">
                                      <p:cBhvr>
                                        <p:cTn dur="1000" fill="hold" id="28"/>
                                        <p:tgtEl>
                                          <p:spTgt spid="21"/>
                                        </p:tgtEl>
                                        <p:attrNameLst>
                                          <p:attrName>ppt_x</p:attrName>
                                        </p:attrNameLst>
                                      </p:cBhvr>
                                      <p:tavLst>
                                        <p:tav tm="0">
                                          <p:val>
                                            <p:strVal val="#ppt_x"/>
                                          </p:val>
                                        </p:tav>
                                        <p:tav tm="100000">
                                          <p:val>
                                            <p:strVal val="#ppt_x"/>
                                          </p:val>
                                        </p:tav>
                                      </p:tavLst>
                                    </p:anim>
                                    <p:anim calcmode="lin" valueType="num">
                                      <p:cBhvr>
                                        <p:cTn dur="1000" fill="hold" id="29"/>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0"/>
      <p:bldP grpId="0" spid="21"/>
      <p:bldP grpId="0" spid="22"/>
    </p:bldLst>
  </p:timing>
</p:sld>
</file>

<file path=ppt/slides/slide33.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59610"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18" name="矩形 17"/>
          <p:cNvSpPr/>
          <p:nvPr/>
        </p:nvSpPr>
        <p:spPr>
          <a:xfrm>
            <a:off x="1550130" y="1894872"/>
            <a:ext cx="9091739" cy="4359848"/>
          </a:xfrm>
          <a:prstGeom prst="rect">
            <a:avLst/>
          </a:prstGeom>
        </p:spPr>
        <p:txBody>
          <a:bodyPr wrap="square">
            <a:spAutoFit/>
          </a:bodyPr>
          <a:lstStyle/>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列强侵略势力深入到</a:t>
            </a:r>
            <a:r>
              <a:rPr altLang="en-US" b="1" dirty="0" kern="100" lang="zh-CN" sz="2800">
                <a:solidFill>
                  <a:srgbClr val="FF0000"/>
                </a:solidFill>
                <a:latin charset="-122" panose="02010609060101010101" pitchFamily="49" typeface="黑体"/>
                <a:ea charset="-122" panose="02010609060101010101" pitchFamily="49" typeface="黑体"/>
                <a:cs charset="0" panose="02020603050405020304" pitchFamily="18" typeface="Times New Roman"/>
              </a:rPr>
              <a:t>中国腹地</a:t>
            </a:r>
            <a:endParaRPr altLang="zh-CN" b="1" dirty="0" kern="100" lang="en-US" sz="2800">
              <a:solidFill>
                <a:srgbClr val="FF0000"/>
              </a:solidFill>
              <a:latin charset="-122" panose="02010609060101010101" pitchFamily="49" typeface="黑体"/>
              <a:ea charset="-122" panose="02010609060101010101" pitchFamily="49" typeface="黑体"/>
              <a:cs charset="0" panose="02020603050405020304" pitchFamily="18" typeface="Times New Roman"/>
            </a:endParaRPr>
          </a:p>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外国资本挤压，阻碍中国民族</a:t>
            </a:r>
            <a:r>
              <a:rPr altLang="en-US" b="1" dirty="0" kern="100" lang="zh-CN" sz="2800">
                <a:solidFill>
                  <a:srgbClr val="FF0000"/>
                </a:solidFill>
                <a:latin charset="-122" panose="02010609060101010101" pitchFamily="49" typeface="黑体"/>
                <a:ea charset="-122" panose="02010609060101010101" pitchFamily="49" typeface="黑体"/>
                <a:cs charset="0" panose="02020603050405020304" pitchFamily="18" typeface="Times New Roman"/>
              </a:rPr>
              <a:t>资本主义</a:t>
            </a: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发展</a:t>
            </a:r>
            <a:endParaRPr altLang="zh-CN" b="1" dirty="0" kern="100" lang="en-US" sz="2800">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巨额战争赔款使国家财政不堪重负，不得不举借外债</a:t>
            </a:r>
            <a:endParaRPr altLang="zh-CN" b="1" dirty="0" kern="100" lang="en-US" sz="2800">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俄德法“</a:t>
            </a:r>
            <a:r>
              <a:rPr altLang="en-US" b="1" dirty="0" kern="100" lang="zh-CN" sz="2800">
                <a:solidFill>
                  <a:srgbClr val="FF0000"/>
                </a:solidFill>
                <a:latin charset="-122" panose="02010609060101010101" pitchFamily="49" typeface="黑体"/>
                <a:ea charset="-122" panose="02010609060101010101" pitchFamily="49" typeface="黑体"/>
                <a:cs charset="0" panose="02020603050405020304" pitchFamily="18" typeface="Times New Roman"/>
              </a:rPr>
              <a:t>干涉还辽</a:t>
            </a: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”拉开了列强瓜分中国狂潮的序幕</a:t>
            </a:r>
            <a:endParaRPr altLang="zh-CN" b="1" dirty="0" kern="100" lang="en-US" sz="2800">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为挽救统治危机，清王朝开始了</a:t>
            </a:r>
            <a:r>
              <a:rPr altLang="en-US" b="1" dirty="0" kern="100" lang="zh-CN" sz="2800">
                <a:solidFill>
                  <a:srgbClr val="FF0000"/>
                </a:solidFill>
                <a:latin charset="-122" panose="02010609060101010101" pitchFamily="49" typeface="黑体"/>
                <a:ea charset="-122" panose="02010609060101010101" pitchFamily="49" typeface="黑体"/>
                <a:cs charset="0" panose="02020603050405020304" pitchFamily="18" typeface="Times New Roman"/>
              </a:rPr>
              <a:t>军事改革</a:t>
            </a:r>
            <a:endParaRPr altLang="zh-CN" b="1" dirty="0" kern="100" lang="en-US" sz="2800">
              <a:solidFill>
                <a:srgbClr val="FF0000"/>
              </a:solidFill>
              <a:latin charset="-122" panose="02010609060101010101" pitchFamily="49" typeface="黑体"/>
              <a:ea charset="-122" panose="02010609060101010101" pitchFamily="49" typeface="黑体"/>
              <a:cs charset="0" panose="02020603050405020304" pitchFamily="18" typeface="Times New Roman"/>
            </a:endParaRPr>
          </a:p>
          <a:p>
            <a:pPr algn="just" indent="-342900" lvl="0" marL="342900">
              <a:lnSpc>
                <a:spcPct val="150000"/>
              </a:lnSpc>
              <a:spcAft>
                <a:spcPts val="0"/>
              </a:spcAft>
              <a:buFont charset="2" panose="05000000000000000000" pitchFamily="2" typeface="Wingdings"/>
              <a:buChar char="Ø"/>
            </a:pP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各阶层展开了</a:t>
            </a:r>
            <a:r>
              <a:rPr altLang="en-US" b="1" dirty="0" kern="100" lang="zh-CN" sz="2800">
                <a:solidFill>
                  <a:srgbClr val="FF0000"/>
                </a:solidFill>
                <a:latin charset="-122" panose="02010609060101010101" pitchFamily="49" typeface="黑体"/>
                <a:ea charset="-122" panose="02010609060101010101" pitchFamily="49" typeface="黑体"/>
                <a:cs charset="0" panose="02020603050405020304" pitchFamily="18" typeface="Times New Roman"/>
              </a:rPr>
              <a:t>救亡图存</a:t>
            </a:r>
            <a:r>
              <a:rPr altLang="en-US" b="1" dirty="0" kern="100" lang="zh-CN" sz="2800">
                <a:solidFill>
                  <a:schemeClr val="bg1"/>
                </a:solidFill>
                <a:latin charset="-122" panose="02010609060101010101" pitchFamily="49" typeface="黑体"/>
                <a:ea charset="-122" panose="02010609060101010101" pitchFamily="49" typeface="黑体"/>
                <a:cs charset="0" panose="02020603050405020304" pitchFamily="18" typeface="Times New Roman"/>
              </a:rPr>
              <a:t>的斗争。如台湾军民反对割台</a:t>
            </a:r>
            <a:endParaRPr altLang="zh-CN" b="1" dirty="0" kern="100" lang="en-US" sz="2800">
              <a:solidFill>
                <a:schemeClr val="bg1"/>
              </a:solidFill>
              <a:latin charset="-122" panose="02010609060101010101" pitchFamily="49" typeface="黑体"/>
              <a:ea charset="-122" panose="02010609060101010101" pitchFamily="49" typeface="黑体"/>
              <a:cs charset="0" panose="02020603050405020304" pitchFamily="18" typeface="Times New Roman"/>
            </a:endParaRPr>
          </a:p>
          <a:p>
            <a:pPr algn="just" lvl="0">
              <a:lnSpc>
                <a:spcPct val="150000"/>
              </a:lnSpc>
              <a:spcAft>
                <a:spcPts val="0"/>
              </a:spcAft>
            </a:pPr>
            <a:endParaRPr altLang="zh-CN" dirty="0" kern="100" lang="zh-CN" sz="2000">
              <a:solidFill>
                <a:schemeClr val="bg1"/>
              </a:solidFill>
              <a:effectLst/>
              <a:latin charset="-122" panose="02010609060101010101" pitchFamily="49" typeface="黑体"/>
              <a:ea charset="-122" panose="02010609060101010101" pitchFamily="49" typeface="黑体"/>
              <a:cs charset="0" panose="02020603050405020304" pitchFamily="18" typeface="Times New Roman"/>
            </a:endParaRPr>
          </a:p>
        </p:txBody>
      </p:sp>
      <p:pic>
        <p:nvPicPr>
          <p:cNvPr descr="c:\users\administrator\appdata\roaming\360se6\User Data\temp\slide3pic1.png" id="21" name="Picture 14"/>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7535" y="206914"/>
            <a:ext cx="3446697" cy="2202305"/>
          </a:xfrm>
          <a:prstGeom prst="plaque">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5"/>
          </a:fillRef>
          <a:effectRef idx="1">
            <a:schemeClr val="accent5"/>
          </a:effectRef>
          <a:fontRef idx="minor">
            <a:schemeClr val="lt1"/>
          </a:fontRef>
        </p:style>
      </p:pic>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8">
                                            <p:txEl>
                                              <p:pRg end="0" st="0"/>
                                            </p:txEl>
                                          </p:spTgt>
                                        </p:tgtEl>
                                        <p:attrNameLst>
                                          <p:attrName>style.visibility</p:attrName>
                                        </p:attrNameLst>
                                      </p:cBhvr>
                                      <p:to>
                                        <p:strVal val="visible"/>
                                      </p:to>
                                    </p:set>
                                    <p:anim calcmode="lin" valueType="num">
                                      <p:cBhvr additive="base">
                                        <p:cTn dur="500" fill="hold" id="7"/>
                                        <p:tgtEl>
                                          <p:spTgt spid="18">
                                            <p:txEl>
                                              <p:pRg end="0" st="0"/>
                                            </p:txEl>
                                          </p:spTgt>
                                        </p:tgtEl>
                                        <p:attrNameLst>
                                          <p:attrName>ppt_x</p:attrName>
                                        </p:attrNameLst>
                                      </p:cBhvr>
                                      <p:tavLst>
                                        <p:tav tm="0">
                                          <p:val>
                                            <p:strVal val="#ppt_x"/>
                                          </p:val>
                                        </p:tav>
                                        <p:tav tm="100000">
                                          <p:val>
                                            <p:strVal val="#ppt_x"/>
                                          </p:val>
                                        </p:tav>
                                      </p:tavLst>
                                    </p:anim>
                                    <p:anim calcmode="lin" valueType="num">
                                      <p:cBhvr additive="base">
                                        <p:cTn dur="500" fill="hold" id="8"/>
                                        <p:tgtEl>
                                          <p:spTgt spid="18">
                                            <p:txEl>
                                              <p:pRg end="0" st="0"/>
                                            </p:txEl>
                                          </p:spTgt>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18">
                                            <p:txEl>
                                              <p:pRg end="1" st="1"/>
                                            </p:txEl>
                                          </p:spTgt>
                                        </p:tgtEl>
                                        <p:attrNameLst>
                                          <p:attrName>style.visibility</p:attrName>
                                        </p:attrNameLst>
                                      </p:cBhvr>
                                      <p:to>
                                        <p:strVal val="visible"/>
                                      </p:to>
                                    </p:set>
                                    <p:anim calcmode="lin" valueType="num">
                                      <p:cBhvr additive="base">
                                        <p:cTn dur="500" fill="hold" id="13"/>
                                        <p:tgtEl>
                                          <p:spTgt spid="18">
                                            <p:txEl>
                                              <p:pRg end="1" st="1"/>
                                            </p:txEl>
                                          </p:spTgt>
                                        </p:tgtEl>
                                        <p:attrNameLst>
                                          <p:attrName>ppt_x</p:attrName>
                                        </p:attrNameLst>
                                      </p:cBhvr>
                                      <p:tavLst>
                                        <p:tav tm="0">
                                          <p:val>
                                            <p:strVal val="#ppt_x"/>
                                          </p:val>
                                        </p:tav>
                                        <p:tav tm="100000">
                                          <p:val>
                                            <p:strVal val="#ppt_x"/>
                                          </p:val>
                                        </p:tav>
                                      </p:tavLst>
                                    </p:anim>
                                    <p:anim calcmode="lin" valueType="num">
                                      <p:cBhvr additive="base">
                                        <p:cTn dur="500" fill="hold" id="14"/>
                                        <p:tgtEl>
                                          <p:spTgt spid="18">
                                            <p:txEl>
                                              <p:pRg end="1" st="1"/>
                                            </p:txEl>
                                          </p:spTgt>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2" presetSubtype="4">
                                  <p:stCondLst>
                                    <p:cond delay="0"/>
                                  </p:stCondLst>
                                  <p:childTnLst>
                                    <p:set>
                                      <p:cBhvr>
                                        <p:cTn dur="1" fill="hold" id="18">
                                          <p:stCondLst>
                                            <p:cond delay="0"/>
                                          </p:stCondLst>
                                        </p:cTn>
                                        <p:tgtEl>
                                          <p:spTgt spid="18">
                                            <p:txEl>
                                              <p:pRg end="2" st="2"/>
                                            </p:txEl>
                                          </p:spTgt>
                                        </p:tgtEl>
                                        <p:attrNameLst>
                                          <p:attrName>style.visibility</p:attrName>
                                        </p:attrNameLst>
                                      </p:cBhvr>
                                      <p:to>
                                        <p:strVal val="visible"/>
                                      </p:to>
                                    </p:set>
                                    <p:anim calcmode="lin" valueType="num">
                                      <p:cBhvr additive="base">
                                        <p:cTn dur="500" fill="hold" id="19"/>
                                        <p:tgtEl>
                                          <p:spTgt spid="18">
                                            <p:txEl>
                                              <p:pRg end="2" st="2"/>
                                            </p:txEl>
                                          </p:spTgt>
                                        </p:tgtEl>
                                        <p:attrNameLst>
                                          <p:attrName>ppt_x</p:attrName>
                                        </p:attrNameLst>
                                      </p:cBhvr>
                                      <p:tavLst>
                                        <p:tav tm="0">
                                          <p:val>
                                            <p:strVal val="#ppt_x"/>
                                          </p:val>
                                        </p:tav>
                                        <p:tav tm="100000">
                                          <p:val>
                                            <p:strVal val="#ppt_x"/>
                                          </p:val>
                                        </p:tav>
                                      </p:tavLst>
                                    </p:anim>
                                    <p:anim calcmode="lin" valueType="num">
                                      <p:cBhvr additive="base">
                                        <p:cTn dur="500" fill="hold" id="20"/>
                                        <p:tgtEl>
                                          <p:spTgt spid="18">
                                            <p:txEl>
                                              <p:pRg end="2" st="2"/>
                                            </p:txEl>
                                          </p:spTgt>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2" presetSubtype="4">
                                  <p:stCondLst>
                                    <p:cond delay="0"/>
                                  </p:stCondLst>
                                  <p:childTnLst>
                                    <p:set>
                                      <p:cBhvr>
                                        <p:cTn dur="1" fill="hold" id="24">
                                          <p:stCondLst>
                                            <p:cond delay="0"/>
                                          </p:stCondLst>
                                        </p:cTn>
                                        <p:tgtEl>
                                          <p:spTgt spid="18">
                                            <p:txEl>
                                              <p:pRg end="3" st="3"/>
                                            </p:txEl>
                                          </p:spTgt>
                                        </p:tgtEl>
                                        <p:attrNameLst>
                                          <p:attrName>style.visibility</p:attrName>
                                        </p:attrNameLst>
                                      </p:cBhvr>
                                      <p:to>
                                        <p:strVal val="visible"/>
                                      </p:to>
                                    </p:set>
                                    <p:anim calcmode="lin" valueType="num">
                                      <p:cBhvr additive="base">
                                        <p:cTn dur="500" fill="hold" id="25"/>
                                        <p:tgtEl>
                                          <p:spTgt spid="18">
                                            <p:txEl>
                                              <p:pRg end="3" st="3"/>
                                            </p:txEl>
                                          </p:spTgt>
                                        </p:tgtEl>
                                        <p:attrNameLst>
                                          <p:attrName>ppt_x</p:attrName>
                                        </p:attrNameLst>
                                      </p:cBhvr>
                                      <p:tavLst>
                                        <p:tav tm="0">
                                          <p:val>
                                            <p:strVal val="#ppt_x"/>
                                          </p:val>
                                        </p:tav>
                                        <p:tav tm="100000">
                                          <p:val>
                                            <p:strVal val="#ppt_x"/>
                                          </p:val>
                                        </p:tav>
                                      </p:tavLst>
                                    </p:anim>
                                    <p:anim calcmode="lin" valueType="num">
                                      <p:cBhvr additive="base">
                                        <p:cTn dur="500" fill="hold" id="26"/>
                                        <p:tgtEl>
                                          <p:spTgt spid="18">
                                            <p:txEl>
                                              <p:pRg end="3" st="3"/>
                                            </p:txEl>
                                          </p:spTgt>
                                        </p:tgtEl>
                                        <p:attrNameLst>
                                          <p:attrName>ppt_y</p:attrName>
                                        </p:attrNameLst>
                                      </p:cBhvr>
                                      <p:tavLst>
                                        <p:tav tm="0">
                                          <p:val>
                                            <p:strVal val="1+#ppt_h/2"/>
                                          </p:val>
                                        </p:tav>
                                        <p:tav tm="100000">
                                          <p:val>
                                            <p:strVal val="#ppt_y"/>
                                          </p:val>
                                        </p:tav>
                                      </p:tavLst>
                                    </p:anim>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2" presetSubtype="4">
                                  <p:stCondLst>
                                    <p:cond delay="0"/>
                                  </p:stCondLst>
                                  <p:childTnLst>
                                    <p:set>
                                      <p:cBhvr>
                                        <p:cTn dur="1" fill="hold" id="30">
                                          <p:stCondLst>
                                            <p:cond delay="0"/>
                                          </p:stCondLst>
                                        </p:cTn>
                                        <p:tgtEl>
                                          <p:spTgt spid="18">
                                            <p:txEl>
                                              <p:pRg end="4" st="4"/>
                                            </p:txEl>
                                          </p:spTgt>
                                        </p:tgtEl>
                                        <p:attrNameLst>
                                          <p:attrName>style.visibility</p:attrName>
                                        </p:attrNameLst>
                                      </p:cBhvr>
                                      <p:to>
                                        <p:strVal val="visible"/>
                                      </p:to>
                                    </p:set>
                                    <p:anim calcmode="lin" valueType="num">
                                      <p:cBhvr additive="base">
                                        <p:cTn dur="500" fill="hold" id="31"/>
                                        <p:tgtEl>
                                          <p:spTgt spid="18">
                                            <p:txEl>
                                              <p:pRg end="4" st="4"/>
                                            </p:txEl>
                                          </p:spTgt>
                                        </p:tgtEl>
                                        <p:attrNameLst>
                                          <p:attrName>ppt_x</p:attrName>
                                        </p:attrNameLst>
                                      </p:cBhvr>
                                      <p:tavLst>
                                        <p:tav tm="0">
                                          <p:val>
                                            <p:strVal val="#ppt_x"/>
                                          </p:val>
                                        </p:tav>
                                        <p:tav tm="100000">
                                          <p:val>
                                            <p:strVal val="#ppt_x"/>
                                          </p:val>
                                        </p:tav>
                                      </p:tavLst>
                                    </p:anim>
                                    <p:anim calcmode="lin" valueType="num">
                                      <p:cBhvr additive="base">
                                        <p:cTn dur="500" fill="hold" id="32"/>
                                        <p:tgtEl>
                                          <p:spTgt spid="18">
                                            <p:txEl>
                                              <p:pRg end="4" st="4"/>
                                            </p:txEl>
                                          </p:spTgt>
                                        </p:tgtEl>
                                        <p:attrNameLst>
                                          <p:attrName>ppt_y</p:attrName>
                                        </p:attrNameLst>
                                      </p:cBhvr>
                                      <p:tavLst>
                                        <p:tav tm="0">
                                          <p:val>
                                            <p:strVal val="1+#ppt_h/2"/>
                                          </p:val>
                                        </p:tav>
                                        <p:tav tm="100000">
                                          <p:val>
                                            <p:strVal val="#ppt_y"/>
                                          </p:val>
                                        </p:tav>
                                      </p:tavLst>
                                    </p:anim>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 presetSubtype="4">
                                  <p:stCondLst>
                                    <p:cond delay="0"/>
                                  </p:stCondLst>
                                  <p:childTnLst>
                                    <p:set>
                                      <p:cBhvr>
                                        <p:cTn dur="1" fill="hold" id="36">
                                          <p:stCondLst>
                                            <p:cond delay="0"/>
                                          </p:stCondLst>
                                        </p:cTn>
                                        <p:tgtEl>
                                          <p:spTgt spid="18">
                                            <p:txEl>
                                              <p:pRg end="5" st="5"/>
                                            </p:txEl>
                                          </p:spTgt>
                                        </p:tgtEl>
                                        <p:attrNameLst>
                                          <p:attrName>style.visibility</p:attrName>
                                        </p:attrNameLst>
                                      </p:cBhvr>
                                      <p:to>
                                        <p:strVal val="visible"/>
                                      </p:to>
                                    </p:set>
                                    <p:anim calcmode="lin" valueType="num">
                                      <p:cBhvr additive="base">
                                        <p:cTn dur="500" fill="hold" id="37"/>
                                        <p:tgtEl>
                                          <p:spTgt spid="18">
                                            <p:txEl>
                                              <p:pRg end="5" st="5"/>
                                            </p:txEl>
                                          </p:spTgt>
                                        </p:tgtEl>
                                        <p:attrNameLst>
                                          <p:attrName>ppt_x</p:attrName>
                                        </p:attrNameLst>
                                      </p:cBhvr>
                                      <p:tavLst>
                                        <p:tav tm="0">
                                          <p:val>
                                            <p:strVal val="#ppt_x"/>
                                          </p:val>
                                        </p:tav>
                                        <p:tav tm="100000">
                                          <p:val>
                                            <p:strVal val="#ppt_x"/>
                                          </p:val>
                                        </p:tav>
                                      </p:tavLst>
                                    </p:anim>
                                    <p:anim calcmode="lin" valueType="num">
                                      <p:cBhvr additive="base">
                                        <p:cTn dur="500" fill="hold" id="38"/>
                                        <p:tgtEl>
                                          <p:spTgt spid="18">
                                            <p:txEl>
                                              <p:pRg end="5" st="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18" uiExpand="1"/>
    </p:bldLst>
  </p:timing>
</p:sld>
</file>

<file path=ppt/slides/slide34.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59610"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17" name="图片 16"/>
          <p:cNvPicPr>
            <a:picLocks noChangeAspect="1"/>
          </p:cNvPicPr>
          <p:nvPr/>
        </p:nvPicPr>
        <p:blipFill>
          <a:blip r:embed="rId4"/>
          <a:stretch>
            <a:fillRect/>
          </a:stretch>
        </p:blipFill>
        <p:spPr>
          <a:xfrm>
            <a:off x="1182414" y="1613872"/>
            <a:ext cx="9970927" cy="5051936"/>
          </a:xfrm>
          <a:prstGeom prst="rect">
            <a:avLst/>
          </a:prstGeom>
        </p:spPr>
      </p:pic>
      <p:pic>
        <p:nvPicPr>
          <p:cNvPr id="20" name="图片 19"/>
          <p:cNvPicPr>
            <a:picLocks noChangeAspect="1"/>
          </p:cNvPicPr>
          <p:nvPr/>
        </p:nvPicPr>
        <p:blipFill>
          <a:blip r:embed="rId5">
            <a:extLst>
              <a:ext uri="{BEBA8EAE-BF5A-486C-A8C5-ECC9F3942E4B}">
                <a14:imgProps xmlns:a14="http://schemas.microsoft.com/office/drawing/2010/main">
                  <a14:imgLayer r:embed="rId6">
                    <a14:imgEffect>
                      <a14:backgroundRemoval b="99660" l="0" r="100000" t="0">
                        <a14:foregroundMark x1="65315" x2="65541" y1="17687" y2="13605"/>
                        <a14:foregroundMark x1="74775" x2="82432" y1="10204" y2="13946"/>
                        <a14:foregroundMark x1="72297" x2="88514" y1="28571" y2="78231"/>
                        <a14:foregroundMark x1="4279" x2="42117" y1="68027" y2="70068"/>
                        <a14:foregroundMark x1="5180" x2="40991" y1="74490" y2="75510"/>
                        <a14:foregroundMark x1="37387" x2="52928" y1="91156" y2="91156"/>
                        <a14:foregroundMark x1="59234" x2="34459" y1="33333" y2="27211"/>
                        <a14:foregroundMark x1="58333" x2="18468" y1="23810" y2="20748"/>
                        <a14:foregroundMark x1="59234" x2="69369" y1="46939" y2="83333"/>
                        <a14:foregroundMark x1="69369" x2="87387" y1="45578" y2="88776"/>
                        <a14:foregroundMark x1="94595" x2="94820" y1="51020" y2="97279"/>
                        <a14:foregroundMark x1="52027" x2="82207" y1="81973" y2="94218"/>
                      </a14:backgroundRemoval>
                    </a14:imgEffect>
                    <a14:imgEffect>
                      <a14:saturation sat="400000"/>
                    </a14:imgEffect>
                    <a14:imgEffect>
                      <a14:sharpenSoften amount="50000"/>
                    </a14:imgEffect>
                  </a14:imgLayer>
                </a14:imgProps>
              </a:ext>
            </a:extLst>
          </a:blip>
          <a:stretch>
            <a:fillRect/>
          </a:stretch>
        </p:blipFill>
        <p:spPr>
          <a:xfrm>
            <a:off x="191315" y="1065109"/>
            <a:ext cx="5638800" cy="3733800"/>
          </a:xfrm>
          <a:prstGeom prst="rect">
            <a:avLst/>
          </a:prstGeom>
        </p:spPr>
      </p:pic>
      <p:sp>
        <p:nvSpPr>
          <p:cNvPr id="23" name="矩形 22"/>
          <p:cNvSpPr/>
          <p:nvPr/>
        </p:nvSpPr>
        <p:spPr>
          <a:xfrm>
            <a:off x="980994" y="4870711"/>
            <a:ext cx="2954656" cy="923330"/>
          </a:xfrm>
          <a:prstGeom prst="rect">
            <a:avLst/>
          </a:prstGeom>
          <a:noFill/>
        </p:spPr>
        <p:txBody>
          <a:bodyPr bIns="45720" lIns="91440" rIns="91440" tIns="45720" wrap="none">
            <a:spAutoFit/>
          </a:bodyPr>
          <a:lstStyle/>
          <a:p>
            <a:pPr algn="ctr"/>
            <a:r>
              <a:rPr altLang="en-US" b="0" cap="none" dirty="0" lang="zh-CN" spc="0" sz="5400">
                <a:ln w="0"/>
                <a:solidFill>
                  <a:schemeClr val="bg1"/>
                </a:solidFill>
                <a:effectLst>
                  <a:outerShdw algn="tl" blurRad="38100" dir="2700000" dist="19050" rotWithShape="0">
                    <a:schemeClr val="dk1">
                      <a:alpha val="40000"/>
                    </a:schemeClr>
                  </a:outerShdw>
                </a:effectLst>
                <a:latin charset="-122" panose="02010601030101010101" pitchFamily="2" typeface="方正舒体"/>
                <a:ea charset="-122" panose="02010601030101010101" pitchFamily="2" typeface="方正舒体"/>
              </a:rPr>
              <a:t>弃医从文</a:t>
            </a:r>
            <a:endParaRPr altLang="en-US" b="0" cap="none" dirty="0" lang="zh-CN" spc="0" sz="5400">
              <a:ln w="0"/>
              <a:solidFill>
                <a:schemeClr val="bg1"/>
              </a:solidFill>
              <a:effectLst>
                <a:outerShdw algn="tl" blurRad="38100" dir="2700000" dist="19050" rotWithShape="0">
                  <a:schemeClr val="dk1">
                    <a:alpha val="40000"/>
                  </a:schemeClr>
                </a:outerShdw>
              </a:effectLst>
              <a:latin charset="-122" panose="02010601030101010101" pitchFamily="2" typeface="方正舒体"/>
              <a:ea charset="-122" panose="02010601030101010101" pitchFamily="2" typeface="方正舒体"/>
            </a:endParaRPr>
          </a:p>
        </p:txBody>
      </p:sp>
      <p:pic>
        <p:nvPicPr>
          <p:cNvPr id="25" name="图片 24"/>
          <p:cNvPicPr>
            <a:picLocks noChangeAspect="1"/>
          </p:cNvPicPr>
          <p:nvPr/>
        </p:nvPicPr>
        <p:blipFill>
          <a:blip r:embed="rId7"/>
          <a:stretch>
            <a:fillRect/>
          </a:stretch>
        </p:blipFill>
        <p:spPr>
          <a:xfrm>
            <a:off x="5914525" y="608198"/>
            <a:ext cx="5924928" cy="4017101"/>
          </a:xfrm>
          <a:prstGeom prst="rect">
            <a:avLst/>
          </a:prstGeom>
        </p:spPr>
      </p:pic>
      <p:sp>
        <p:nvSpPr>
          <p:cNvPr id="28" name="矩形 27"/>
          <p:cNvSpPr/>
          <p:nvPr/>
        </p:nvSpPr>
        <p:spPr>
          <a:xfrm>
            <a:off x="7618911" y="4512854"/>
            <a:ext cx="2954656" cy="923330"/>
          </a:xfrm>
          <a:prstGeom prst="rect">
            <a:avLst/>
          </a:prstGeom>
          <a:noFill/>
        </p:spPr>
        <p:txBody>
          <a:bodyPr bIns="45720" lIns="91440" rIns="91440" tIns="45720" wrap="none">
            <a:spAutoFit/>
          </a:bodyPr>
          <a:lstStyle/>
          <a:p>
            <a:pPr algn="ctr"/>
            <a:r>
              <a:rPr altLang="en-US" b="0" cap="none" dirty="0" lang="zh-CN" spc="0" sz="5400">
                <a:ln w="0"/>
                <a:solidFill>
                  <a:schemeClr val="bg1"/>
                </a:solidFill>
                <a:effectLst>
                  <a:outerShdw algn="tl" blurRad="38100" dir="2700000" dist="19050" rotWithShape="0">
                    <a:schemeClr val="dk1">
                      <a:alpha val="40000"/>
                    </a:schemeClr>
                  </a:outerShdw>
                </a:effectLst>
                <a:latin charset="-122" panose="02010601030101010101" pitchFamily="2" typeface="方正舒体"/>
                <a:ea charset="-122" panose="02010601030101010101" pitchFamily="2" typeface="方正舒体"/>
              </a:rPr>
              <a:t>投笔从戎</a:t>
            </a:r>
            <a:endParaRPr altLang="en-US" b="0" cap="none" dirty="0" lang="zh-CN" spc="0" sz="5400">
              <a:ln w="0"/>
              <a:solidFill>
                <a:schemeClr val="bg1"/>
              </a:solidFill>
              <a:effectLst>
                <a:outerShdw algn="tl" blurRad="38100" dir="2700000" dist="19050" rotWithShape="0">
                  <a:schemeClr val="dk1">
                    <a:alpha val="40000"/>
                  </a:schemeClr>
                </a:outerShdw>
              </a:effectLst>
              <a:latin charset="-122" panose="02010601030101010101" pitchFamily="2" typeface="方正舒体"/>
              <a:ea charset="-122" panose="02010601030101010101" pitchFamily="2" typeface="方正舒体"/>
            </a:endParaRPr>
          </a:p>
        </p:txBody>
      </p:sp>
      <p:sp>
        <p:nvSpPr>
          <p:cNvPr id="26" name="矩形: 圆顶角 25"/>
          <p:cNvSpPr/>
          <p:nvPr/>
        </p:nvSpPr>
        <p:spPr>
          <a:xfrm>
            <a:off x="5748170" y="5451352"/>
            <a:ext cx="6435567" cy="842959"/>
          </a:xfrm>
          <a:prstGeom prst="round2SameRect">
            <a:avLst/>
          </a:prstGeom>
        </p:spPr>
        <p:style>
          <a:lnRef idx="3">
            <a:schemeClr val="lt1"/>
          </a:lnRef>
          <a:fillRef idx="1">
            <a:schemeClr val="dk1"/>
          </a:fillRef>
          <a:effectRef idx="1">
            <a:schemeClr val="dk1"/>
          </a:effectRef>
          <a:fontRef idx="minor">
            <a:schemeClr val="lt1"/>
          </a:fontRef>
        </p:style>
        <p:txBody>
          <a:bodyPr anchor="ctr" rtlCol="0"/>
          <a:lstStyle/>
          <a:p>
            <a:pPr algn="ctr"/>
            <a:r>
              <a:rPr altLang="en-US" dirty="0" lang="zh-CN" sz="2800"/>
              <a:t>“赴日留学、研究军事，献身民族事业”</a:t>
            </a:r>
            <a:endParaRPr altLang="en-US" dirty="0" lang="zh-CN" sz="2800"/>
          </a:p>
        </p:txBody>
      </p:sp>
      <p:sp>
        <p:nvSpPr>
          <p:cNvPr id="31" name="矩形 30"/>
          <p:cNvSpPr/>
          <p:nvPr/>
        </p:nvSpPr>
        <p:spPr>
          <a:xfrm>
            <a:off x="4394638" y="4413925"/>
            <a:ext cx="1435477" cy="32072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6" presetSubtype="32">
                                  <p:stCondLst>
                                    <p:cond delay="0"/>
                                  </p:stCondLst>
                                  <p:childTnLst>
                                    <p:animEffect filter="circle(out)" transition="out">
                                      <p:cBhvr>
                                        <p:cTn dur="250" id="6"/>
                                        <p:tgtEl>
                                          <p:spTgt spid="17"/>
                                        </p:tgtEl>
                                      </p:cBhvr>
                                    </p:animEffect>
                                    <p:set>
                                      <p:cBhvr>
                                        <p:cTn dur="1" fill="hold" id="7">
                                          <p:stCondLst>
                                            <p:cond delay="249"/>
                                          </p:stCondLst>
                                        </p:cTn>
                                        <p:tgtEl>
                                          <p:spTgt spid="17"/>
                                        </p:tgtEl>
                                        <p:attrNameLst>
                                          <p:attrName>style.visibility</p:attrName>
                                        </p:attrNameLst>
                                      </p:cBhvr>
                                      <p:to>
                                        <p:strVal val="hidden"/>
                                      </p:to>
                                    </p:se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 presetSubtype="0">
                                  <p:stCondLst>
                                    <p:cond delay="0"/>
                                  </p:stCondLst>
                                  <p:childTnLst>
                                    <p:set>
                                      <p:cBhvr>
                                        <p:cTn dur="1" fill="hold" id="11">
                                          <p:stCondLst>
                                            <p:cond delay="0"/>
                                          </p:stCondLst>
                                        </p:cTn>
                                        <p:tgtEl>
                                          <p:spTgt spid="20"/>
                                        </p:tgtEl>
                                        <p:attrNameLst>
                                          <p:attrName>style.visibility</p:attrName>
                                        </p:attrNameLst>
                                      </p:cBhvr>
                                      <p:to>
                                        <p:strVal val="visible"/>
                                      </p:to>
                                    </p:set>
                                  </p:childTnLst>
                                </p:cTn>
                              </p:par>
                              <p:par>
                                <p:cTn fill="hold" grpId="0" id="12" nodeType="withEffect" presetClass="entr" presetID="1" presetSubtype="0">
                                  <p:stCondLst>
                                    <p:cond delay="0"/>
                                  </p:stCondLst>
                                  <p:childTnLst>
                                    <p:set>
                                      <p:cBhvr>
                                        <p:cTn dur="1" fill="hold" id="13">
                                          <p:stCondLst>
                                            <p:cond delay="0"/>
                                          </p:stCondLst>
                                        </p:cTn>
                                        <p:tgtEl>
                                          <p:spTgt spid="31"/>
                                        </p:tgtEl>
                                        <p:attrNameLst>
                                          <p:attrName>style.visibility</p:attrName>
                                        </p:attrNameLst>
                                      </p:cBhvr>
                                      <p:to>
                                        <p:strVal val="visible"/>
                                      </p:to>
                                    </p:set>
                                  </p:childTnLst>
                                </p:cTn>
                              </p:par>
                            </p:childTnLst>
                          </p:cTn>
                        </p:par>
                      </p:childTnLst>
                    </p:cTn>
                  </p:par>
                  <p:par>
                    <p:cTn fill="hold" id="14">
                      <p:stCondLst>
                        <p:cond delay="indefinite"/>
                      </p:stCondLst>
                      <p:childTnLst>
                        <p:par>
                          <p:cTn fill="hold" id="15">
                            <p:stCondLst>
                              <p:cond delay="0"/>
                            </p:stCondLst>
                            <p:childTnLst>
                              <p:par>
                                <p:cTn fill="hold" id="16" nodeType="clickEffect" presetClass="entr" presetID="16" presetSubtype="21">
                                  <p:stCondLst>
                                    <p:cond delay="0"/>
                                  </p:stCondLst>
                                  <p:childTnLst>
                                    <p:set>
                                      <p:cBhvr>
                                        <p:cTn dur="1" fill="hold" id="17">
                                          <p:stCondLst>
                                            <p:cond delay="0"/>
                                          </p:stCondLst>
                                        </p:cTn>
                                        <p:tgtEl>
                                          <p:spTgt spid="25"/>
                                        </p:tgtEl>
                                        <p:attrNameLst>
                                          <p:attrName>style.visibility</p:attrName>
                                        </p:attrNameLst>
                                      </p:cBhvr>
                                      <p:to>
                                        <p:strVal val="visible"/>
                                      </p:to>
                                    </p:set>
                                    <p:animEffect filter="barn(inVertical)" transition="in">
                                      <p:cBhvr>
                                        <p:cTn dur="250" id="18"/>
                                        <p:tgtEl>
                                          <p:spTgt spid="25"/>
                                        </p:tgtEl>
                                      </p:cBhvr>
                                    </p:animEffect>
                                  </p:childTnLst>
                                </p:cTn>
                              </p:par>
                              <p:par>
                                <p:cTn fill="hold" grpId="0" id="19" nodeType="withEffect" presetClass="entr" presetID="42" presetSubtype="0">
                                  <p:stCondLst>
                                    <p:cond delay="0"/>
                                  </p:stCondLst>
                                  <p:childTnLst>
                                    <p:set>
                                      <p:cBhvr>
                                        <p:cTn dur="1" fill="hold" id="20">
                                          <p:stCondLst>
                                            <p:cond delay="0"/>
                                          </p:stCondLst>
                                        </p:cTn>
                                        <p:tgtEl>
                                          <p:spTgt spid="23"/>
                                        </p:tgtEl>
                                        <p:attrNameLst>
                                          <p:attrName>style.visibility</p:attrName>
                                        </p:attrNameLst>
                                      </p:cBhvr>
                                      <p:to>
                                        <p:strVal val="visible"/>
                                      </p:to>
                                    </p:set>
                                    <p:animEffect filter="fade" transition="in">
                                      <p:cBhvr>
                                        <p:cTn dur="1000" id="21"/>
                                        <p:tgtEl>
                                          <p:spTgt spid="23"/>
                                        </p:tgtEl>
                                      </p:cBhvr>
                                    </p:animEffect>
                                    <p:anim calcmode="lin" valueType="num">
                                      <p:cBhvr>
                                        <p:cTn dur="1000" fill="hold" id="22"/>
                                        <p:tgtEl>
                                          <p:spTgt spid="23"/>
                                        </p:tgtEl>
                                        <p:attrNameLst>
                                          <p:attrName>ppt_x</p:attrName>
                                        </p:attrNameLst>
                                      </p:cBhvr>
                                      <p:tavLst>
                                        <p:tav tm="0">
                                          <p:val>
                                            <p:strVal val="#ppt_x"/>
                                          </p:val>
                                        </p:tav>
                                        <p:tav tm="100000">
                                          <p:val>
                                            <p:strVal val="#ppt_x"/>
                                          </p:val>
                                        </p:tav>
                                      </p:tavLst>
                                    </p:anim>
                                    <p:anim calcmode="lin" valueType="num">
                                      <p:cBhvr>
                                        <p:cTn dur="1000" fill="hold" id="23"/>
                                        <p:tgtEl>
                                          <p:spTgt spid="23"/>
                                        </p:tgtEl>
                                        <p:attrNameLst>
                                          <p:attrName>ppt_y</p:attrName>
                                        </p:attrNameLst>
                                      </p:cBhvr>
                                      <p:tavLst>
                                        <p:tav tm="0">
                                          <p:val>
                                            <p:strVal val="#ppt_y+.1"/>
                                          </p:val>
                                        </p:tav>
                                        <p:tav tm="100000">
                                          <p:val>
                                            <p:strVal val="#ppt_y"/>
                                          </p:val>
                                        </p:tav>
                                      </p:tavLst>
                                    </p:anim>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6" presetSubtype="16">
                                  <p:stCondLst>
                                    <p:cond delay="0"/>
                                  </p:stCondLst>
                                  <p:childTnLst>
                                    <p:set>
                                      <p:cBhvr>
                                        <p:cTn dur="1" fill="hold" id="27">
                                          <p:stCondLst>
                                            <p:cond delay="0"/>
                                          </p:stCondLst>
                                        </p:cTn>
                                        <p:tgtEl>
                                          <p:spTgt spid="28"/>
                                        </p:tgtEl>
                                        <p:attrNameLst>
                                          <p:attrName>style.visibility</p:attrName>
                                        </p:attrNameLst>
                                      </p:cBhvr>
                                      <p:to>
                                        <p:strVal val="visible"/>
                                      </p:to>
                                    </p:set>
                                    <p:animEffect filter="circle(in)" transition="in">
                                      <p:cBhvr>
                                        <p:cTn dur="250" id="28"/>
                                        <p:tgtEl>
                                          <p:spTgt spid="28"/>
                                        </p:tgtEl>
                                      </p:cBhvr>
                                    </p:animEffect>
                                  </p:childTnLst>
                                </p:cTn>
                              </p:par>
                            </p:childTnLst>
                          </p:cTn>
                        </p:par>
                      </p:childTnLst>
                    </p:cTn>
                  </p:par>
                  <p:par>
                    <p:cTn fill="hold" id="29">
                      <p:stCondLst>
                        <p:cond delay="indefinite"/>
                      </p:stCondLst>
                      <p:childTnLst>
                        <p:par>
                          <p:cTn fill="hold" id="30">
                            <p:stCondLst>
                              <p:cond delay="0"/>
                            </p:stCondLst>
                            <p:childTnLst>
                              <p:par>
                                <p:cTn fill="hold" grpId="0" id="31" nodeType="clickEffect" presetClass="entr" presetID="6" presetSubtype="16">
                                  <p:stCondLst>
                                    <p:cond delay="0"/>
                                  </p:stCondLst>
                                  <p:childTnLst>
                                    <p:set>
                                      <p:cBhvr>
                                        <p:cTn dur="1" fill="hold" id="32">
                                          <p:stCondLst>
                                            <p:cond delay="0"/>
                                          </p:stCondLst>
                                        </p:cTn>
                                        <p:tgtEl>
                                          <p:spTgt spid="26"/>
                                        </p:tgtEl>
                                        <p:attrNameLst>
                                          <p:attrName>style.visibility</p:attrName>
                                        </p:attrNameLst>
                                      </p:cBhvr>
                                      <p:to>
                                        <p:strVal val="visible"/>
                                      </p:to>
                                    </p:set>
                                    <p:animEffect filter="circle(in)" transition="in">
                                      <p:cBhvr>
                                        <p:cTn dur="250" id="33"/>
                                        <p:tgtEl>
                                          <p:spTgt spid="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3"/>
      <p:bldP grpId="0" spid="28"/>
      <p:bldP animBg="1" grpId="0" spid="26"/>
      <p:bldP animBg="1" grpId="0" spid="31"/>
    </p:bldLst>
  </p:timing>
</p:sld>
</file>

<file path=ppt/slides/slide35.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30" name="矩形 29"/>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9" name="矩形 28"/>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2" name="图片 1"/>
          <p:cNvPicPr>
            <a:picLocks noChangeAspect="1"/>
          </p:cNvPicPr>
          <p:nvPr/>
        </p:nvPicPr>
        <p:blipFill rotWithShape="1">
          <a:blip r:embed="rId2"/>
          <a:stretch>
            <a:fillRect/>
          </a:stretch>
        </p:blipFill>
        <p:spPr>
          <a:xfrm>
            <a:off x="227465" y="206914"/>
            <a:ext cx="3493924" cy="442442"/>
          </a:xfrm>
          <a:prstGeom prst="rect">
            <a:avLst/>
          </a:prstGeom>
          <a:ln cap="sq" cmpd="thickThin" w="228600">
            <a:solidFill>
              <a:srgbClr val="000000"/>
            </a:solidFill>
            <a:prstDash val="solid"/>
            <a:miter lim="800000"/>
            <a:headEnd/>
            <a:tailEnd/>
          </a:ln>
          <a:effectLst>
            <a:innerShdw blurRad="76200">
              <a:srgbClr val="000000"/>
            </a:innerShdw>
          </a:effectLst>
        </p:spPr>
      </p:pic>
      <p:grpSp>
        <p:nvGrpSpPr>
          <p:cNvPr id="3" name="组合 2"/>
          <p:cNvGrpSpPr/>
          <p:nvPr/>
        </p:nvGrpSpPr>
        <p:grpSpPr bwMode="auto">
          <a:xfrm>
            <a:off x="352547" y="866963"/>
            <a:ext cx="3699500" cy="777502"/>
            <a:chOff x="1712752" y="87094"/>
            <a:chExt cx="5123771" cy="762395"/>
          </a:xfrm>
        </p:grpSpPr>
        <p:grpSp>
          <p:nvGrpSpPr>
            <p:cNvPr id="4" name="组合 174"/>
            <p:cNvGrpSpPr/>
            <p:nvPr/>
          </p:nvGrpSpPr>
          <p:grpSpPr bwMode="auto">
            <a:xfrm>
              <a:off x="1712752" y="87094"/>
              <a:ext cx="5123771" cy="762395"/>
              <a:chOff x="-465713" y="109174"/>
              <a:chExt cx="5123771" cy="762395"/>
            </a:xfrm>
          </p:grpSpPr>
          <p:grpSp>
            <p:nvGrpSpPr>
              <p:cNvPr id="6" name="组合 176"/>
              <p:cNvGrpSpPr/>
              <p:nvPr/>
            </p:nvGrpSpPr>
            <p:grpSpPr bwMode="auto">
              <a:xfrm>
                <a:off x="-123647" y="109174"/>
                <a:ext cx="4781705" cy="762395"/>
                <a:chOff x="2511726" y="-1028650"/>
                <a:chExt cx="4958719" cy="790618"/>
              </a:xfrm>
            </p:grpSpPr>
            <p:pic>
              <p:nvPicPr>
                <p:cNvPr id="10"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11"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2"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3"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4"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7" name="组合 179"/>
              <p:cNvGrpSpPr/>
              <p:nvPr/>
            </p:nvGrpSpPr>
            <p:grpSpPr bwMode="auto">
              <a:xfrm>
                <a:off x="-465713" y="254243"/>
                <a:ext cx="580004" cy="433657"/>
                <a:chOff x="179512" y="202034"/>
                <a:chExt cx="580004" cy="433657"/>
              </a:xfrm>
            </p:grpSpPr>
            <p:sp>
              <p:nvSpPr>
                <p:cNvPr id="8"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五</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5" name="矩形 4"/>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15" name="矩形 14"/>
          <p:cNvSpPr/>
          <p:nvPr/>
        </p:nvSpPr>
        <p:spPr>
          <a:xfrm>
            <a:off x="961780" y="1037199"/>
            <a:ext cx="2759610"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甲午战争的影响</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2" name="矩形 21"/>
          <p:cNvSpPr/>
          <p:nvPr/>
        </p:nvSpPr>
        <p:spPr>
          <a:xfrm>
            <a:off x="960729" y="2056709"/>
            <a:ext cx="9970927" cy="35394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altLang="en-US" dirty="0" lang="zh-CN" sz="3200"/>
              <a:t>“夫西人立国，自有本末，虽礼乐教化远逊中华，然驯致富强，具有体用。育才于学堂，论政于议院，君民一体，上下一心，务实而戒虚，谋定而后动，此其体也；轮船、大炮、洋枪、水雷、铁路、电线、此其用也。中国遗其体而求其用，无论竭蹶步趋，常不相及，就令铁舰成行，铁路四达，果足恃欤</a:t>
            </a:r>
            <a:r>
              <a:rPr altLang="zh-CN" dirty="0" lang="en-US" sz="3200"/>
              <a:t>?”</a:t>
            </a:r>
            <a:endParaRPr altLang="zh-CN" dirty="0" lang="en-US" sz="3200"/>
          </a:p>
          <a:p>
            <a:pPr algn="r"/>
            <a:r>
              <a:rPr altLang="zh-CN" dirty="0" lang="en-US" sz="3200"/>
              <a:t>——</a:t>
            </a:r>
            <a:r>
              <a:rPr altLang="en-US" dirty="0" lang="zh-CN" sz="3200"/>
              <a:t>张树声遗折（郑观应</a:t>
            </a:r>
            <a:r>
              <a:rPr altLang="zh-CN" dirty="0" lang="en-US" sz="3200"/>
              <a:t>《</a:t>
            </a:r>
            <a:r>
              <a:rPr altLang="en-US" dirty="0" lang="zh-CN" sz="3200"/>
              <a:t>盛世危言</a:t>
            </a:r>
            <a:r>
              <a:rPr altLang="zh-CN" dirty="0" lang="en-US" sz="3200"/>
              <a:t>》</a:t>
            </a:r>
            <a:r>
              <a:rPr altLang="en-US" dirty="0" lang="zh-CN" sz="3200"/>
              <a:t>）</a:t>
            </a:r>
            <a:endParaRPr altLang="en-US" dirty="0" lang="zh-CN" sz="3200"/>
          </a:p>
        </p:txBody>
      </p:sp>
    </p:spTree>
  </p:cSld>
  <p:clrMapOvr>
    <a:masterClrMapping/>
  </p:clrMapOvr>
  <p:transition spd="slow">
    <p:randomBar dir="vert"/>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22"/>
                                        </p:tgtEl>
                                        <p:attrNameLst>
                                          <p:attrName>style.visibility</p:attrName>
                                        </p:attrNameLst>
                                      </p:cBhvr>
                                      <p:to>
                                        <p:strVal val="visible"/>
                                      </p:to>
                                    </p:set>
                                    <p:animEffect filter="wipe(down)" transition="in">
                                      <p:cBhvr>
                                        <p:cTn dur="500" id="7"/>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2"/>
    </p:bldLst>
  </p:timing>
</p:sld>
</file>

<file path=ppt/slides/slide36.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7" name="图片 6"/>
          <p:cNvPicPr>
            <a:picLocks noChangeAspect="1"/>
          </p:cNvPicPr>
          <p:nvPr/>
        </p:nvPicPr>
        <p:blipFill rotWithShape="1">
          <a:blip r:embed="rId2"/>
          <a:srcRect r="21"/>
          <a:stretch>
            <a:fillRect/>
          </a:stretch>
        </p:blipFill>
        <p:spPr>
          <a:xfrm>
            <a:off x="5183915" y="0"/>
            <a:ext cx="7008085" cy="1085714"/>
          </a:xfrm>
          <a:prstGeom prst="rect">
            <a:avLst/>
          </a:prstGeom>
          <a:ln>
            <a:noFill/>
          </a:ln>
          <a:effectLst>
            <a:softEdge rad="112500"/>
          </a:effectLst>
        </p:spPr>
      </p:pic>
      <p:pic>
        <p:nvPicPr>
          <p:cNvPr id="12" name="图片 11"/>
          <p:cNvPicPr>
            <a:picLocks noChangeAspect="1"/>
          </p:cNvPicPr>
          <p:nvPr/>
        </p:nvPicPr>
        <p:blipFill>
          <a:blip r:embed="rId3"/>
          <a:stretch>
            <a:fillRect/>
          </a:stretch>
        </p:blipFill>
        <p:spPr>
          <a:xfrm>
            <a:off x="5838327" y="1652511"/>
            <a:ext cx="6196349" cy="3483705"/>
          </a:xfrm>
          <a:prstGeom prst="roundRect">
            <a:avLst>
              <a:gd fmla="val 8594" name="adj"/>
            </a:avLst>
          </a:prstGeom>
          <a:solidFill>
            <a:srgbClr val="FFFFFF">
              <a:shade val="85000"/>
            </a:srgbClr>
          </a:solidFill>
          <a:ln>
            <a:noFill/>
          </a:ln>
          <a:effectLst>
            <a:reflection algn="bl" blurRad="12700" dir="5400000" dist="5000" endPos="28000" rotWithShape="0" stA="38000" sy="-100000"/>
          </a:effectLst>
        </p:spPr>
      </p:pic>
      <p:pic>
        <p:nvPicPr>
          <p:cNvPr id="16" name="图片 15"/>
          <p:cNvPicPr>
            <a:picLocks noChangeAspect="1"/>
          </p:cNvPicPr>
          <p:nvPr/>
        </p:nvPicPr>
        <p:blipFill>
          <a:blip r:embed="rId4">
            <a:duotone>
              <a:prstClr val="black"/>
              <a:srgbClr val="D9C3A5">
                <a:tint val="50000"/>
                <a:satMod val="180000"/>
              </a:srgbClr>
            </a:duotone>
          </a:blip>
          <a:stretch>
            <a:fillRect/>
          </a:stretch>
        </p:blipFill>
        <p:spPr>
          <a:xfrm>
            <a:off x="318052" y="1652511"/>
            <a:ext cx="5208105" cy="3752850"/>
          </a:xfrm>
          <a:prstGeom prst="snip2DiagRect">
            <a:avLst>
              <a:gd fmla="val 13419" name="adj1"/>
              <a:gd fmla="val 16667" name="adj2"/>
            </a:avLst>
          </a:prstGeom>
          <a:solidFill>
            <a:srgbClr val="FFFFFF">
              <a:shade val="85000"/>
            </a:srgbClr>
          </a:solidFill>
          <a:ln cap="sq" w="88900">
            <a:solidFill>
              <a:srgbClr val="FFFFFF"/>
            </a:solidFill>
            <a:miter lim="800000"/>
            <a:headEnd/>
            <a:tailEnd/>
          </a:ln>
          <a:effectLst>
            <a:outerShdw algn="tl" blurRad="88900" rotWithShape="0">
              <a:srgbClr val="000000">
                <a:alpha val="45000"/>
              </a:srgbClr>
            </a:outerShdw>
          </a:effectLst>
          <a:scene3d>
            <a:camera prst="orthographicFront"/>
            <a:lightRig dir="t" rig="twoPt">
              <a:rot lat="0" lon="0" rev="7200000"/>
            </a:lightRig>
          </a:scene3d>
          <a:sp3d>
            <a:bevelT h="19050" w="25400"/>
            <a:contourClr>
              <a:srgbClr val="FFFFFF"/>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fractur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6" presetSubtype="16">
                                  <p:stCondLst>
                                    <p:cond delay="0"/>
                                  </p:stCondLst>
                                  <p:childTnLst>
                                    <p:set>
                                      <p:cBhvr>
                                        <p:cTn dur="1" fill="hold" id="6">
                                          <p:stCondLst>
                                            <p:cond delay="0"/>
                                          </p:stCondLst>
                                        </p:cTn>
                                        <p:tgtEl>
                                          <p:spTgt spid="10"/>
                                        </p:tgtEl>
                                        <p:attrNameLst>
                                          <p:attrName>style.visibility</p:attrName>
                                        </p:attrNameLst>
                                      </p:cBhvr>
                                      <p:to>
                                        <p:strVal val="visible"/>
                                      </p:to>
                                    </p:set>
                                    <p:animEffect filter="circle(in)" transition="in">
                                      <p:cBhvr>
                                        <p:cTn dur="750" id="7"/>
                                        <p:tgtEl>
                                          <p:spTgt spid="10"/>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3"/>
                                        </p:tgtEl>
                                        <p:attrNameLst>
                                          <p:attrName>style.visibility</p:attrName>
                                        </p:attrNameLst>
                                      </p:cBhvr>
                                      <p:to>
                                        <p:strVal val="visible"/>
                                      </p:to>
                                    </p:set>
                                    <p:animEffect filter="fade" transition="in">
                                      <p:cBhvr>
                                        <p:cTn dur="500" id="10"/>
                                        <p:tgtEl>
                                          <p:spTgt spid="13"/>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42" presetSubtype="0">
                                  <p:stCondLst>
                                    <p:cond delay="0"/>
                                  </p:stCondLst>
                                  <p:childTnLst>
                                    <p:set>
                                      <p:cBhvr>
                                        <p:cTn dur="1" fill="hold" id="14">
                                          <p:stCondLst>
                                            <p:cond delay="0"/>
                                          </p:stCondLst>
                                        </p:cTn>
                                        <p:tgtEl>
                                          <p:spTgt spid="16"/>
                                        </p:tgtEl>
                                        <p:attrNameLst>
                                          <p:attrName>style.visibility</p:attrName>
                                        </p:attrNameLst>
                                      </p:cBhvr>
                                      <p:to>
                                        <p:strVal val="visible"/>
                                      </p:to>
                                    </p:set>
                                    <p:animEffect filter="fade" transition="in">
                                      <p:cBhvr>
                                        <p:cTn dur="1000" id="15"/>
                                        <p:tgtEl>
                                          <p:spTgt spid="16"/>
                                        </p:tgtEl>
                                      </p:cBhvr>
                                    </p:animEffect>
                                    <p:anim calcmode="lin" valueType="num">
                                      <p:cBhvr>
                                        <p:cTn dur="1000" fill="hold" id="16"/>
                                        <p:tgtEl>
                                          <p:spTgt spid="16"/>
                                        </p:tgtEl>
                                        <p:attrNameLst>
                                          <p:attrName>ppt_x</p:attrName>
                                        </p:attrNameLst>
                                      </p:cBhvr>
                                      <p:tavLst>
                                        <p:tav tm="0">
                                          <p:val>
                                            <p:strVal val="#ppt_x"/>
                                          </p:val>
                                        </p:tav>
                                        <p:tav tm="100000">
                                          <p:val>
                                            <p:strVal val="#ppt_x"/>
                                          </p:val>
                                        </p:tav>
                                      </p:tavLst>
                                    </p:anim>
                                    <p:anim calcmode="lin" valueType="num">
                                      <p:cBhvr>
                                        <p:cTn dur="1000" fill="hold" id="17"/>
                                        <p:tgtEl>
                                          <p:spTgt spid="16"/>
                                        </p:tgtEl>
                                        <p:attrNameLst>
                                          <p:attrName>ppt_y</p:attrName>
                                        </p:attrNameLst>
                                      </p:cBhvr>
                                      <p:tavLst>
                                        <p:tav tm="0">
                                          <p:val>
                                            <p:strVal val="#ppt_y+.1"/>
                                          </p:val>
                                        </p:tav>
                                        <p:tav tm="100000">
                                          <p:val>
                                            <p:strVal val="#ppt_y"/>
                                          </p:val>
                                        </p:tav>
                                      </p:tavLst>
                                    </p:anim>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31" presetSubtype="0">
                                  <p:stCondLst>
                                    <p:cond delay="0"/>
                                  </p:stCondLst>
                                  <p:childTnLst>
                                    <p:set>
                                      <p:cBhvr>
                                        <p:cTn dur="1" fill="hold" id="21">
                                          <p:stCondLst>
                                            <p:cond delay="0"/>
                                          </p:stCondLst>
                                        </p:cTn>
                                        <p:tgtEl>
                                          <p:spTgt spid="12"/>
                                        </p:tgtEl>
                                        <p:attrNameLst>
                                          <p:attrName>style.visibility</p:attrName>
                                        </p:attrNameLst>
                                      </p:cBhvr>
                                      <p:to>
                                        <p:strVal val="visible"/>
                                      </p:to>
                                    </p:set>
                                    <p:anim calcmode="lin" valueType="num">
                                      <p:cBhvr>
                                        <p:cTn dur="1000" fill="hold" id="22"/>
                                        <p:tgtEl>
                                          <p:spTgt spid="12"/>
                                        </p:tgtEl>
                                        <p:attrNameLst>
                                          <p:attrName>ppt_w</p:attrName>
                                        </p:attrNameLst>
                                      </p:cBhvr>
                                      <p:tavLst>
                                        <p:tav tm="0">
                                          <p:val>
                                            <p:fltVal val="0"/>
                                          </p:val>
                                        </p:tav>
                                        <p:tav tm="100000">
                                          <p:val>
                                            <p:strVal val="#ppt_w"/>
                                          </p:val>
                                        </p:tav>
                                      </p:tavLst>
                                    </p:anim>
                                    <p:anim calcmode="lin" valueType="num">
                                      <p:cBhvr>
                                        <p:cTn dur="1000" fill="hold" id="23"/>
                                        <p:tgtEl>
                                          <p:spTgt spid="12"/>
                                        </p:tgtEl>
                                        <p:attrNameLst>
                                          <p:attrName>ppt_h</p:attrName>
                                        </p:attrNameLst>
                                      </p:cBhvr>
                                      <p:tavLst>
                                        <p:tav tm="0">
                                          <p:val>
                                            <p:fltVal val="0"/>
                                          </p:val>
                                        </p:tav>
                                        <p:tav tm="100000">
                                          <p:val>
                                            <p:strVal val="#ppt_h"/>
                                          </p:val>
                                        </p:tav>
                                      </p:tavLst>
                                    </p:anim>
                                    <p:anim calcmode="lin" valueType="num">
                                      <p:cBhvr>
                                        <p:cTn dur="1000" fill="hold" id="24"/>
                                        <p:tgtEl>
                                          <p:spTgt spid="12"/>
                                        </p:tgtEl>
                                        <p:attrNameLst>
                                          <p:attrName>style.rotation</p:attrName>
                                        </p:attrNameLst>
                                      </p:cBhvr>
                                      <p:tavLst>
                                        <p:tav tm="0">
                                          <p:val>
                                            <p:fltVal val="90"/>
                                          </p:val>
                                        </p:tav>
                                        <p:tav tm="100000">
                                          <p:val>
                                            <p:fltVal val="0"/>
                                          </p:val>
                                        </p:tav>
                                      </p:tavLst>
                                    </p:anim>
                                    <p:animEffect filter="fade" transition="in">
                                      <p:cBhvr>
                                        <p:cTn dur="1000" id="25"/>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
      <p:bldP animBg="1" grpId="0" spid="13"/>
    </p:bldLst>
  </p:timing>
</p:sld>
</file>

<file path=ppt/slides/slide37.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3" name="图片 2"/>
          <p:cNvPicPr>
            <a:picLocks noChangeAspect="1"/>
          </p:cNvPicPr>
          <p:nvPr/>
        </p:nvPicPr>
        <p:blipFill>
          <a:blip r:embed="rId2"/>
          <a:stretch>
            <a:fillRect/>
          </a:stretch>
        </p:blipFill>
        <p:spPr>
          <a:xfrm>
            <a:off x="1179443" y="1571360"/>
            <a:ext cx="2925417" cy="3715280"/>
          </a:xfrm>
          <a:prstGeom prst="ellipse">
            <a:avLst/>
          </a:prstGeom>
          <a:ln cap="rnd" w="63500">
            <a:solidFill>
              <a:srgbClr val="333333"/>
            </a:solidFill>
          </a:ln>
          <a:effectLst>
            <a:outerShdw blurRad="381000" dir="5400000" dist="292100" rotWithShape="0" sx="-80000" sy="-18000">
              <a:srgbClr val="000000">
                <a:alpha val="22000"/>
              </a:srgbClr>
            </a:outerShdw>
          </a:effectLst>
          <a:scene3d>
            <a:camera prst="orthographicFront"/>
            <a:lightRig dir="t" rig="contrasting">
              <a:rot lat="0" lon="0" rev="3000000"/>
            </a:lightRig>
          </a:scene3d>
          <a:sp3d contourW="7620">
            <a:bevelT h="31750" w="95250"/>
            <a:contourClr>
              <a:srgbClr val="333333"/>
            </a:contourClr>
          </a:sp3d>
        </p:spPr>
      </p:pic>
      <p:sp>
        <p:nvSpPr>
          <p:cNvPr id="4" name="矩形 3"/>
          <p:cNvSpPr/>
          <p:nvPr/>
        </p:nvSpPr>
        <p:spPr>
          <a:xfrm>
            <a:off x="4590221" y="2254245"/>
            <a:ext cx="7116418" cy="1754326"/>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square">
            <a:spAutoFit/>
          </a:bodyPr>
          <a:lstStyle/>
          <a:p>
            <a:r>
              <a:rPr altLang="zh-CN" b="1" dirty="0" lang="zh-CN" sz="3600">
                <a:solidFill>
                  <a:schemeClr val="bg1"/>
                </a:solidFill>
                <a:ea charset="-122" panose="02010600030101010101" pitchFamily="2" typeface="宋体"/>
                <a:cs charset="0" panose="02020603050405020304" pitchFamily="18" typeface="Times New Roman"/>
              </a:rPr>
              <a:t>“西班有牙，葡萄有牙，牙而成国，史所未闻，籍所未载，荒诞不经，莫过于此。”</a:t>
            </a:r>
            <a:endParaRPr altLang="en-US" b="1" dirty="0" lang="zh-CN" sz="3600">
              <a:solidFill>
                <a:schemeClr val="bg1"/>
              </a:solidFill>
            </a:endParaRPr>
          </a:p>
        </p:txBody>
      </p:sp>
      <p:sp>
        <p:nvSpPr>
          <p:cNvPr id="5" name="文本框 4"/>
          <p:cNvSpPr txBox="1"/>
          <p:nvPr/>
        </p:nvSpPr>
        <p:spPr>
          <a:xfrm>
            <a:off x="3015542" y="2001077"/>
            <a:ext cx="615553" cy="967409"/>
          </a:xfrm>
          <a:prstGeom prst="rect">
            <a:avLst/>
          </a:prstGeom>
          <a:noFill/>
        </p:spPr>
        <p:txBody>
          <a:bodyPr rtlCol="0" vert="eaVert" wrap="square">
            <a:spAutoFit/>
          </a:bodyPr>
          <a:lstStyle/>
          <a:p>
            <a:r>
              <a:rPr altLang="en-US" dirty="0" lang="zh-CN" sz="2800"/>
              <a:t>徐桐</a:t>
            </a:r>
            <a:endParaRPr altLang="en-US" dirty="0" lang="zh-CN" sz="2800"/>
          </a:p>
        </p:txBody>
      </p:sp>
      <p:pic>
        <p:nvPicPr>
          <p:cNvPr id="11" name="图片 10"/>
          <p:cNvPicPr>
            <a:picLocks noChangeAspect="1"/>
          </p:cNvPicPr>
          <p:nvPr/>
        </p:nvPicPr>
        <p:blipFill rotWithShape="1">
          <a:blip r:embed="rId3"/>
          <a:srcRect r="24"/>
          <a:stretch>
            <a:fillRect/>
          </a:stretch>
        </p:blipFill>
        <p:spPr>
          <a:xfrm>
            <a:off x="4950456" y="130571"/>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grpSp>
        <p:nvGrpSpPr>
          <p:cNvPr id="8" name="组合 7"/>
          <p:cNvGrpSpPr/>
          <p:nvPr/>
        </p:nvGrpSpPr>
        <p:grpSpPr bwMode="auto">
          <a:xfrm>
            <a:off x="318050" y="412546"/>
            <a:ext cx="4035586"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4" name="组合 176"/>
              <p:cNvGrpSpPr/>
              <p:nvPr/>
            </p:nvGrpSpPr>
            <p:grpSpPr bwMode="auto">
              <a:xfrm>
                <a:off x="-123647" y="109174"/>
                <a:ext cx="4781705" cy="762395"/>
                <a:chOff x="2511726" y="-1028650"/>
                <a:chExt cx="4958719" cy="790618"/>
              </a:xfrm>
            </p:grpSpPr>
            <p:pic>
              <p:nvPicPr>
                <p:cNvPr id="18" name="Picture 31"/>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1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5" name="组合 179"/>
              <p:cNvGrpSpPr/>
              <p:nvPr/>
            </p:nvGrpSpPr>
            <p:grpSpPr bwMode="auto">
              <a:xfrm>
                <a:off x="-465713" y="254243"/>
                <a:ext cx="580004" cy="433657"/>
                <a:chOff x="179512" y="202034"/>
                <a:chExt cx="580004" cy="433657"/>
              </a:xfrm>
            </p:grpSpPr>
            <p:sp>
              <p:nvSpPr>
                <p:cNvPr id="1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2" name="矩形 11"/>
            <p:cNvSpPr/>
            <p:nvPr/>
          </p:nvSpPr>
          <p:spPr>
            <a:xfrm>
              <a:off x="2855955" y="263398"/>
              <a:ext cx="3807500"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3" name="矩形 22"/>
          <p:cNvSpPr/>
          <p:nvPr/>
        </p:nvSpPr>
        <p:spPr>
          <a:xfrm>
            <a:off x="1028048" y="560758"/>
            <a:ext cx="3076812"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国人对洋人的认识</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 name="矩形 1"/>
          <p:cNvSpPr/>
          <p:nvPr/>
        </p:nvSpPr>
        <p:spPr>
          <a:xfrm>
            <a:off x="4825634" y="4501810"/>
            <a:ext cx="6500016" cy="156966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altLang="en-US" dirty="0" lang="zh-CN" sz="2400">
                <a:solidFill>
                  <a:schemeClr val="bg1"/>
                </a:solidFill>
                <a:latin charset="-122" panose="02010600030101010101" pitchFamily="2" typeface="宋体"/>
                <a:ea charset="-122" panose="02010600030101010101" pitchFamily="2" typeface="宋体"/>
              </a:rPr>
              <a:t>“西人言日大不动，而八星绕之</a:t>
            </a:r>
            <a:r>
              <a:rPr altLang="zh-CN" dirty="0" lang="en-US" sz="2400">
                <a:solidFill>
                  <a:schemeClr val="bg1"/>
                </a:solidFill>
                <a:latin charset="-122" panose="02010600030101010101" pitchFamily="2" typeface="宋体"/>
                <a:ea charset="-122" panose="02010600030101010101" pitchFamily="2" typeface="宋体"/>
              </a:rPr>
              <a:t>……</a:t>
            </a:r>
            <a:r>
              <a:rPr altLang="en-US" dirty="0" lang="zh-CN" sz="2400">
                <a:solidFill>
                  <a:schemeClr val="bg1"/>
                </a:solidFill>
                <a:latin charset="-122" panose="02010600030101010101" pitchFamily="2" typeface="宋体"/>
                <a:ea charset="-122" panose="02010600030101010101" pitchFamily="2" typeface="宋体"/>
              </a:rPr>
              <a:t>窥其用心，止以欲破我天地两大，日月并明，君臣父子夫妇三纲而已</a:t>
            </a:r>
            <a:r>
              <a:rPr altLang="zh-CN" dirty="0" lang="en-US" sz="2400">
                <a:solidFill>
                  <a:schemeClr val="bg1"/>
                </a:solidFill>
                <a:latin charset="-122" panose="02010600030101010101" pitchFamily="2" typeface="宋体"/>
                <a:ea charset="-122" panose="02010600030101010101" pitchFamily="2" typeface="宋体"/>
              </a:rPr>
              <a:t>……”</a:t>
            </a:r>
            <a:endParaRPr altLang="zh-CN" dirty="0" lang="en-US" sz="2400">
              <a:solidFill>
                <a:schemeClr val="bg1"/>
              </a:solidFill>
              <a:latin charset="-122" panose="02010600030101010101" pitchFamily="2" typeface="宋体"/>
              <a:ea charset="-122" panose="02010600030101010101" pitchFamily="2" typeface="宋体"/>
            </a:endParaRPr>
          </a:p>
          <a:p>
            <a:pPr algn="r"/>
            <a:r>
              <a:rPr altLang="zh-CN" dirty="0" lang="en-US" sz="2400"/>
              <a:t>——</a:t>
            </a:r>
            <a:r>
              <a:rPr altLang="en-US" dirty="0" lang="zh-CN" sz="2400"/>
              <a:t>曾廉</a:t>
            </a:r>
            <a:endParaRPr altLang="en-US" dirty="0" lang="zh-CN" sz="2400">
              <a:solidFill>
                <a:schemeClr val="bg1"/>
              </a:solidFill>
            </a:endParaRPr>
          </a:p>
        </p:txBody>
      </p:sp>
      <p:sp>
        <p:nvSpPr>
          <p:cNvPr id="6" name="矩形 5"/>
          <p:cNvSpPr/>
          <p:nvPr/>
        </p:nvSpPr>
        <p:spPr>
          <a:xfrm>
            <a:off x="136478" y="2045554"/>
            <a:ext cx="11890961" cy="39703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altLang="zh-CN" dirty="0" lang="zh-CN" sz="4400">
                <a:ea charset="-122" panose="02010600030101010101" pitchFamily="2" typeface="宋体"/>
                <a:cs charset="0" panose="02020603050405020304" pitchFamily="18" typeface="Times New Roman"/>
              </a:rPr>
              <a:t>“但以诟毁洋人为快，一切不复求知。”</a:t>
            </a:r>
            <a:endParaRPr altLang="zh-CN" dirty="0" lang="en-US" sz="4400">
              <a:ea charset="-122" panose="02010600030101010101" pitchFamily="2" typeface="宋体"/>
              <a:cs charset="0" panose="02020603050405020304" pitchFamily="18" typeface="Times New Roman"/>
            </a:endParaRPr>
          </a:p>
          <a:p>
            <a:endParaRPr altLang="zh-CN" dirty="0" lang="en-US" sz="4400">
              <a:ea charset="-122" panose="02010600030101010101" pitchFamily="2" typeface="宋体"/>
              <a:cs charset="0" panose="02020603050405020304" pitchFamily="18" typeface="Times New Roman"/>
            </a:endParaRPr>
          </a:p>
          <a:p>
            <a:r>
              <a:rPr altLang="zh-CN" dirty="0" lang="zh-CN" sz="4400">
                <a:ea charset="-122" panose="02010600030101010101" pitchFamily="2" typeface="宋体"/>
                <a:cs charset="0" panose="02020603050405020304" pitchFamily="18" typeface="Times New Roman"/>
              </a:rPr>
              <a:t>“一论及西洋事宜，相与哗然，以谓夸奖外人，得罪公议。”</a:t>
            </a:r>
            <a:endParaRPr altLang="zh-CN" dirty="0" lang="en-US" sz="4400">
              <a:ea charset="-122" panose="02010600030101010101" pitchFamily="2" typeface="宋体"/>
              <a:cs charset="0" panose="02020603050405020304" pitchFamily="18" typeface="Times New Roman"/>
            </a:endParaRPr>
          </a:p>
          <a:p>
            <a:endParaRPr altLang="zh-CN" dirty="0" lang="en-US" sz="4400">
              <a:ea charset="-122" panose="02010600030101010101" pitchFamily="2" typeface="宋体"/>
              <a:cs charset="0" panose="02020603050405020304" pitchFamily="18" typeface="Times New Roman"/>
            </a:endParaRPr>
          </a:p>
          <a:p>
            <a:pPr algn="r"/>
            <a:r>
              <a:rPr altLang="zh-CN" dirty="0" lang="en-US" sz="3200"/>
              <a:t>——《</a:t>
            </a:r>
            <a:r>
              <a:rPr altLang="en-US" dirty="0" lang="zh-CN" sz="3200"/>
              <a:t>郭嵩焘日记</a:t>
            </a:r>
            <a:r>
              <a:rPr altLang="zh-CN" dirty="0" lang="en-US" sz="3200"/>
              <a:t>》</a:t>
            </a:r>
            <a:r>
              <a:rPr altLang="en-US" dirty="0" lang="zh-CN" sz="3200"/>
              <a:t>（三），湖南人民出版社</a:t>
            </a:r>
            <a:r>
              <a:rPr altLang="zh-CN" dirty="0" lang="en-US" sz="3200"/>
              <a:t>1982</a:t>
            </a:r>
            <a:r>
              <a:rPr altLang="en-US" dirty="0" lang="zh-CN" sz="3200"/>
              <a:t>年版，第</a:t>
            </a:r>
            <a:r>
              <a:rPr altLang="zh-CN" dirty="0" lang="en-US" sz="3200"/>
              <a:t>11</a:t>
            </a:r>
            <a:r>
              <a:rPr altLang="en-US" dirty="0" lang="zh-CN" sz="3200"/>
              <a:t>页</a:t>
            </a:r>
            <a:endParaRPr altLang="en-US" dirty="0" lang="zh-CN" sz="3200"/>
          </a:p>
        </p:txBody>
      </p:sp>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3"/>
                                        </p:tgtEl>
                                        <p:attrNameLst>
                                          <p:attrName>style.visibility</p:attrName>
                                        </p:attrNameLst>
                                      </p:cBhvr>
                                      <p:to>
                                        <p:strVal val="visible"/>
                                      </p:to>
                                    </p:set>
                                    <p:animEffect filter="fade" transition="in">
                                      <p:cBhvr>
                                        <p:cTn dur="500" id="10"/>
                                        <p:tgtEl>
                                          <p:spTgt spid="23"/>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6" presetSubtype="21">
                                  <p:stCondLst>
                                    <p:cond delay="0"/>
                                  </p:stCondLst>
                                  <p:childTnLst>
                                    <p:set>
                                      <p:cBhvr>
                                        <p:cTn dur="1" fill="hold" id="14">
                                          <p:stCondLst>
                                            <p:cond delay="0"/>
                                          </p:stCondLst>
                                        </p:cTn>
                                        <p:tgtEl>
                                          <p:spTgt spid="3"/>
                                        </p:tgtEl>
                                        <p:attrNameLst>
                                          <p:attrName>style.visibility</p:attrName>
                                        </p:attrNameLst>
                                      </p:cBhvr>
                                      <p:to>
                                        <p:strVal val="visible"/>
                                      </p:to>
                                    </p:set>
                                    <p:animEffect filter="barn(inVertical)" transition="in">
                                      <p:cBhvr>
                                        <p:cTn dur="500" id="15"/>
                                        <p:tgtEl>
                                          <p:spTgt spid="3"/>
                                        </p:tgtEl>
                                      </p:cBhvr>
                                    </p:animEffect>
                                  </p:childTnLst>
                                </p:cTn>
                              </p:par>
                              <p:par>
                                <p:cTn fill="hold" grpId="0" id="16" nodeType="withEffect" presetClass="entr" presetID="16" presetSubtype="21">
                                  <p:stCondLst>
                                    <p:cond delay="0"/>
                                  </p:stCondLst>
                                  <p:childTnLst>
                                    <p:set>
                                      <p:cBhvr>
                                        <p:cTn dur="1" fill="hold" id="17">
                                          <p:stCondLst>
                                            <p:cond delay="0"/>
                                          </p:stCondLst>
                                        </p:cTn>
                                        <p:tgtEl>
                                          <p:spTgt spid="5"/>
                                        </p:tgtEl>
                                        <p:attrNameLst>
                                          <p:attrName>style.visibility</p:attrName>
                                        </p:attrNameLst>
                                      </p:cBhvr>
                                      <p:to>
                                        <p:strVal val="visible"/>
                                      </p:to>
                                    </p:set>
                                    <p:animEffect filter="barn(inVertical)" transition="in">
                                      <p:cBhvr>
                                        <p:cTn dur="500" id="18"/>
                                        <p:tgtEl>
                                          <p:spTgt spid="5"/>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 presetSubtype="8">
                                  <p:stCondLst>
                                    <p:cond delay="0"/>
                                  </p:stCondLst>
                                  <p:childTnLst>
                                    <p:set>
                                      <p:cBhvr>
                                        <p:cTn dur="1" fill="hold" id="22">
                                          <p:stCondLst>
                                            <p:cond delay="0"/>
                                          </p:stCondLst>
                                        </p:cTn>
                                        <p:tgtEl>
                                          <p:spTgt spid="4"/>
                                        </p:tgtEl>
                                        <p:attrNameLst>
                                          <p:attrName>style.visibility</p:attrName>
                                        </p:attrNameLst>
                                      </p:cBhvr>
                                      <p:to>
                                        <p:strVal val="visible"/>
                                      </p:to>
                                    </p:set>
                                    <p:anim calcmode="lin" valueType="num">
                                      <p:cBhvr additive="base">
                                        <p:cTn dur="500" fill="hold" id="23"/>
                                        <p:tgtEl>
                                          <p:spTgt spid="4"/>
                                        </p:tgtEl>
                                        <p:attrNameLst>
                                          <p:attrName>ppt_x</p:attrName>
                                        </p:attrNameLst>
                                      </p:cBhvr>
                                      <p:tavLst>
                                        <p:tav tm="0">
                                          <p:val>
                                            <p:strVal val="0-#ppt_w/2"/>
                                          </p:val>
                                        </p:tav>
                                        <p:tav tm="100000">
                                          <p:val>
                                            <p:strVal val="#ppt_x"/>
                                          </p:val>
                                        </p:tav>
                                      </p:tavLst>
                                    </p:anim>
                                    <p:anim calcmode="lin" valueType="num">
                                      <p:cBhvr additive="base">
                                        <p:cTn dur="500" fill="hold" id="24"/>
                                        <p:tgtEl>
                                          <p:spTgt spid="4"/>
                                        </p:tgtEl>
                                        <p:attrNameLst>
                                          <p:attrName>ppt_y</p:attrName>
                                        </p:attrNameLst>
                                      </p:cBhvr>
                                      <p:tavLst>
                                        <p:tav tm="0">
                                          <p:val>
                                            <p:strVal val="#ppt_y"/>
                                          </p:val>
                                        </p:tav>
                                        <p:tav tm="100000">
                                          <p:val>
                                            <p:strVal val="#ppt_y"/>
                                          </p:val>
                                        </p:tav>
                                      </p:tavLst>
                                    </p:anim>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2" presetSubtype="4">
                                  <p:stCondLst>
                                    <p:cond delay="0"/>
                                  </p:stCondLst>
                                  <p:childTnLst>
                                    <p:set>
                                      <p:cBhvr>
                                        <p:cTn dur="1" fill="hold" id="28">
                                          <p:stCondLst>
                                            <p:cond delay="0"/>
                                          </p:stCondLst>
                                        </p:cTn>
                                        <p:tgtEl>
                                          <p:spTgt spid="2"/>
                                        </p:tgtEl>
                                        <p:attrNameLst>
                                          <p:attrName>style.visibility</p:attrName>
                                        </p:attrNameLst>
                                      </p:cBhvr>
                                      <p:to>
                                        <p:strVal val="visible"/>
                                      </p:to>
                                    </p:set>
                                    <p:anim calcmode="lin" valueType="num">
                                      <p:cBhvr additive="base">
                                        <p:cTn dur="500" fill="hold" id="29"/>
                                        <p:tgtEl>
                                          <p:spTgt spid="2"/>
                                        </p:tgtEl>
                                        <p:attrNameLst>
                                          <p:attrName>ppt_x</p:attrName>
                                        </p:attrNameLst>
                                      </p:cBhvr>
                                      <p:tavLst>
                                        <p:tav tm="0">
                                          <p:val>
                                            <p:strVal val="#ppt_x"/>
                                          </p:val>
                                        </p:tav>
                                        <p:tav tm="100000">
                                          <p:val>
                                            <p:strVal val="#ppt_x"/>
                                          </p:val>
                                        </p:tav>
                                      </p:tavLst>
                                    </p:anim>
                                    <p:anim calcmode="lin" valueType="num">
                                      <p:cBhvr additive="base">
                                        <p:cTn dur="500" fill="hold" id="30"/>
                                        <p:tgtEl>
                                          <p:spTgt spid="2"/>
                                        </p:tgtEl>
                                        <p:attrNameLst>
                                          <p:attrName>ppt_y</p:attrName>
                                        </p:attrNameLst>
                                      </p:cBhvr>
                                      <p:tavLst>
                                        <p:tav tm="0">
                                          <p:val>
                                            <p:strVal val="1+#ppt_h/2"/>
                                          </p:val>
                                        </p:tav>
                                        <p:tav tm="100000">
                                          <p:val>
                                            <p:strVal val="#ppt_y"/>
                                          </p:val>
                                        </p:tav>
                                      </p:tavLst>
                                    </p:anim>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6" presetSubtype="21">
                                  <p:stCondLst>
                                    <p:cond delay="0"/>
                                  </p:stCondLst>
                                  <p:childTnLst>
                                    <p:set>
                                      <p:cBhvr>
                                        <p:cTn dur="1" fill="hold" id="34">
                                          <p:stCondLst>
                                            <p:cond delay="0"/>
                                          </p:stCondLst>
                                        </p:cTn>
                                        <p:tgtEl>
                                          <p:spTgt spid="6"/>
                                        </p:tgtEl>
                                        <p:attrNameLst>
                                          <p:attrName>style.visibility</p:attrName>
                                        </p:attrNameLst>
                                      </p:cBhvr>
                                      <p:to>
                                        <p:strVal val="visible"/>
                                      </p:to>
                                    </p:set>
                                    <p:animEffect filter="barn(inVertical)" transition="in">
                                      <p:cBhvr>
                                        <p:cTn dur="500" id="35"/>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
      <p:bldP grpId="0" spid="5"/>
      <p:bldP animBg="1" grpId="0" spid="23"/>
      <p:bldP animBg="1" grpId="0" spid="2"/>
      <p:bldP animBg="1" grpId="0" spid="6"/>
    </p:bldLst>
  </p:timing>
</p:sld>
</file>

<file path=ppt/slides/slide38.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1" name="图片 10"/>
          <p:cNvPicPr>
            <a:picLocks noChangeAspect="1"/>
          </p:cNvPicPr>
          <p:nvPr/>
        </p:nvPicPr>
        <p:blipFill rotWithShape="1">
          <a:blip r:embed="rId2"/>
          <a:srcRect r="24"/>
          <a:stretch>
            <a:fillRect/>
          </a:stretch>
        </p:blipFill>
        <p:spPr>
          <a:xfrm>
            <a:off x="4950456" y="130571"/>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grpSp>
        <p:nvGrpSpPr>
          <p:cNvPr id="8" name="组合 7"/>
          <p:cNvGrpSpPr/>
          <p:nvPr/>
        </p:nvGrpSpPr>
        <p:grpSpPr bwMode="auto">
          <a:xfrm>
            <a:off x="318050" y="412546"/>
            <a:ext cx="4632406"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4" name="组合 176"/>
              <p:cNvGrpSpPr/>
              <p:nvPr/>
            </p:nvGrpSpPr>
            <p:grpSpPr bwMode="auto">
              <a:xfrm>
                <a:off x="-123647" y="109174"/>
                <a:ext cx="4781705" cy="762395"/>
                <a:chOff x="2511726" y="-1028650"/>
                <a:chExt cx="4958719" cy="790618"/>
              </a:xfrm>
            </p:grpSpPr>
            <p:pic>
              <p:nvPicPr>
                <p:cNvPr id="18"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1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5" name="组合 179"/>
              <p:cNvGrpSpPr/>
              <p:nvPr/>
            </p:nvGrpSpPr>
            <p:grpSpPr bwMode="auto">
              <a:xfrm>
                <a:off x="-465713" y="254243"/>
                <a:ext cx="580004" cy="433657"/>
                <a:chOff x="179512" y="202034"/>
                <a:chExt cx="580004" cy="433657"/>
              </a:xfrm>
            </p:grpSpPr>
            <p:sp>
              <p:nvSpPr>
                <p:cNvPr id="1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2" name="矩形 11"/>
            <p:cNvSpPr/>
            <p:nvPr/>
          </p:nvSpPr>
          <p:spPr>
            <a:xfrm>
              <a:off x="2855955" y="263398"/>
              <a:ext cx="3807500"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3" name="矩形 22"/>
          <p:cNvSpPr/>
          <p:nvPr/>
        </p:nvSpPr>
        <p:spPr>
          <a:xfrm>
            <a:off x="1028047" y="560758"/>
            <a:ext cx="3765937"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理性认识义和团的性质</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24" name="图片 23"/>
          <p:cNvPicPr>
            <a:picLocks noChangeAspect="1"/>
          </p:cNvPicPr>
          <p:nvPr/>
        </p:nvPicPr>
        <p:blipFill>
          <a:blip r:embed="rId4"/>
          <a:stretch>
            <a:fillRect/>
          </a:stretch>
        </p:blipFill>
        <p:spPr>
          <a:xfrm>
            <a:off x="849271" y="1417224"/>
            <a:ext cx="3623439" cy="5095461"/>
          </a:xfrm>
          <a:prstGeom prst="rect">
            <a:avLst/>
          </a:prstGeom>
        </p:spPr>
      </p:pic>
      <p:pic>
        <p:nvPicPr>
          <p:cNvPr id="30" name="图片 29"/>
          <p:cNvPicPr>
            <a:picLocks noChangeAspect="1"/>
          </p:cNvPicPr>
          <p:nvPr/>
        </p:nvPicPr>
        <p:blipFill>
          <a:blip r:embed="rId5"/>
          <a:stretch>
            <a:fillRect/>
          </a:stretch>
        </p:blipFill>
        <p:spPr>
          <a:xfrm>
            <a:off x="6757390" y="1513849"/>
            <a:ext cx="3738332" cy="4989443"/>
          </a:xfrm>
          <a:prstGeom prst="rect">
            <a:avLst/>
          </a:prstGeom>
        </p:spPr>
      </p:pic>
      <p:pic>
        <p:nvPicPr>
          <p:cNvPr id="28" name="图片 27"/>
          <p:cNvPicPr>
            <a:picLocks noChangeAspect="1"/>
          </p:cNvPicPr>
          <p:nvPr/>
        </p:nvPicPr>
        <p:blipFill>
          <a:blip r:embed="rId6"/>
          <a:stretch>
            <a:fillRect/>
          </a:stretch>
        </p:blipFill>
        <p:spPr>
          <a:xfrm>
            <a:off x="5093593" y="1547795"/>
            <a:ext cx="6845300" cy="5310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28"/>
                                        </p:tgtEl>
                                        <p:attrNameLst>
                                          <p:attrName>style.visibility</p:attrName>
                                        </p:attrNameLst>
                                      </p:cBhvr>
                                      <p:to>
                                        <p:strVal val="visible"/>
                                      </p:to>
                                    </p:set>
                                    <p:anim calcmode="lin" valueType="num">
                                      <p:cBhvr additive="base">
                                        <p:cTn dur="500" fill="hold" id="7"/>
                                        <p:tgtEl>
                                          <p:spTgt spid="28"/>
                                        </p:tgtEl>
                                        <p:attrNameLst>
                                          <p:attrName>ppt_x</p:attrName>
                                        </p:attrNameLst>
                                      </p:cBhvr>
                                      <p:tavLst>
                                        <p:tav tm="0">
                                          <p:val>
                                            <p:strVal val="#ppt_x"/>
                                          </p:val>
                                        </p:tav>
                                        <p:tav tm="100000">
                                          <p:val>
                                            <p:strVal val="#ppt_x"/>
                                          </p:val>
                                        </p:tav>
                                      </p:tavLst>
                                    </p:anim>
                                    <p:anim calcmode="lin" valueType="num">
                                      <p:cBhvr additive="base">
                                        <p:cTn dur="500" fill="hold" id="8"/>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7" name="图片 6"/>
          <p:cNvPicPr>
            <a:picLocks noChangeAspect="1"/>
          </p:cNvPicPr>
          <p:nvPr/>
        </p:nvPicPr>
        <p:blipFill rotWithShape="1">
          <a:blip r:embed="rId2"/>
          <a:srcRect r="21"/>
          <a:stretch>
            <a:fillRect/>
          </a:stretch>
        </p:blipFill>
        <p:spPr>
          <a:xfrm>
            <a:off x="5183915" y="0"/>
            <a:ext cx="7008085" cy="1085714"/>
          </a:xfrm>
          <a:prstGeom prst="rect">
            <a:avLst/>
          </a:prstGeom>
          <a:ln>
            <a:noFill/>
          </a:ln>
          <a:effectLst>
            <a:softEdge rad="112500"/>
          </a:effectLst>
        </p:spPr>
      </p:pic>
      <p:pic>
        <p:nvPicPr>
          <p:cNvPr id="3" name="图片 2"/>
          <p:cNvPicPr>
            <a:picLocks noChangeAspect="1"/>
          </p:cNvPicPr>
          <p:nvPr/>
        </p:nvPicPr>
        <p:blipFill>
          <a:blip r:embed="rId3"/>
          <a:stretch>
            <a:fillRect/>
          </a:stretch>
        </p:blipFill>
        <p:spPr>
          <a:xfrm>
            <a:off x="343703" y="1498260"/>
            <a:ext cx="5188029" cy="3599196"/>
          </a:xfrm>
          <a:prstGeom prst="rect">
            <a:avLst/>
          </a:prstGeom>
        </p:spPr>
      </p:pic>
      <p:pic>
        <p:nvPicPr>
          <p:cNvPr id="5" name="图片 4"/>
          <p:cNvPicPr>
            <a:picLocks noChangeAspect="1"/>
          </p:cNvPicPr>
          <p:nvPr/>
        </p:nvPicPr>
        <p:blipFill>
          <a:blip r:embed="rId4"/>
          <a:stretch>
            <a:fillRect/>
          </a:stretch>
        </p:blipFill>
        <p:spPr>
          <a:xfrm>
            <a:off x="6840620" y="1103036"/>
            <a:ext cx="4449172" cy="4948106"/>
          </a:xfrm>
          <a:prstGeom prst="rect">
            <a:avLst/>
          </a:prstGeom>
        </p:spPr>
      </p:pic>
      <p:sp>
        <p:nvSpPr>
          <p:cNvPr id="17" name="矩形: 圆角 16"/>
          <p:cNvSpPr/>
          <p:nvPr/>
        </p:nvSpPr>
        <p:spPr>
          <a:xfrm>
            <a:off x="87739" y="1315125"/>
            <a:ext cx="5593264" cy="3952722"/>
          </a:xfrm>
          <a:prstGeom prst="roundRect">
            <a:avLst/>
          </a:prstGeom>
        </p:spPr>
        <p:style>
          <a:lnRef idx="3">
            <a:schemeClr val="lt1"/>
          </a:lnRef>
          <a:fillRef idx="1">
            <a:schemeClr val="dk1"/>
          </a:fillRef>
          <a:effectRef idx="1">
            <a:schemeClr val="dk1"/>
          </a:effectRef>
          <a:fontRef idx="minor">
            <a:schemeClr val="lt1"/>
          </a:fontRef>
        </p:style>
        <p:txBody>
          <a:bodyPr anchor="ctr" rtlCol="0"/>
          <a:lstStyle/>
          <a:p>
            <a:pPr algn="just"/>
            <a:r>
              <a:rPr altLang="en-US" dirty="0" lang="zh-CN" sz="3200"/>
              <a:t>“义和团的</a:t>
            </a:r>
            <a:r>
              <a:rPr altLang="en-US" b="1" dirty="0" lang="zh-CN" sz="3200" u="sng"/>
              <a:t>野蛮</a:t>
            </a:r>
            <a:r>
              <a:rPr altLang="en-US" dirty="0" lang="zh-CN" sz="3200"/>
              <a:t>，义和团的</a:t>
            </a:r>
            <a:r>
              <a:rPr altLang="en-US" b="1" dirty="0" lang="zh-CN" sz="3200" u="sng"/>
              <a:t>顽旧</a:t>
            </a:r>
            <a:r>
              <a:rPr altLang="en-US" dirty="0" lang="zh-CN" sz="3200"/>
              <a:t>与</a:t>
            </a:r>
            <a:r>
              <a:rPr altLang="en-US" dirty="0" lang="zh-CN" sz="3200" u="sng"/>
              <a:t>迷信</a:t>
            </a:r>
            <a:r>
              <a:rPr altLang="en-US" dirty="0" lang="zh-CN" sz="3200"/>
              <a:t>，义和团时的</a:t>
            </a:r>
            <a:r>
              <a:rPr altLang="en-US" b="1" dirty="0" lang="zh-CN" sz="3200" u="sng"/>
              <a:t>恐怖</a:t>
            </a:r>
            <a:r>
              <a:rPr altLang="en-US" dirty="0" lang="zh-CN" sz="3200"/>
              <a:t>空气，我都亲身经验过：我读八十年来中国的外交史、商业史，我终于不能否认义和团事件是</a:t>
            </a:r>
            <a:r>
              <a:rPr altLang="en-US" dirty="0" lang="zh-CN" sz="3200" u="sng"/>
              <a:t>中国民族革命史之悲壮的序幕</a:t>
            </a:r>
            <a:r>
              <a:rPr altLang="en-US" dirty="0" lang="zh-CN" sz="3200"/>
              <a:t>。”</a:t>
            </a:r>
            <a:endParaRPr altLang="zh-CN" dirty="0" lang="en-US" sz="3200"/>
          </a:p>
        </p:txBody>
      </p:sp>
      <p:sp>
        <p:nvSpPr>
          <p:cNvPr id="18" name="矩形 17"/>
          <p:cNvSpPr/>
          <p:nvPr/>
        </p:nvSpPr>
        <p:spPr>
          <a:xfrm>
            <a:off x="0" y="5527681"/>
            <a:ext cx="12192000" cy="523461"/>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rtlCol="0"/>
          <a:lstStyle/>
          <a:p>
            <a:pPr algn="just"/>
            <a:r>
              <a:rPr altLang="en-US" dirty="0" lang="zh-CN"/>
              <a:t>材料选自：</a:t>
            </a:r>
            <a:r>
              <a:rPr altLang="en-US" dirty="0" lang="zh-CN" u="sng"/>
              <a:t>陈独秀</a:t>
            </a:r>
            <a:r>
              <a:rPr altLang="zh-CN" dirty="0" lang="en-US"/>
              <a:t>《</a:t>
            </a:r>
            <a:r>
              <a:rPr altLang="en-US" dirty="0" lang="zh-CN"/>
              <a:t>我们对于义和团两个错误的观念</a:t>
            </a:r>
            <a:r>
              <a:rPr altLang="zh-CN" dirty="0" lang="en-US"/>
              <a:t>》</a:t>
            </a:r>
            <a:r>
              <a:rPr altLang="en-US" dirty="0" lang="zh-CN"/>
              <a:t>（</a:t>
            </a:r>
            <a:r>
              <a:rPr altLang="zh-CN" dirty="0" lang="en-US"/>
              <a:t>1924</a:t>
            </a:r>
            <a:r>
              <a:rPr altLang="en-US" dirty="0" lang="zh-CN"/>
              <a:t>年</a:t>
            </a:r>
            <a:r>
              <a:rPr altLang="zh-CN" dirty="0" lang="en-US"/>
              <a:t>9</a:t>
            </a:r>
            <a:r>
              <a:rPr altLang="en-US" dirty="0" lang="zh-CN"/>
              <a:t>月</a:t>
            </a:r>
            <a:r>
              <a:rPr altLang="zh-CN" dirty="0" lang="en-US"/>
              <a:t>3</a:t>
            </a:r>
            <a:r>
              <a:rPr altLang="en-US" dirty="0" lang="zh-CN"/>
              <a:t>日，</a:t>
            </a:r>
            <a:r>
              <a:rPr altLang="zh-CN" dirty="0" lang="en-US"/>
              <a:t>《</a:t>
            </a:r>
            <a:r>
              <a:rPr altLang="en-US" dirty="0" lang="zh-CN"/>
              <a:t>向导</a:t>
            </a:r>
            <a:r>
              <a:rPr altLang="zh-CN" dirty="0" lang="en-US"/>
              <a:t>》</a:t>
            </a:r>
            <a:r>
              <a:rPr altLang="en-US" dirty="0" lang="zh-CN"/>
              <a:t>第八十一期），见路遥主编：</a:t>
            </a:r>
            <a:r>
              <a:rPr altLang="zh-CN" dirty="0" lang="en-US"/>
              <a:t>《</a:t>
            </a:r>
            <a:r>
              <a:rPr altLang="en-US" dirty="0" lang="zh-CN"/>
              <a:t>义和团运动文献资料汇编</a:t>
            </a:r>
            <a:r>
              <a:rPr altLang="zh-CN" dirty="0" lang="en-US"/>
              <a:t>·</a:t>
            </a:r>
            <a:r>
              <a:rPr altLang="en-US" dirty="0" lang="zh-CN"/>
              <a:t>中文卷</a:t>
            </a:r>
            <a:r>
              <a:rPr altLang="zh-CN" dirty="0" lang="en-US"/>
              <a:t>》</a:t>
            </a:r>
            <a:r>
              <a:rPr altLang="en-US" dirty="0" lang="zh-CN"/>
              <a:t>（下），</a:t>
            </a:r>
            <a:r>
              <a:rPr altLang="zh-CN" dirty="0" lang="en-US"/>
              <a:t>816~817</a:t>
            </a:r>
            <a:r>
              <a:rPr altLang="en-US" dirty="0" lang="zh-CN"/>
              <a:t>页，济南：山东大学出版社，</a:t>
            </a:r>
            <a:r>
              <a:rPr altLang="zh-CN" dirty="0" lang="en-US"/>
              <a:t>2012</a:t>
            </a:r>
            <a:endParaRPr altLang="en-US" dirty="0" lang="zh-CN"/>
          </a:p>
        </p:txBody>
      </p:sp>
      <p:grpSp>
        <p:nvGrpSpPr>
          <p:cNvPr id="28" name="组合 27"/>
          <p:cNvGrpSpPr/>
          <p:nvPr/>
        </p:nvGrpSpPr>
        <p:grpSpPr bwMode="auto">
          <a:xfrm>
            <a:off x="318050" y="412546"/>
            <a:ext cx="4632406" cy="777502"/>
            <a:chOff x="1712752" y="87094"/>
            <a:chExt cx="5123771" cy="762395"/>
          </a:xfrm>
        </p:grpSpPr>
        <p:grpSp>
          <p:nvGrpSpPr>
            <p:cNvPr id="29" name="组合 174"/>
            <p:cNvGrpSpPr/>
            <p:nvPr/>
          </p:nvGrpSpPr>
          <p:grpSpPr bwMode="auto">
            <a:xfrm>
              <a:off x="1712752" y="87094"/>
              <a:ext cx="5123771" cy="762395"/>
              <a:chOff x="-465713" y="109174"/>
              <a:chExt cx="5123771" cy="762395"/>
            </a:xfrm>
          </p:grpSpPr>
          <p:grpSp>
            <p:nvGrpSpPr>
              <p:cNvPr id="31" name="组合 176"/>
              <p:cNvGrpSpPr/>
              <p:nvPr/>
            </p:nvGrpSpPr>
            <p:grpSpPr bwMode="auto">
              <a:xfrm>
                <a:off x="-123647" y="109174"/>
                <a:ext cx="4781705" cy="762395"/>
                <a:chOff x="2511726" y="-1028650"/>
                <a:chExt cx="4958719" cy="790618"/>
              </a:xfrm>
            </p:grpSpPr>
            <p:pic>
              <p:nvPicPr>
                <p:cNvPr id="35" name="Picture 31"/>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36"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7"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8"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9"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32" name="组合 179"/>
              <p:cNvGrpSpPr/>
              <p:nvPr/>
            </p:nvGrpSpPr>
            <p:grpSpPr bwMode="auto">
              <a:xfrm>
                <a:off x="-465713" y="254243"/>
                <a:ext cx="580004" cy="433657"/>
                <a:chOff x="179512" y="202034"/>
                <a:chExt cx="580004" cy="433657"/>
              </a:xfrm>
            </p:grpSpPr>
            <p:sp>
              <p:nvSpPr>
                <p:cNvPr id="33"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34"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30" name="矩形 29"/>
            <p:cNvSpPr/>
            <p:nvPr/>
          </p:nvSpPr>
          <p:spPr>
            <a:xfrm>
              <a:off x="2855955" y="263398"/>
              <a:ext cx="3807500"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40" name="矩形 39"/>
          <p:cNvSpPr/>
          <p:nvPr/>
        </p:nvSpPr>
        <p:spPr>
          <a:xfrm>
            <a:off x="1028047" y="560758"/>
            <a:ext cx="3765937"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理性认识义和团的性质</a:t>
            </a:r>
            <a:endParaRPr altLang="en-US" dirty="0" lang="zh-CN" sz="2800">
              <a:solidFill>
                <a:schemeClr val="bg1"/>
              </a:solidFill>
              <a:latin charset="-122" panose="02010800040101010101" pitchFamily="2" typeface="华文行楷"/>
              <a:ea charset="-122" panose="02010800040101010101" pitchFamily="2" typeface="华文行楷"/>
            </a:endParaRPr>
          </a:p>
        </p:txBody>
      </p:sp>
    </p:spTree>
  </p:cSld>
  <p:clrMapOvr>
    <a:masterClrMapping/>
  </p:clrMapOvr>
  <mc:AlternateContent xmlns:mc="http://schemas.openxmlformats.org/markup-compatibility/2006">
    <mc:Choice xmlns:p14="http://schemas.microsoft.com/office/powerpoint/2010/main" Requires="p14">
      <p:transition p14:dur="1200" spd="slow">
        <p14:prism/>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7"/>
                                        </p:tgtEl>
                                        <p:attrNameLst>
                                          <p:attrName>style.visibility</p:attrName>
                                        </p:attrNameLst>
                                      </p:cBhvr>
                                      <p:to>
                                        <p:strVal val="visible"/>
                                      </p:to>
                                    </p:set>
                                    <p:anim calcmode="lin" valueType="num">
                                      <p:cBhvr additive="base">
                                        <p:cTn dur="500" fill="hold" id="7"/>
                                        <p:tgtEl>
                                          <p:spTgt spid="17"/>
                                        </p:tgtEl>
                                        <p:attrNameLst>
                                          <p:attrName>ppt_x</p:attrName>
                                        </p:attrNameLst>
                                      </p:cBhvr>
                                      <p:tavLst>
                                        <p:tav tm="0">
                                          <p:val>
                                            <p:strVal val="#ppt_x"/>
                                          </p:val>
                                        </p:tav>
                                        <p:tav tm="100000">
                                          <p:val>
                                            <p:strVal val="#ppt_x"/>
                                          </p:val>
                                        </p:tav>
                                      </p:tavLst>
                                    </p:anim>
                                    <p:anim calcmode="lin" valueType="num">
                                      <p:cBhvr additive="base">
                                        <p:cTn dur="500" fill="hold" id="8"/>
                                        <p:tgtEl>
                                          <p:spTgt spid="17"/>
                                        </p:tgtEl>
                                        <p:attrNameLst>
                                          <p:attrName>ppt_y</p:attrName>
                                        </p:attrNameLst>
                                      </p:cBhvr>
                                      <p:tavLst>
                                        <p:tav tm="0">
                                          <p:val>
                                            <p:strVal val="1+#ppt_h/2"/>
                                          </p:val>
                                        </p:tav>
                                        <p:tav tm="100000">
                                          <p:val>
                                            <p:strVal val="#ppt_y"/>
                                          </p:val>
                                        </p:tav>
                                      </p:tavLst>
                                    </p:anim>
                                  </p:childTnLst>
                                </p:cTn>
                              </p:par>
                              <p:par>
                                <p:cTn fill="hold" grpId="0" id="9" nodeType="withEffect" presetClass="entr" presetID="42" presetSubtype="0">
                                  <p:stCondLst>
                                    <p:cond delay="0"/>
                                  </p:stCondLst>
                                  <p:childTnLst>
                                    <p:set>
                                      <p:cBhvr>
                                        <p:cTn dur="1" fill="hold" id="10">
                                          <p:stCondLst>
                                            <p:cond delay="0"/>
                                          </p:stCondLst>
                                        </p:cTn>
                                        <p:tgtEl>
                                          <p:spTgt spid="18"/>
                                        </p:tgtEl>
                                        <p:attrNameLst>
                                          <p:attrName>style.visibility</p:attrName>
                                        </p:attrNameLst>
                                      </p:cBhvr>
                                      <p:to>
                                        <p:strVal val="visible"/>
                                      </p:to>
                                    </p:set>
                                    <p:animEffect filter="fade" transition="in">
                                      <p:cBhvr>
                                        <p:cTn dur="1000" id="11"/>
                                        <p:tgtEl>
                                          <p:spTgt spid="18"/>
                                        </p:tgtEl>
                                      </p:cBhvr>
                                    </p:animEffect>
                                    <p:anim calcmode="lin" valueType="num">
                                      <p:cBhvr>
                                        <p:cTn dur="1000" fill="hold" id="12"/>
                                        <p:tgtEl>
                                          <p:spTgt spid="18"/>
                                        </p:tgtEl>
                                        <p:attrNameLst>
                                          <p:attrName>ppt_x</p:attrName>
                                        </p:attrNameLst>
                                      </p:cBhvr>
                                      <p:tavLst>
                                        <p:tav tm="0">
                                          <p:val>
                                            <p:strVal val="#ppt_x"/>
                                          </p:val>
                                        </p:tav>
                                        <p:tav tm="100000">
                                          <p:val>
                                            <p:strVal val="#ppt_x"/>
                                          </p:val>
                                        </p:tav>
                                      </p:tavLst>
                                    </p:anim>
                                    <p:anim calcmode="lin" valueType="num">
                                      <p:cBhvr>
                                        <p:cTn dur="1000" fill="hold" id="13"/>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7"/>
      <p:bldP animBg="1" grpId="0" spid="18"/>
    </p:bldLst>
  </p:timing>
</p:sld>
</file>

<file path=ppt/slides/slide4.xml><?xml version="1.0" encoding="utf-8"?>
<p:sld xmlns:p="http://schemas.openxmlformats.org/presentationml/2006/main" xmlns:a="http://schemas.openxmlformats.org/drawingml/2006/main" xmlns:r="http://schemas.openxmlformats.org/officeDocument/2006/relationships">
  <p:cSld>
    <p:bg>
      <p:bgPr>
        <a:blipFill dpi="0" rotWithShape="1">
          <a:blip r:embed="rId1">
            <a:alphaModFix amt="94000"/>
            <a:lum/>
          </a:blip>
          <a:srcRect/>
          <a:stretch>
            <a:fillRect l="-10000" r="-15000"/>
          </a:stretch>
        </a:blipFill>
        <a:effectLst/>
      </p:bgPr>
    </p:bg>
    <p:spTree>
      <p:nvGrpSpPr>
        <p:cNvPr id="1" name=""/>
        <p:cNvGrpSpPr/>
        <p:nvPr/>
      </p:nvGrpSpPr>
      <p:grpSpPr>
        <a:xfrm>
          <a:off x="0" y="0"/>
          <a:ext cx="0" cy="0"/>
          <a:chOff x="0" y="0"/>
          <a:chExt cx="0" cy="0"/>
        </a:xfrm>
      </p:grpSpPr>
      <p:sp>
        <p:nvSpPr>
          <p:cNvPr id="4" name="矩形 3"/>
          <p:cNvSpPr/>
          <p:nvPr/>
        </p:nvSpPr>
        <p:spPr>
          <a:xfrm>
            <a:off x="0" y="0"/>
            <a:ext cx="12192000" cy="6857999"/>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2" name="文本框 1"/>
          <p:cNvSpPr txBox="1"/>
          <p:nvPr/>
        </p:nvSpPr>
        <p:spPr>
          <a:xfrm>
            <a:off x="2190750" y="-438150"/>
            <a:ext cx="184731" cy="369332"/>
          </a:xfrm>
          <a:prstGeom prst="rect">
            <a:avLst/>
          </a:prstGeom>
          <a:noFill/>
        </p:spPr>
        <p:txBody>
          <a:bodyPr rtlCol="0" wrap="none">
            <a:spAutoFit/>
          </a:bodyPr>
          <a:lstStyle/>
          <a:p>
            <a:endParaRPr altLang="en-US" dirty="0" lang="zh-CN"/>
          </a:p>
        </p:txBody>
      </p:sp>
      <p:sp>
        <p:nvSpPr>
          <p:cNvPr id="10" name="星形: 七角 9"/>
          <p:cNvSpPr/>
          <p:nvPr/>
        </p:nvSpPr>
        <p:spPr>
          <a:xfrm>
            <a:off x="7960723" y="2052430"/>
            <a:ext cx="3975652" cy="2753139"/>
          </a:xfrm>
          <a:prstGeom prst="star7">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lang="zh-CN"/>
          </a:p>
        </p:txBody>
      </p:sp>
      <p:sp>
        <p:nvSpPr>
          <p:cNvPr id="3" name="矩形 2"/>
          <p:cNvSpPr/>
          <p:nvPr/>
        </p:nvSpPr>
        <p:spPr>
          <a:xfrm>
            <a:off x="0" y="17876"/>
            <a:ext cx="12192000" cy="5878532"/>
          </a:xfrm>
          <a:prstGeom prst="rect">
            <a:avLst/>
          </a:prstGeom>
        </p:spPr>
        <p:txBody>
          <a:bodyPr wrap="square">
            <a:spAutoFit/>
          </a:bodyPr>
          <a:lstStyle/>
          <a:p>
            <a:r>
              <a:rPr altLang="en-US" b="1" dirty="0" kern="100" lang="zh-CN" sz="4800">
                <a:solidFill>
                  <a:schemeClr val="bg1"/>
                </a:solidFill>
                <a:latin typeface="+mn-ea"/>
                <a:cs charset="0" panose="02020603050405020304" pitchFamily="18" typeface="Times New Roman"/>
              </a:rPr>
              <a:t>       教学目标</a:t>
            </a:r>
            <a:endParaRPr altLang="zh-CN" b="1" dirty="0" kern="100" lang="en-US" sz="4800">
              <a:solidFill>
                <a:schemeClr val="bg1"/>
              </a:solidFill>
              <a:latin typeface="+mn-ea"/>
              <a:cs charset="0" panose="02020603050405020304" pitchFamily="18" typeface="Times New Roman"/>
            </a:endParaRPr>
          </a:p>
          <a:p>
            <a:pPr algn="just"/>
            <a:r>
              <a:rPr altLang="zh-CN" b="1" dirty="0" kern="100" lang="en-US" sz="4000">
                <a:solidFill>
                  <a:schemeClr val="bg1"/>
                </a:solidFill>
                <a:ea charset="-122" panose="02010600030101010101" pitchFamily="2" typeface="宋体"/>
                <a:cs charset="0" panose="02020603050405020304" pitchFamily="18" typeface="Times New Roman"/>
              </a:rPr>
              <a:t>1</a:t>
            </a:r>
            <a:r>
              <a:rPr altLang="en-US" b="1" dirty="0" kern="100" lang="zh-CN" sz="4000">
                <a:solidFill>
                  <a:schemeClr val="bg1"/>
                </a:solidFill>
                <a:ea charset="-122" panose="02010600030101010101" pitchFamily="2" typeface="宋体"/>
                <a:cs charset="0" panose="02020603050405020304" pitchFamily="18" typeface="Times New Roman"/>
              </a:rPr>
              <a:t>、通过对甲午战争、义和团运动、八国联军侵华等重大事件的学习，了解基本史实，并能概述战争经过。</a:t>
            </a:r>
            <a:endParaRPr altLang="zh-CN" b="1" dirty="0" kern="100" lang="en-US" sz="4000">
              <a:solidFill>
                <a:schemeClr val="bg1"/>
              </a:solidFill>
              <a:ea charset="-122" panose="02010600030101010101" pitchFamily="2" typeface="宋体"/>
              <a:cs charset="0" panose="02020603050405020304" pitchFamily="18" typeface="Times New Roman"/>
            </a:endParaRPr>
          </a:p>
          <a:p>
            <a:pPr algn="just"/>
            <a:r>
              <a:rPr altLang="zh-CN" b="1" dirty="0" kern="100" lang="en-US" sz="4000">
                <a:solidFill>
                  <a:schemeClr val="bg1"/>
                </a:solidFill>
                <a:ea charset="-122" panose="02010600030101010101" pitchFamily="2" typeface="宋体"/>
                <a:cs charset="0" panose="02020603050405020304" pitchFamily="18" typeface="Times New Roman"/>
              </a:rPr>
              <a:t>2</a:t>
            </a:r>
            <a:r>
              <a:rPr altLang="en-US" b="1" dirty="0" kern="100" lang="zh-CN" sz="4000">
                <a:solidFill>
                  <a:schemeClr val="bg1"/>
                </a:solidFill>
                <a:ea charset="-122" panose="02010600030101010101" pitchFamily="2" typeface="宋体"/>
                <a:cs charset="0" panose="02020603050405020304" pitchFamily="18" typeface="Times New Roman"/>
              </a:rPr>
              <a:t>、探究甲午战败的原因，分析</a:t>
            </a:r>
            <a:r>
              <a:rPr altLang="zh-CN" b="1" dirty="0" kern="100" lang="en-US" sz="4000">
                <a:solidFill>
                  <a:schemeClr val="bg1"/>
                </a:solidFill>
                <a:ea charset="-122" panose="02010600030101010101" pitchFamily="2" typeface="宋体"/>
                <a:cs charset="0" panose="02020603050405020304" pitchFamily="18" typeface="Times New Roman"/>
              </a:rPr>
              <a:t>《</a:t>
            </a:r>
            <a:r>
              <a:rPr altLang="en-US" b="1" dirty="0" kern="100" lang="zh-CN" sz="4000">
                <a:solidFill>
                  <a:schemeClr val="bg1"/>
                </a:solidFill>
                <a:ea charset="-122" panose="02010600030101010101" pitchFamily="2" typeface="宋体"/>
                <a:cs charset="0" panose="02020603050405020304" pitchFamily="18" typeface="Times New Roman"/>
              </a:rPr>
              <a:t>马关条约</a:t>
            </a:r>
            <a:r>
              <a:rPr altLang="zh-CN" b="1" dirty="0" kern="100" lang="en-US" sz="4000">
                <a:solidFill>
                  <a:schemeClr val="bg1"/>
                </a:solidFill>
                <a:ea charset="-122" panose="02010600030101010101" pitchFamily="2" typeface="宋体"/>
                <a:cs charset="0" panose="02020603050405020304" pitchFamily="18" typeface="Times New Roman"/>
              </a:rPr>
              <a:t>》</a:t>
            </a:r>
            <a:r>
              <a:rPr altLang="en-US" b="1" dirty="0" kern="100" lang="zh-CN" sz="4000">
                <a:solidFill>
                  <a:schemeClr val="bg1"/>
                </a:solidFill>
                <a:ea charset="-122" panose="02010600030101010101" pitchFamily="2" typeface="宋体"/>
                <a:cs charset="0" panose="02020603050405020304" pitchFamily="18" typeface="Times New Roman"/>
              </a:rPr>
              <a:t>、</a:t>
            </a:r>
            <a:r>
              <a:rPr altLang="zh-CN" b="1" dirty="0" kern="100" lang="en-US" sz="4000">
                <a:solidFill>
                  <a:schemeClr val="bg1"/>
                </a:solidFill>
                <a:ea charset="-122" panose="02010600030101010101" pitchFamily="2" typeface="宋体"/>
                <a:cs charset="0" panose="02020603050405020304" pitchFamily="18" typeface="Times New Roman"/>
              </a:rPr>
              <a:t>《</a:t>
            </a:r>
            <a:r>
              <a:rPr altLang="en-US" b="1" dirty="0" kern="100" lang="zh-CN" sz="4000">
                <a:solidFill>
                  <a:schemeClr val="bg1"/>
                </a:solidFill>
                <a:ea charset="-122" panose="02010600030101010101" pitchFamily="2" typeface="宋体"/>
                <a:cs charset="0" panose="02020603050405020304" pitchFamily="18" typeface="Times New Roman"/>
              </a:rPr>
              <a:t>辛丑条约</a:t>
            </a:r>
            <a:r>
              <a:rPr altLang="zh-CN" b="1" dirty="0" kern="100" lang="en-US" sz="4000">
                <a:solidFill>
                  <a:schemeClr val="bg1"/>
                </a:solidFill>
                <a:ea charset="-122" panose="02010600030101010101" pitchFamily="2" typeface="宋体"/>
                <a:cs charset="0" panose="02020603050405020304" pitchFamily="18" typeface="Times New Roman"/>
              </a:rPr>
              <a:t>》</a:t>
            </a:r>
            <a:r>
              <a:rPr altLang="en-US" b="1" dirty="0" kern="100" lang="zh-CN" sz="4000">
                <a:solidFill>
                  <a:schemeClr val="bg1"/>
                </a:solidFill>
                <a:ea charset="-122" panose="02010600030101010101" pitchFamily="2" typeface="宋体"/>
                <a:cs charset="0" panose="02020603050405020304" pitchFamily="18" typeface="Times New Roman"/>
              </a:rPr>
              <a:t>的影响。</a:t>
            </a:r>
            <a:endParaRPr altLang="zh-CN" b="1" dirty="0" kern="100" lang="en-US" sz="4000">
              <a:solidFill>
                <a:schemeClr val="bg1"/>
              </a:solidFill>
              <a:ea charset="-122" panose="02010600030101010101" pitchFamily="2" typeface="宋体"/>
              <a:cs charset="0" panose="02020603050405020304" pitchFamily="18" typeface="Times New Roman"/>
            </a:endParaRPr>
          </a:p>
          <a:p>
            <a:pPr algn="just"/>
            <a:endParaRPr altLang="zh-CN" dirty="0" kern="100" lang="en-US" sz="4000">
              <a:solidFill>
                <a:schemeClr val="bg1"/>
              </a:solidFill>
              <a:ea charset="-122" panose="02010600030101010101" pitchFamily="2" typeface="宋体"/>
              <a:cs charset="0" panose="02020603050405020304" pitchFamily="18" typeface="Times New Roman"/>
            </a:endParaRPr>
          </a:p>
          <a:p>
            <a:r>
              <a:rPr altLang="en-US" b="1" dirty="0" kern="100" lang="zh-CN" sz="4800">
                <a:solidFill>
                  <a:schemeClr val="bg1"/>
                </a:solidFill>
                <a:latin typeface="+mn-ea"/>
                <a:cs charset="0" panose="02020603050405020304" pitchFamily="18" typeface="Times New Roman"/>
              </a:rPr>
              <a:t>      重难点把握</a:t>
            </a:r>
            <a:endParaRPr altLang="zh-CN" dirty="0" lang="en-US" sz="4000">
              <a:solidFill>
                <a:schemeClr val="bg1"/>
              </a:solidFill>
              <a:latin charset="-122" panose="02010600030101010101" pitchFamily="2" typeface="宋体"/>
              <a:ea charset="-122" panose="02010600030101010101" pitchFamily="2" typeface="宋体"/>
            </a:endParaRPr>
          </a:p>
          <a:p>
            <a:pPr algn="just"/>
            <a:r>
              <a:rPr altLang="zh-CN" b="1" dirty="0" lang="en-US" sz="4000">
                <a:solidFill>
                  <a:schemeClr val="bg1"/>
                </a:solidFill>
                <a:latin charset="-122" panose="02010600030101010101" pitchFamily="2" typeface="宋体"/>
                <a:ea charset="-122" panose="02010600030101010101" pitchFamily="2" typeface="宋体"/>
              </a:rPr>
              <a:t>1</a:t>
            </a:r>
            <a:r>
              <a:rPr altLang="en-US" b="1" dirty="0" lang="zh-CN" sz="4000">
                <a:solidFill>
                  <a:schemeClr val="bg1"/>
                </a:solidFill>
                <a:latin charset="-122" panose="02010600030101010101" pitchFamily="2" typeface="宋体"/>
                <a:ea charset="-122" panose="02010600030101010101" pitchFamily="2" typeface="宋体"/>
              </a:rPr>
              <a:t>、重点：</a:t>
            </a:r>
            <a:r>
              <a:rPr altLang="zh-CN" b="1" dirty="0" lang="en-US" sz="4000">
                <a:solidFill>
                  <a:schemeClr val="bg1"/>
                </a:solidFill>
                <a:latin charset="-122" panose="02010600030101010101" pitchFamily="2" typeface="宋体"/>
                <a:ea charset="-122" panose="02010600030101010101" pitchFamily="2" typeface="宋体"/>
              </a:rPr>
              <a:t>《</a:t>
            </a:r>
            <a:r>
              <a:rPr altLang="en-US" b="1" dirty="0" lang="zh-CN" sz="4000">
                <a:solidFill>
                  <a:schemeClr val="bg1"/>
                </a:solidFill>
                <a:latin charset="-122" panose="02010600030101010101" pitchFamily="2" typeface="宋体"/>
                <a:ea charset="-122" panose="02010600030101010101" pitchFamily="2" typeface="宋体"/>
              </a:rPr>
              <a:t>马关条约</a:t>
            </a:r>
            <a:r>
              <a:rPr altLang="zh-CN" b="1" dirty="0" lang="en-US" sz="4000">
                <a:solidFill>
                  <a:schemeClr val="bg1"/>
                </a:solidFill>
                <a:latin charset="-122" panose="02010600030101010101" pitchFamily="2" typeface="宋体"/>
                <a:ea charset="-122" panose="02010600030101010101" pitchFamily="2" typeface="宋体"/>
              </a:rPr>
              <a:t>》</a:t>
            </a:r>
            <a:r>
              <a:rPr altLang="en-US" b="1" dirty="0" lang="zh-CN" sz="4000">
                <a:solidFill>
                  <a:schemeClr val="bg1"/>
                </a:solidFill>
                <a:latin charset="-122" panose="02010600030101010101" pitchFamily="2" typeface="宋体"/>
                <a:ea charset="-122" panose="02010600030101010101" pitchFamily="2" typeface="宋体"/>
              </a:rPr>
              <a:t>和</a:t>
            </a:r>
            <a:r>
              <a:rPr altLang="zh-CN" b="1" dirty="0" lang="en-US" sz="4000">
                <a:solidFill>
                  <a:schemeClr val="bg1"/>
                </a:solidFill>
                <a:latin charset="-122" panose="02010600030101010101" pitchFamily="2" typeface="宋体"/>
                <a:ea charset="-122" panose="02010600030101010101" pitchFamily="2" typeface="宋体"/>
              </a:rPr>
              <a:t>《</a:t>
            </a:r>
            <a:r>
              <a:rPr altLang="en-US" b="1" dirty="0" lang="zh-CN" sz="4000">
                <a:solidFill>
                  <a:schemeClr val="bg1"/>
                </a:solidFill>
                <a:latin charset="-122" panose="02010600030101010101" pitchFamily="2" typeface="宋体"/>
                <a:ea charset="-122" panose="02010600030101010101" pitchFamily="2" typeface="宋体"/>
              </a:rPr>
              <a:t>辛丑条约</a:t>
            </a:r>
            <a:r>
              <a:rPr altLang="zh-CN" b="1" dirty="0" lang="en-US" sz="4000">
                <a:solidFill>
                  <a:schemeClr val="bg1"/>
                </a:solidFill>
                <a:latin charset="-122" panose="02010600030101010101" pitchFamily="2" typeface="宋体"/>
                <a:ea charset="-122" panose="02010600030101010101" pitchFamily="2" typeface="宋体"/>
              </a:rPr>
              <a:t>》</a:t>
            </a:r>
            <a:r>
              <a:rPr altLang="en-US" b="1" dirty="0" lang="zh-CN" sz="4000">
                <a:solidFill>
                  <a:schemeClr val="bg1"/>
                </a:solidFill>
                <a:latin charset="-122" panose="02010600030101010101" pitchFamily="2" typeface="宋体"/>
                <a:ea charset="-122" panose="02010600030101010101" pitchFamily="2" typeface="宋体"/>
              </a:rPr>
              <a:t>的影响。</a:t>
            </a:r>
            <a:endParaRPr altLang="zh-CN" b="1" dirty="0" lang="en-US" sz="4000">
              <a:solidFill>
                <a:schemeClr val="bg1"/>
              </a:solidFill>
              <a:latin charset="-122" panose="02010600030101010101" pitchFamily="2" typeface="宋体"/>
              <a:ea charset="-122" panose="02010600030101010101" pitchFamily="2" typeface="宋体"/>
            </a:endParaRPr>
          </a:p>
          <a:p>
            <a:pPr algn="just"/>
            <a:r>
              <a:rPr altLang="zh-CN" b="1" dirty="0" lang="en-US" sz="4000">
                <a:solidFill>
                  <a:schemeClr val="bg1"/>
                </a:solidFill>
                <a:latin charset="-122" panose="02010600030101010101" pitchFamily="2" typeface="宋体"/>
                <a:ea charset="-122" panose="02010600030101010101" pitchFamily="2" typeface="宋体"/>
              </a:rPr>
              <a:t>2</a:t>
            </a:r>
            <a:r>
              <a:rPr altLang="en-US" b="1" dirty="0" lang="zh-CN" sz="4000">
                <a:solidFill>
                  <a:schemeClr val="bg1"/>
                </a:solidFill>
                <a:latin charset="-122" panose="02010600030101010101" pitchFamily="2" typeface="宋体"/>
                <a:ea charset="-122" panose="02010600030101010101" pitchFamily="2" typeface="宋体"/>
              </a:rPr>
              <a:t>、难点：分析甲午战争的背景、反思战败的原因。</a:t>
            </a:r>
            <a:endParaRPr altLang="zh-CN" b="1" dirty="0" lang="en-US" sz="4000">
              <a:solidFill>
                <a:schemeClr val="bg1"/>
              </a:solidFill>
              <a:latin charset="-122" panose="02010600030101010101" pitchFamily="2" typeface="宋体"/>
              <a:ea charset="-122" panose="02010600030101010101" pitchFamily="2" typeface="宋体"/>
            </a:endParaRPr>
          </a:p>
        </p:txBody>
      </p:sp>
      <p:sp>
        <p:nvSpPr>
          <p:cNvPr id="5" name="箭头: 五边形 4"/>
          <p:cNvSpPr/>
          <p:nvPr/>
        </p:nvSpPr>
        <p:spPr>
          <a:xfrm>
            <a:off x="0" y="240804"/>
            <a:ext cx="901148" cy="437322"/>
          </a:xfrm>
          <a:prstGeom prst="homePlate">
            <a:avLst/>
          </a:prstGeom>
        </p:spPr>
        <p:style>
          <a:lnRef idx="3">
            <a:schemeClr val="lt1"/>
          </a:lnRef>
          <a:fillRef idx="1">
            <a:schemeClr val="accent2"/>
          </a:fillRef>
          <a:effectRef idx="1">
            <a:schemeClr val="accent2"/>
          </a:effectRef>
          <a:fontRef idx="minor">
            <a:schemeClr val="lt1"/>
          </a:fontRef>
        </p:style>
        <p:txBody>
          <a:bodyPr anchor="ctr" rtlCol="0"/>
          <a:lstStyle/>
          <a:p>
            <a:pPr algn="ctr"/>
            <a:endParaRPr altLang="en-US" dirty="0" lang="zh-CN"/>
          </a:p>
        </p:txBody>
      </p:sp>
      <p:sp>
        <p:nvSpPr>
          <p:cNvPr id="6" name="箭头: 五边形 5"/>
          <p:cNvSpPr/>
          <p:nvPr/>
        </p:nvSpPr>
        <p:spPr>
          <a:xfrm>
            <a:off x="0" y="4137690"/>
            <a:ext cx="901148" cy="437322"/>
          </a:xfrm>
          <a:prstGeom prst="homePlate">
            <a:avLst/>
          </a:prstGeom>
        </p:spPr>
        <p:style>
          <a:lnRef idx="3">
            <a:schemeClr val="lt1"/>
          </a:lnRef>
          <a:fillRef idx="1">
            <a:schemeClr val="accent2"/>
          </a:fillRef>
          <a:effectRef idx="1">
            <a:schemeClr val="accent2"/>
          </a:effectRef>
          <a:fontRef idx="minor">
            <a:schemeClr val="lt1"/>
          </a:fontRef>
        </p:style>
        <p:txBody>
          <a:bodyPr anchor="ctr" rtlCol="0"/>
          <a:lstStyle/>
          <a:p>
            <a:pPr algn="ctr"/>
            <a:endParaRPr altLang="en-US" dirty="0" lang="zh-CN">
              <a:solidFill>
                <a:srgbClr val="C00000"/>
              </a:solidFill>
            </a:endParaRPr>
          </a:p>
        </p:txBody>
      </p:sp>
      <p:pic>
        <p:nvPicPr>
          <p:cNvPr id="7" name="Picture 26"/>
          <p:cNvPicPr>
            <a:picLocks noChangeArrowheads="1" noChangeAspect="1"/>
          </p:cNvPicPr>
          <p:nvPr/>
        </p:nvPicPr>
        <p:blipFill>
          <a:blip r:embed="rId2">
            <a:extLst>
              <a:ext uri="{28A0092B-C50C-407E-A947-70E740481C1C}">
                <a14:useLocalDpi xmlns:a14="http://schemas.microsoft.com/office/drawing/2010/main" val="0"/>
              </a:ext>
            </a:extLst>
          </a:blip>
          <a:srcRect r="48"/>
          <a:stretch>
            <a:fillRect/>
          </a:stretch>
        </p:blipFill>
        <p:spPr bwMode="auto">
          <a:xfrm>
            <a:off x="8707414" y="2674059"/>
            <a:ext cx="2482270" cy="181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pic>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ackgroundRemoval b="99552" l="0" r="100000" t="897">
                        <a14:foregroundMark x1="81373" x2="81373" y1="14798" y2="14798"/>
                        <a14:foregroundMark x1="33824" x2="33824" y1="75785" y2="75785"/>
                        <a14:foregroundMark x1="31373" x2="31373" y1="59193" y2="59193"/>
                        <a14:foregroundMark x1="61765" x2="61765" y1="47085" y2="47085"/>
                        <a14:foregroundMark x1="14216" x2="14216" y1="95067" y2="95067"/>
                        <a14:foregroundMark x1="10784" x2="10784" y1="97758" y2="97758"/>
                        <a14:foregroundMark x1="3922" x2="3922" y1="79372" y2="79372"/>
                      </a14:backgroundRemoval>
                    </a14:imgEffect>
                  </a14:imgLayer>
                </a14:imgProps>
              </a:ext>
            </a:extLst>
          </a:blip>
          <a:stretch>
            <a:fillRect/>
          </a:stretch>
        </p:blipFill>
        <p:spPr>
          <a:xfrm>
            <a:off x="10679092" y="3250791"/>
            <a:ext cx="585939" cy="6405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250" spd="slow">
        <p14:switch dir="r"/>
      </p:transition>
    </mc:Choice>
    <mc:Fallback>
      <p:transition spd="slow">
        <p:fade/>
      </p:transition>
    </mc:Fallback>
  </mc:AlternateContent>
</p:sld>
</file>

<file path=ppt/slides/slide40.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6" name="图片 5"/>
          <p:cNvPicPr>
            <a:picLocks noChangeAspect="1"/>
          </p:cNvPicPr>
          <p:nvPr/>
        </p:nvPicPr>
        <p:blipFill>
          <a:blip r:embed="rId2"/>
          <a:stretch>
            <a:fillRect/>
          </a:stretch>
        </p:blipFill>
        <p:spPr>
          <a:xfrm>
            <a:off x="185529" y="2000415"/>
            <a:ext cx="4744279" cy="3106020"/>
          </a:xfrm>
          <a:prstGeom prst="rect">
            <a:avLst/>
          </a:prstGeom>
        </p:spPr>
      </p:pic>
      <p:pic>
        <p:nvPicPr>
          <p:cNvPr id="9" name="图片 8"/>
          <p:cNvPicPr>
            <a:picLocks noChangeAspect="1"/>
          </p:cNvPicPr>
          <p:nvPr/>
        </p:nvPicPr>
        <p:blipFill>
          <a:blip r:embed="rId3"/>
          <a:stretch>
            <a:fillRect/>
          </a:stretch>
        </p:blipFill>
        <p:spPr>
          <a:xfrm>
            <a:off x="5037486" y="1462729"/>
            <a:ext cx="6968985" cy="4181391"/>
          </a:xfrm>
          <a:prstGeom prst="rect">
            <a:avLst/>
          </a:prstGeom>
        </p:spPr>
      </p:pic>
      <p:pic>
        <p:nvPicPr>
          <p:cNvPr id="12" name="图片 11"/>
          <p:cNvPicPr>
            <a:picLocks noChangeAspect="1"/>
          </p:cNvPicPr>
          <p:nvPr/>
        </p:nvPicPr>
        <p:blipFill rotWithShape="1">
          <a:blip r:embed="rId4"/>
          <a:srcRect r="24"/>
          <a:stretch>
            <a:fillRect/>
          </a:stretch>
        </p:blipFill>
        <p:spPr>
          <a:xfrm>
            <a:off x="5029308" y="67099"/>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
        <p:nvSpPr>
          <p:cNvPr id="2" name="矩形 1"/>
          <p:cNvSpPr/>
          <p:nvPr/>
        </p:nvSpPr>
        <p:spPr>
          <a:xfrm>
            <a:off x="3746639" y="6011179"/>
            <a:ext cx="4698722" cy="584775"/>
          </a:xfrm>
          <a:prstGeom prst="rect">
            <a:avLst/>
          </a:prstGeom>
        </p:spPr>
        <p:txBody>
          <a:bodyPr wrap="none">
            <a:spAutoFit/>
          </a:bodyPr>
          <a:lstStyle/>
          <a:p>
            <a:r>
              <a:rPr altLang="zh-CN" dirty="0" lang="zh-CN" sz="3200">
                <a:solidFill>
                  <a:schemeClr val="bg1"/>
                </a:solidFill>
                <a:latin charset="-122" panose="02010601030101010101" pitchFamily="2" typeface="方正舒体"/>
                <a:ea charset="-122" panose="02010601030101010101" pitchFamily="2" typeface="方正舒体"/>
                <a:cs charset="0" panose="02020603050405020304" pitchFamily="18" typeface="Times New Roman"/>
              </a:rPr>
              <a:t>“助清灭洋，替天行道”</a:t>
            </a:r>
            <a:endParaRPr altLang="en-US" dirty="0" lang="zh-CN" sz="3200">
              <a:solidFill>
                <a:schemeClr val="bg1"/>
              </a:solidFill>
              <a:latin charset="-122" panose="02010601030101010101" pitchFamily="2" typeface="方正舒体"/>
              <a:ea charset="-122" panose="02010601030101010101" pitchFamily="2" typeface="方正舒体"/>
            </a:endParaRPr>
          </a:p>
        </p:txBody>
      </p:sp>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sld>
</file>

<file path=ppt/slides/slide41.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2" name="图片 11"/>
          <p:cNvPicPr>
            <a:picLocks noChangeAspect="1"/>
          </p:cNvPicPr>
          <p:nvPr/>
        </p:nvPicPr>
        <p:blipFill rotWithShape="1">
          <a:blip r:embed="rId2"/>
          <a:srcRect r="24"/>
          <a:stretch>
            <a:fillRect/>
          </a:stretch>
        </p:blipFill>
        <p:spPr>
          <a:xfrm>
            <a:off x="5029308" y="67099"/>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8" name="图片 7"/>
          <p:cNvPicPr>
            <a:picLocks noChangeAspect="1"/>
          </p:cNvPicPr>
          <p:nvPr/>
        </p:nvPicPr>
        <p:blipFill>
          <a:blip r:embed="rId3"/>
          <a:stretch>
            <a:fillRect/>
          </a:stretch>
        </p:blipFill>
        <p:spPr>
          <a:xfrm>
            <a:off x="6095999" y="2328789"/>
            <a:ext cx="5969437" cy="3486150"/>
          </a:xfrm>
          <a:prstGeom prst="rect">
            <a:avLst/>
          </a:prstGeom>
        </p:spPr>
      </p:pic>
      <p:sp>
        <p:nvSpPr>
          <p:cNvPr id="3" name="矩形 2"/>
          <p:cNvSpPr/>
          <p:nvPr/>
        </p:nvSpPr>
        <p:spPr>
          <a:xfrm>
            <a:off x="160920" y="774848"/>
            <a:ext cx="3313728" cy="944746"/>
          </a:xfrm>
          <a:prstGeom prst="rect">
            <a:avLst/>
          </a:prstGeom>
        </p:spPr>
        <p:txBody>
          <a:bodyPr wrap="none">
            <a:spAutoFit/>
          </a:bodyPr>
          <a:lstStyle/>
          <a:p>
            <a:pPr algn="just" indent="304800">
              <a:lnSpc>
                <a:spcPct val="150000"/>
              </a:lnSpc>
              <a:spcAft>
                <a:spcPts val="0"/>
              </a:spcAft>
            </a:pPr>
            <a:r>
              <a:rPr altLang="zh-CN" dirty="0" kern="100" lang="zh-CN" sz="4400">
                <a:solidFill>
                  <a:schemeClr val="bg1"/>
                </a:solidFill>
                <a:latin charset="-122" panose="02010601030101010101" pitchFamily="2" typeface="方正舒体"/>
                <a:ea charset="-122" panose="02010601030101010101" pitchFamily="2" typeface="方正舒体"/>
                <a:cs charset="0" panose="02020603050405020304" pitchFamily="18" typeface="Times New Roman"/>
              </a:rPr>
              <a:t>朱家河惨案</a:t>
            </a:r>
            <a:endParaRPr altLang="zh-CN" dirty="0" kern="100" lang="zh-CN" sz="3600">
              <a:solidFill>
                <a:schemeClr val="bg1"/>
              </a:solidFill>
              <a:effectLst/>
              <a:latin charset="-122" panose="02010601030101010101" pitchFamily="2" typeface="方正舒体"/>
              <a:ea charset="-122" panose="02010601030101010101" pitchFamily="2" typeface="方正舒体"/>
              <a:cs charset="0" panose="02020603050405020304" pitchFamily="18" typeface="Times New Roman"/>
            </a:endParaRPr>
          </a:p>
        </p:txBody>
      </p:sp>
      <p:pic>
        <p:nvPicPr>
          <p:cNvPr id="5" name="图片 4"/>
          <p:cNvPicPr>
            <a:picLocks noChangeAspect="1"/>
          </p:cNvPicPr>
          <p:nvPr/>
        </p:nvPicPr>
        <p:blipFill>
          <a:blip r:embed="rId4"/>
          <a:stretch>
            <a:fillRect/>
          </a:stretch>
        </p:blipFill>
        <p:spPr>
          <a:xfrm>
            <a:off x="160920" y="2343518"/>
            <a:ext cx="5808515" cy="32666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sld>
</file>

<file path=ppt/slides/slide42.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2" name="图片 11"/>
          <p:cNvPicPr>
            <a:picLocks noChangeAspect="1"/>
          </p:cNvPicPr>
          <p:nvPr/>
        </p:nvPicPr>
        <p:blipFill rotWithShape="1">
          <a:blip r:embed="rId2"/>
          <a:srcRect r="24"/>
          <a:stretch>
            <a:fillRect/>
          </a:stretch>
        </p:blipFill>
        <p:spPr>
          <a:xfrm>
            <a:off x="5029308" y="67099"/>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
        <p:nvSpPr>
          <p:cNvPr id="2" name="矩形 1"/>
          <p:cNvSpPr/>
          <p:nvPr/>
        </p:nvSpPr>
        <p:spPr>
          <a:xfrm>
            <a:off x="357809" y="150924"/>
            <a:ext cx="2749471" cy="944746"/>
          </a:xfrm>
          <a:prstGeom prst="rect">
            <a:avLst/>
          </a:prstGeom>
        </p:spPr>
        <p:txBody>
          <a:bodyPr wrap="none">
            <a:spAutoFit/>
          </a:bodyPr>
          <a:lstStyle/>
          <a:p>
            <a:pPr algn="just" indent="304800">
              <a:lnSpc>
                <a:spcPct val="150000"/>
              </a:lnSpc>
              <a:spcAft>
                <a:spcPts val="0"/>
              </a:spcAft>
            </a:pPr>
            <a:r>
              <a:rPr altLang="zh-CN" dirty="0" kern="100" lang="zh-CN" sz="4400">
                <a:solidFill>
                  <a:schemeClr val="bg1"/>
                </a:solidFill>
                <a:latin charset="-122" panose="02010601030101010101" pitchFamily="2" typeface="方正舒体"/>
                <a:ea charset="-122" panose="02010601030101010101" pitchFamily="2" typeface="方正舒体"/>
                <a:cs charset="0" panose="02020603050405020304" pitchFamily="18" typeface="Times New Roman"/>
              </a:rPr>
              <a:t>北京惨案</a:t>
            </a:r>
            <a:endParaRPr altLang="zh-CN" dirty="0" kern="100" lang="zh-CN" sz="3600">
              <a:solidFill>
                <a:schemeClr val="bg1"/>
              </a:solidFill>
              <a:effectLst/>
              <a:latin charset="-122" panose="02010601030101010101" pitchFamily="2" typeface="方正舒体"/>
              <a:ea charset="-122" panose="02010601030101010101" pitchFamily="2" typeface="方正舒体"/>
              <a:cs charset="0" panose="02020603050405020304" pitchFamily="18" typeface="Times New Roman"/>
            </a:endParaRPr>
          </a:p>
        </p:txBody>
      </p:sp>
      <p:sp>
        <p:nvSpPr>
          <p:cNvPr id="3" name="矩形 2"/>
          <p:cNvSpPr/>
          <p:nvPr/>
        </p:nvSpPr>
        <p:spPr>
          <a:xfrm>
            <a:off x="6811618" y="1736935"/>
            <a:ext cx="5208103" cy="44617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indent="304800">
              <a:lnSpc>
                <a:spcPct val="150000"/>
              </a:lnSpc>
              <a:spcAft>
                <a:spcPts val="0"/>
              </a:spcAft>
            </a:pPr>
            <a:r>
              <a:rPr altLang="zh-CN" dirty="0" kern="100" lang="zh-CN" sz="2400">
                <a:solidFill>
                  <a:schemeClr val="bg1"/>
                </a:solidFill>
                <a:latin charset="-122" panose="02010600030101010101" pitchFamily="2" typeface="等线"/>
                <a:ea charset="-122" panose="02010600030101010101" pitchFamily="2" typeface="宋体"/>
                <a:cs charset="0" panose="02020603050405020304" pitchFamily="18" typeface="Times New Roman"/>
              </a:rPr>
              <a:t>“城中日焚劫，火光连日夜……夙所不快者，即指为教民，全家皆尽，死者十数万人。其杀人则刀矛并下，肌体分裂，婴儿生未匝月者，亦杀之残酷无复人理。妇人之尸，往往乳头割去，阴处受伤，男妇大小，怆形万状，不忍瞩目。气味恶臭，终日掩鼻”。</a:t>
            </a:r>
            <a:endParaRPr altLang="zh-CN" dirty="0" kern="100" lang="en-US" sz="2400">
              <a:solidFill>
                <a:schemeClr val="bg1"/>
              </a:solidFill>
              <a:latin charset="-122" panose="02010600030101010101" pitchFamily="2" typeface="等线"/>
              <a:ea charset="-122" panose="02010600030101010101" pitchFamily="2" typeface="宋体"/>
              <a:cs charset="0" panose="02020603050405020304" pitchFamily="18" typeface="Times New Roman"/>
            </a:endParaRPr>
          </a:p>
          <a:p>
            <a:pPr algn="r" indent="304800">
              <a:lnSpc>
                <a:spcPct val="150000"/>
              </a:lnSpc>
              <a:spcAft>
                <a:spcPts val="0"/>
              </a:spcAft>
            </a:pPr>
            <a:r>
              <a:rPr altLang="zh-CN" dirty="0" kern="100" lang="en-US" sz="2400">
                <a:solidFill>
                  <a:schemeClr val="bg1"/>
                </a:solidFill>
                <a:latin charset="-122" panose="02010600030101010101" pitchFamily="2" typeface="等线"/>
                <a:ea charset="-122" panose="02010600030101010101" pitchFamily="2" typeface="宋体"/>
                <a:cs charset="0" panose="02020603050405020304" pitchFamily="18" typeface="Times New Roman"/>
              </a:rPr>
              <a:t>——《</a:t>
            </a:r>
            <a:r>
              <a:rPr altLang="en-US" dirty="0" kern="100" lang="zh-CN" sz="2400">
                <a:solidFill>
                  <a:schemeClr val="bg1"/>
                </a:solidFill>
                <a:latin charset="-122" panose="02010600030101010101" pitchFamily="2" typeface="等线"/>
                <a:ea charset="-122" panose="02010600030101010101" pitchFamily="2" typeface="宋体"/>
                <a:cs charset="0" panose="02020603050405020304" pitchFamily="18" typeface="Times New Roman"/>
              </a:rPr>
              <a:t>庚子国变记</a:t>
            </a:r>
            <a:r>
              <a:rPr altLang="zh-CN" dirty="0" kern="100" lang="en-US" sz="2400">
                <a:solidFill>
                  <a:schemeClr val="bg1"/>
                </a:solidFill>
                <a:latin charset="-122" panose="02010600030101010101" pitchFamily="2" typeface="等线"/>
                <a:ea charset="-122" panose="02010600030101010101" pitchFamily="2" typeface="宋体"/>
                <a:cs charset="0" panose="02020603050405020304" pitchFamily="18" typeface="Times New Roman"/>
              </a:rPr>
              <a:t>》</a:t>
            </a:r>
            <a:endParaRPr altLang="zh-CN" dirty="0" kern="100" lang="zh-CN">
              <a:solidFill>
                <a:schemeClr val="bg1"/>
              </a:solidFill>
              <a:effectLst/>
              <a:latin charset="-122" panose="02010600030101010101" pitchFamily="2" typeface="等线"/>
              <a:ea charset="-122" panose="02010600030101010101" pitchFamily="2" typeface="等线"/>
              <a:cs charset="0" panose="02020603050405020304" pitchFamily="18" typeface="Times New Roman"/>
            </a:endParaRPr>
          </a:p>
        </p:txBody>
      </p:sp>
      <p:pic>
        <p:nvPicPr>
          <p:cNvPr id="5" name="图片 4"/>
          <p:cNvPicPr>
            <a:picLocks noChangeAspect="1"/>
          </p:cNvPicPr>
          <p:nvPr/>
        </p:nvPicPr>
        <p:blipFill>
          <a:blip r:embed="rId3"/>
          <a:stretch>
            <a:fillRect/>
          </a:stretch>
        </p:blipFill>
        <p:spPr>
          <a:xfrm>
            <a:off x="357809" y="1246594"/>
            <a:ext cx="6096000" cy="3476625"/>
          </a:xfrm>
          <a:prstGeom prst="rect">
            <a:avLst/>
          </a:prstGeom>
        </p:spPr>
      </p:pic>
      <p:sp>
        <p:nvSpPr>
          <p:cNvPr id="6" name="矩形 5"/>
          <p:cNvSpPr/>
          <p:nvPr/>
        </p:nvSpPr>
        <p:spPr>
          <a:xfrm>
            <a:off x="0" y="4874143"/>
            <a:ext cx="6811618" cy="1707455"/>
          </a:xfrm>
          <a:prstGeom prst="rect">
            <a:avLst/>
          </a:prstGeom>
        </p:spPr>
        <p:txBody>
          <a:bodyPr wrap="square">
            <a:spAutoFit/>
          </a:bodyPr>
          <a:lstStyle/>
          <a:p>
            <a:pPr algn="just" indent="304800">
              <a:lnSpc>
                <a:spcPct val="150000"/>
              </a:lnSpc>
              <a:spcAft>
                <a:spcPts val="0"/>
              </a:spcAft>
            </a:pPr>
            <a:r>
              <a:rPr altLang="en-US" b="1" dirty="0" kern="100" lang="zh-CN">
                <a:solidFill>
                  <a:schemeClr val="bg1"/>
                </a:solidFill>
                <a:latin charset="-122" panose="02010600030101010101" pitchFamily="2" typeface="等线"/>
                <a:ea charset="-122" panose="02010600030101010101" pitchFamily="2" typeface="宋体"/>
                <a:cs charset="0" panose="02020603050405020304" pitchFamily="18" typeface="Times New Roman"/>
              </a:rPr>
              <a:t>“</a:t>
            </a:r>
            <a:r>
              <a:rPr altLang="zh-CN" b="1" dirty="0" kern="100" lang="zh-CN">
                <a:solidFill>
                  <a:schemeClr val="bg1"/>
                </a:solidFill>
                <a:latin charset="-122" panose="02010600030101010101" pitchFamily="2" typeface="等线"/>
                <a:ea charset="-122" panose="02010600030101010101" pitchFamily="2" typeface="宋体"/>
                <a:cs charset="0" panose="02020603050405020304" pitchFamily="18" typeface="Times New Roman"/>
              </a:rPr>
              <a:t>某日，冰窖胡同义和拳将长香（巷）四条照象（相）馆张子清俱家三口剿办，剿得自行车、话匣子、洋物等物不少，解送南横街老团。”</a:t>
            </a:r>
            <a:endParaRPr altLang="zh-CN" b="1" dirty="0" kern="100" lang="en-US">
              <a:solidFill>
                <a:schemeClr val="bg1"/>
              </a:solidFill>
              <a:latin charset="-122" panose="02010600030101010101" pitchFamily="2" typeface="等线"/>
              <a:ea charset="-122" panose="02010600030101010101" pitchFamily="2" typeface="宋体"/>
              <a:cs charset="0" panose="02020603050405020304" pitchFamily="18" typeface="Times New Roman"/>
            </a:endParaRPr>
          </a:p>
          <a:p>
            <a:pPr algn="r" indent="304800">
              <a:lnSpc>
                <a:spcPct val="150000"/>
              </a:lnSpc>
              <a:spcAft>
                <a:spcPts val="0"/>
              </a:spcAft>
            </a:pPr>
            <a:r>
              <a:rPr altLang="zh-CN" b="1" dirty="0" kern="100" lang="en-US">
                <a:solidFill>
                  <a:schemeClr val="bg1"/>
                </a:solidFill>
                <a:latin charset="-122" panose="02010600030101010101" pitchFamily="2" typeface="等线"/>
                <a:ea charset="-122" panose="02010600030101010101" pitchFamily="2" typeface="宋体"/>
                <a:cs charset="0" panose="02020603050405020304" pitchFamily="18" typeface="Times New Roman"/>
              </a:rPr>
              <a:t>——</a:t>
            </a:r>
            <a:r>
              <a:rPr altLang="zh-CN" b="1" dirty="0" kern="100" lang="zh-CN">
                <a:solidFill>
                  <a:schemeClr val="bg1"/>
                </a:solidFill>
                <a:latin charset="-122" panose="02010600030101010101" pitchFamily="2" typeface="等线"/>
                <a:ea charset="-122" panose="02010600030101010101" pitchFamily="2" typeface="宋体"/>
                <a:cs charset="0" panose="02020603050405020304" pitchFamily="18" typeface="Times New Roman"/>
              </a:rPr>
              <a:t>（王大点日记）</a:t>
            </a:r>
            <a:r>
              <a:rPr altLang="zh-CN" b="1" dirty="0" kern="100" lang="en-US">
                <a:solidFill>
                  <a:schemeClr val="bg1"/>
                </a:solidFill>
                <a:latin charset="-122" panose="02010600030101010101" pitchFamily="2" typeface="等线"/>
                <a:ea charset="-122" panose="02010600030101010101" pitchFamily="2" typeface="宋体"/>
                <a:cs charset="0" panose="02020603050405020304" pitchFamily="18" typeface="Times New Roman"/>
              </a:rPr>
              <a:t>[</a:t>
            </a:r>
            <a:r>
              <a:rPr altLang="zh-CN" b="1" dirty="0" kern="100" lang="zh-CN">
                <a:solidFill>
                  <a:schemeClr val="bg1"/>
                </a:solidFill>
                <a:latin charset="-122" panose="02010600030101010101" pitchFamily="2" typeface="等线"/>
                <a:ea charset="-122" panose="02010600030101010101" pitchFamily="2" typeface="宋体"/>
                <a:cs charset="0" panose="02020603050405020304" pitchFamily="18" typeface="Times New Roman"/>
              </a:rPr>
              <a:t>引自张鸣学者的研究</a:t>
            </a:r>
            <a:r>
              <a:rPr altLang="zh-CN" b="1" dirty="0" kern="100" lang="en-US">
                <a:solidFill>
                  <a:schemeClr val="bg1"/>
                </a:solidFill>
                <a:latin charset="-122" panose="02010600030101010101" pitchFamily="2" typeface="等线"/>
                <a:ea charset="-122" panose="02010600030101010101" pitchFamily="2" typeface="宋体"/>
                <a:cs charset="0" panose="02020603050405020304" pitchFamily="18" typeface="Times New Roman"/>
              </a:rPr>
              <a:t>]</a:t>
            </a:r>
            <a:endParaRPr altLang="zh-CN" b="1" dirty="0" kern="100" lang="zh-CN" sz="1400">
              <a:solidFill>
                <a:schemeClr val="bg1"/>
              </a:solidFill>
              <a:effectLst/>
              <a:latin charset="-122" panose="02010600030101010101" pitchFamily="2" typeface="等线"/>
              <a:ea charset="-122" panose="02010600030101010101" pitchFamily="2" typeface="等线"/>
              <a:cs charset="0" panose="02020603050405020304" pitchFamily="18"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sld>
</file>

<file path=ppt/slides/slide43.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2" name="图片 11"/>
          <p:cNvPicPr>
            <a:picLocks noChangeAspect="1"/>
          </p:cNvPicPr>
          <p:nvPr/>
        </p:nvPicPr>
        <p:blipFill rotWithShape="1">
          <a:blip r:embed="rId2"/>
          <a:srcRect r="24"/>
          <a:stretch>
            <a:fillRect/>
          </a:stretch>
        </p:blipFill>
        <p:spPr>
          <a:xfrm>
            <a:off x="5029308" y="67099"/>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
        <p:nvSpPr>
          <p:cNvPr id="2" name="矩形 1"/>
          <p:cNvSpPr/>
          <p:nvPr/>
        </p:nvSpPr>
        <p:spPr>
          <a:xfrm>
            <a:off x="472905" y="459985"/>
            <a:ext cx="3877985" cy="944746"/>
          </a:xfrm>
          <a:prstGeom prst="rect">
            <a:avLst/>
          </a:prstGeom>
        </p:spPr>
        <p:txBody>
          <a:bodyPr wrap="none">
            <a:spAutoFit/>
          </a:bodyPr>
          <a:lstStyle/>
          <a:p>
            <a:pPr algn="just" indent="304800">
              <a:lnSpc>
                <a:spcPct val="150000"/>
              </a:lnSpc>
              <a:spcAft>
                <a:spcPts val="0"/>
              </a:spcAft>
            </a:pPr>
            <a:r>
              <a:rPr altLang="zh-CN" dirty="0" kern="100" lang="zh-CN" sz="4400">
                <a:solidFill>
                  <a:schemeClr val="bg1"/>
                </a:solidFill>
                <a:latin charset="-122" panose="02010601030101010101" pitchFamily="2" typeface="方正舒体"/>
                <a:ea charset="-122" panose="02010601030101010101" pitchFamily="2" typeface="方正舒体"/>
                <a:cs charset="0" panose="02020603050405020304" pitchFamily="18" typeface="Times New Roman"/>
              </a:rPr>
              <a:t>山西太原惨案</a:t>
            </a:r>
            <a:endParaRPr altLang="zh-CN" dirty="0" kern="100" lang="zh-CN" sz="3600">
              <a:solidFill>
                <a:schemeClr val="bg1"/>
              </a:solidFill>
              <a:effectLst/>
              <a:latin charset="-122" panose="02010601030101010101" pitchFamily="2" typeface="方正舒体"/>
              <a:ea charset="-122" panose="02010601030101010101" pitchFamily="2" typeface="方正舒体"/>
              <a:cs charset="0" panose="02020603050405020304" pitchFamily="18" typeface="Times New Roman"/>
            </a:endParaRPr>
          </a:p>
        </p:txBody>
      </p:sp>
      <p:pic>
        <p:nvPicPr>
          <p:cNvPr id="4" name="图片 3"/>
          <p:cNvPicPr>
            <a:picLocks noChangeAspect="1"/>
          </p:cNvPicPr>
          <p:nvPr/>
        </p:nvPicPr>
        <p:blipFill>
          <a:blip r:embed="rId3"/>
          <a:stretch>
            <a:fillRect/>
          </a:stretch>
        </p:blipFill>
        <p:spPr>
          <a:xfrm>
            <a:off x="239254" y="1957443"/>
            <a:ext cx="5768843" cy="3926018"/>
          </a:xfrm>
          <a:prstGeom prst="rect">
            <a:avLst/>
          </a:prstGeom>
        </p:spPr>
      </p:pic>
      <p:sp>
        <p:nvSpPr>
          <p:cNvPr id="3" name="矩形 2"/>
          <p:cNvSpPr/>
          <p:nvPr/>
        </p:nvSpPr>
        <p:spPr>
          <a:xfrm>
            <a:off x="6423813" y="1669764"/>
            <a:ext cx="5579165" cy="503144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indent="304800">
              <a:lnSpc>
                <a:spcPct val="150000"/>
              </a:lnSpc>
              <a:spcAft>
                <a:spcPts val="0"/>
              </a:spcAft>
            </a:pPr>
            <a:r>
              <a:rPr altLang="zh-CN" dirty="0" kern="100" lang="zh-CN" sz="2800">
                <a:solidFill>
                  <a:schemeClr val="bg1"/>
                </a:solidFill>
                <a:latin charset="-122" panose="02010600030101010101" pitchFamily="2" typeface="等线"/>
                <a:ea charset="-122" panose="02010600030101010101" pitchFamily="2" typeface="宋体"/>
                <a:cs charset="0" panose="02020603050405020304" pitchFamily="18" typeface="Times New Roman"/>
              </a:rPr>
              <a:t>“当于教堂内搜出妇女二百一十一口，年老者数人，而五六岁十余岁至二三十岁者居多……将洋人尽数擒捉，以链锁之，均在抚署处决。其漏网者，惟有一洋女人割乳后逃走，藏于城墙之下，其后查得，已死”。</a:t>
            </a:r>
            <a:endParaRPr altLang="zh-CN" dirty="0" kern="100" lang="en-US" sz="2800">
              <a:solidFill>
                <a:schemeClr val="bg1"/>
              </a:solidFill>
              <a:latin charset="-122" panose="02010600030101010101" pitchFamily="2" typeface="等线"/>
              <a:ea charset="-122" panose="02010600030101010101" pitchFamily="2" typeface="宋体"/>
              <a:cs charset="0" panose="02020603050405020304" pitchFamily="18" typeface="Times New Roman"/>
            </a:endParaRPr>
          </a:p>
          <a:p>
            <a:pPr algn="r" indent="304800">
              <a:lnSpc>
                <a:spcPct val="150000"/>
              </a:lnSpc>
              <a:spcAft>
                <a:spcPts val="0"/>
              </a:spcAft>
            </a:pPr>
            <a:r>
              <a:rPr altLang="zh-CN" dirty="0" kern="100" lang="en-US" sz="2000">
                <a:solidFill>
                  <a:schemeClr val="bg1"/>
                </a:solidFill>
                <a:latin charset="-122" panose="02010600030101010101" pitchFamily="2" typeface="等线"/>
                <a:ea charset="-122" panose="02010600030101010101" pitchFamily="2" typeface="等线"/>
                <a:cs charset="0" panose="02020603050405020304" pitchFamily="18" typeface="Times New Roman"/>
              </a:rPr>
              <a:t>——</a:t>
            </a:r>
            <a:r>
              <a:rPr altLang="en-US" dirty="0" kern="100" lang="zh-CN" sz="2000">
                <a:solidFill>
                  <a:schemeClr val="bg1"/>
                </a:solidFill>
                <a:latin charset="-122" panose="02010600030101010101" pitchFamily="2" typeface="等线"/>
                <a:ea charset="-122" panose="02010600030101010101" pitchFamily="2" typeface="等线"/>
                <a:cs charset="0" panose="02020603050405020304" pitchFamily="18" typeface="Times New Roman"/>
              </a:rPr>
              <a:t>毓贤奏折</a:t>
            </a:r>
            <a:endParaRPr altLang="zh-CN" dirty="0" kern="100" lang="zh-CN" sz="2000">
              <a:solidFill>
                <a:schemeClr val="bg1"/>
              </a:solidFill>
              <a:effectLst/>
              <a:latin charset="-122" panose="02010600030101010101" pitchFamily="2" typeface="等线"/>
              <a:ea charset="-122" panose="02010600030101010101" pitchFamily="2" typeface="等线"/>
              <a:cs charset="0" panose="02020603050405020304" pitchFamily="18" typeface="Times New Roman"/>
            </a:endParaRPr>
          </a:p>
        </p:txBody>
      </p:sp>
      <p:pic>
        <p:nvPicPr>
          <p:cNvPr id="9" name="图片 8"/>
          <p:cNvPicPr>
            <a:picLocks noChangeAspect="1"/>
          </p:cNvPicPr>
          <p:nvPr/>
        </p:nvPicPr>
        <p:blipFill>
          <a:blip r:embed="rId4"/>
          <a:stretch>
            <a:fillRect/>
          </a:stretch>
        </p:blipFill>
        <p:spPr>
          <a:xfrm>
            <a:off x="1757167" y="1842941"/>
            <a:ext cx="2779019" cy="3926019"/>
          </a:xfrm>
          <a:prstGeom prst="rect">
            <a:avLst/>
          </a:prstGeom>
        </p:spPr>
      </p:pic>
      <p:sp>
        <p:nvSpPr>
          <p:cNvPr id="11" name="矩形 10"/>
          <p:cNvSpPr/>
          <p:nvPr/>
        </p:nvSpPr>
        <p:spPr>
          <a:xfrm>
            <a:off x="138791" y="5883461"/>
            <a:ext cx="6096000" cy="830997"/>
          </a:xfrm>
          <a:prstGeom prst="rect">
            <a:avLst/>
          </a:prstGeom>
        </p:spPr>
        <p:txBody>
          <a:bodyPr>
            <a:spAutoFit/>
          </a:bodyPr>
          <a:lstStyle/>
          <a:p>
            <a:pPr algn="just"/>
            <a:r>
              <a:rPr altLang="en-US" dirty="0" lang="zh-CN" sz="2400">
                <a:solidFill>
                  <a:schemeClr val="bg1"/>
                </a:solidFill>
                <a:latin charset="-122" panose="020B0503020204020204" typeface="微软雅黑"/>
                <a:ea charset="-122" panose="020B0503020204020204" typeface="微软雅黑"/>
              </a:rPr>
              <a:t>“我在这里行医治病有几年时间了，被我救活的有数百人，今请饶了我母子性命吧。”</a:t>
            </a:r>
            <a:endParaRPr altLang="en-US" dirty="0" lang="zh-CN"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500" fill="hold" id="7"/>
                                        <p:tgtEl>
                                          <p:spTgt spid="3"/>
                                        </p:tgtEl>
                                        <p:attrNameLst>
                                          <p:attrName>ppt_x</p:attrName>
                                        </p:attrNameLst>
                                      </p:cBhvr>
                                      <p:tavLst>
                                        <p:tav tm="0">
                                          <p:val>
                                            <p:strVal val="#ppt_x"/>
                                          </p:val>
                                        </p:tav>
                                        <p:tav tm="100000">
                                          <p:val>
                                            <p:strVal val="#ppt_x"/>
                                          </p:val>
                                        </p:tav>
                                      </p:tavLst>
                                    </p:anim>
                                    <p:anim calcmode="lin" valueType="num">
                                      <p:cBhvr additive="base">
                                        <p:cTn dur="500" fill="hold" id="8"/>
                                        <p:tgtEl>
                                          <p:spTgt spid="3"/>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4">
                                  <p:stCondLst>
                                    <p:cond delay="0"/>
                                  </p:stCondLst>
                                  <p:childTnLst>
                                    <p:set>
                                      <p:cBhvr>
                                        <p:cTn dur="1" fill="hold" id="12">
                                          <p:stCondLst>
                                            <p:cond delay="0"/>
                                          </p:stCondLst>
                                        </p:cTn>
                                        <p:tgtEl>
                                          <p:spTgt spid="9"/>
                                        </p:tgtEl>
                                        <p:attrNameLst>
                                          <p:attrName>style.visibility</p:attrName>
                                        </p:attrNameLst>
                                      </p:cBhvr>
                                      <p:to>
                                        <p:strVal val="visible"/>
                                      </p:to>
                                    </p:set>
                                    <p:anim calcmode="lin" valueType="num">
                                      <p:cBhvr additive="base">
                                        <p:cTn dur="500" fill="hold" id="13"/>
                                        <p:tgtEl>
                                          <p:spTgt spid="9"/>
                                        </p:tgtEl>
                                        <p:attrNameLst>
                                          <p:attrName>ppt_x</p:attrName>
                                        </p:attrNameLst>
                                      </p:cBhvr>
                                      <p:tavLst>
                                        <p:tav tm="0">
                                          <p:val>
                                            <p:strVal val="#ppt_x"/>
                                          </p:val>
                                        </p:tav>
                                        <p:tav tm="100000">
                                          <p:val>
                                            <p:strVal val="#ppt_x"/>
                                          </p:val>
                                        </p:tav>
                                      </p:tavLst>
                                    </p:anim>
                                    <p:anim calcmode="lin" valueType="num">
                                      <p:cBhvr additive="base">
                                        <p:cTn dur="500" fill="hold" id="14"/>
                                        <p:tgtEl>
                                          <p:spTgt spid="9"/>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2" presetSubtype="4">
                                  <p:stCondLst>
                                    <p:cond delay="0"/>
                                  </p:stCondLst>
                                  <p:childTnLst>
                                    <p:set>
                                      <p:cBhvr>
                                        <p:cTn dur="1" fill="hold" id="18">
                                          <p:stCondLst>
                                            <p:cond delay="0"/>
                                          </p:stCondLst>
                                        </p:cTn>
                                        <p:tgtEl>
                                          <p:spTgt spid="11"/>
                                        </p:tgtEl>
                                        <p:attrNameLst>
                                          <p:attrName>style.visibility</p:attrName>
                                        </p:attrNameLst>
                                      </p:cBhvr>
                                      <p:to>
                                        <p:strVal val="visible"/>
                                      </p:to>
                                    </p:set>
                                    <p:anim calcmode="lin" valueType="num">
                                      <p:cBhvr additive="base">
                                        <p:cTn dur="500" fill="hold" id="19"/>
                                        <p:tgtEl>
                                          <p:spTgt spid="11"/>
                                        </p:tgtEl>
                                        <p:attrNameLst>
                                          <p:attrName>ppt_x</p:attrName>
                                        </p:attrNameLst>
                                      </p:cBhvr>
                                      <p:tavLst>
                                        <p:tav tm="0">
                                          <p:val>
                                            <p:strVal val="#ppt_x"/>
                                          </p:val>
                                        </p:tav>
                                        <p:tav tm="100000">
                                          <p:val>
                                            <p:strVal val="#ppt_x"/>
                                          </p:val>
                                        </p:tav>
                                      </p:tavLst>
                                    </p:anim>
                                    <p:anim calcmode="lin" valueType="num">
                                      <p:cBhvr additive="base">
                                        <p:cTn dur="500" fill="hold" id="20"/>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
      <p:bldP grpId="0" spid="11"/>
    </p:bldLst>
  </p:timing>
</p:sld>
</file>

<file path=ppt/slides/slide44.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2" name="图片 11"/>
          <p:cNvPicPr>
            <a:picLocks noChangeAspect="1"/>
          </p:cNvPicPr>
          <p:nvPr/>
        </p:nvPicPr>
        <p:blipFill rotWithShape="1">
          <a:blip r:embed="rId2"/>
          <a:srcRect r="24"/>
          <a:stretch>
            <a:fillRect/>
          </a:stretch>
        </p:blipFill>
        <p:spPr>
          <a:xfrm>
            <a:off x="5029308" y="67099"/>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8" name="图片 7"/>
          <p:cNvPicPr>
            <a:picLocks noChangeAspect="1"/>
          </p:cNvPicPr>
          <p:nvPr/>
        </p:nvPicPr>
        <p:blipFill>
          <a:blip r:embed="rId3"/>
          <a:stretch>
            <a:fillRect/>
          </a:stretch>
        </p:blipFill>
        <p:spPr>
          <a:xfrm>
            <a:off x="1068747" y="639355"/>
            <a:ext cx="2891815" cy="4337722"/>
          </a:xfrm>
          <a:prstGeom prst="rect">
            <a:avLst/>
          </a:prstGeom>
        </p:spPr>
      </p:pic>
      <p:pic>
        <p:nvPicPr>
          <p:cNvPr id="15" name="图片 14"/>
          <p:cNvPicPr>
            <a:picLocks noChangeAspect="1"/>
          </p:cNvPicPr>
          <p:nvPr/>
        </p:nvPicPr>
        <p:blipFill>
          <a:blip r:embed="rId4"/>
          <a:stretch>
            <a:fillRect/>
          </a:stretch>
        </p:blipFill>
        <p:spPr>
          <a:xfrm>
            <a:off x="5029308" y="1409311"/>
            <a:ext cx="6443073" cy="4771901"/>
          </a:xfrm>
          <a:prstGeom prst="rect">
            <a:avLst/>
          </a:prstGeom>
        </p:spPr>
      </p:pic>
      <p:pic>
        <p:nvPicPr>
          <p:cNvPr id="17" name="图片 16"/>
          <p:cNvPicPr>
            <a:picLocks noChangeAspect="1"/>
          </p:cNvPicPr>
          <p:nvPr/>
        </p:nvPicPr>
        <p:blipFill>
          <a:blip r:embed="rId5"/>
          <a:stretch>
            <a:fillRect/>
          </a:stretch>
        </p:blipFill>
        <p:spPr>
          <a:xfrm>
            <a:off x="4900212" y="1191492"/>
            <a:ext cx="6701263" cy="5005433"/>
          </a:xfrm>
          <a:prstGeom prst="rect">
            <a:avLst/>
          </a:prstGeom>
        </p:spPr>
      </p:pic>
      <p:sp>
        <p:nvSpPr>
          <p:cNvPr id="18" name="矩形 17"/>
          <p:cNvSpPr/>
          <p:nvPr/>
        </p:nvSpPr>
        <p:spPr>
          <a:xfrm>
            <a:off x="1068747" y="880442"/>
            <a:ext cx="543739" cy="1815882"/>
          </a:xfrm>
          <a:prstGeom prst="rect">
            <a:avLst/>
          </a:prstGeom>
          <a:noFill/>
        </p:spPr>
        <p:txBody>
          <a:bodyPr bIns="45720" lIns="91440" rIns="91440" tIns="45720" wrap="none">
            <a:spAutoFit/>
          </a:bodyPr>
          <a:lstStyle/>
          <a:p>
            <a:pPr algn="ctr"/>
            <a:r>
              <a:rPr altLang="en-US" b="0" cap="none" dirty="0" lang="zh-CN" spc="0" sz="2800">
                <a:ln w="0"/>
                <a:solidFill>
                  <a:schemeClr val="tx1"/>
                </a:solidFill>
                <a:effectLst>
                  <a:outerShdw algn="tl" blurRad="38100" dir="2700000" dist="19050" rotWithShape="0">
                    <a:schemeClr val="dk1">
                      <a:alpha val="40000"/>
                    </a:schemeClr>
                  </a:outerShdw>
                </a:effectLst>
              </a:rPr>
              <a:t>李</a:t>
            </a:r>
            <a:endParaRPr altLang="zh-CN" b="0" cap="none" dirty="0" lang="en-US" spc="0" sz="2800">
              <a:ln w="0"/>
              <a:solidFill>
                <a:schemeClr val="tx1"/>
              </a:solidFill>
              <a:effectLst>
                <a:outerShdw algn="tl" blurRad="38100" dir="2700000" dist="19050" rotWithShape="0">
                  <a:schemeClr val="dk1">
                    <a:alpha val="40000"/>
                  </a:schemeClr>
                </a:outerShdw>
              </a:effectLst>
            </a:endParaRPr>
          </a:p>
          <a:p>
            <a:pPr algn="ctr"/>
            <a:r>
              <a:rPr altLang="en-US" b="0" cap="none" dirty="0" lang="zh-CN" spc="0" sz="2800">
                <a:ln w="0"/>
                <a:solidFill>
                  <a:schemeClr val="tx1"/>
                </a:solidFill>
                <a:effectLst>
                  <a:outerShdw algn="tl" blurRad="38100" dir="2700000" dist="19050" rotWithShape="0">
                    <a:schemeClr val="dk1">
                      <a:alpha val="40000"/>
                    </a:schemeClr>
                  </a:outerShdw>
                </a:effectLst>
              </a:rPr>
              <a:t>提</a:t>
            </a:r>
            <a:endParaRPr altLang="zh-CN" b="0" cap="none" dirty="0" lang="en-US" spc="0" sz="2800">
              <a:ln w="0"/>
              <a:solidFill>
                <a:schemeClr val="tx1"/>
              </a:solidFill>
              <a:effectLst>
                <a:outerShdw algn="tl" blurRad="38100" dir="2700000" dist="19050" rotWithShape="0">
                  <a:schemeClr val="dk1">
                    <a:alpha val="40000"/>
                  </a:schemeClr>
                </a:outerShdw>
              </a:effectLst>
            </a:endParaRPr>
          </a:p>
          <a:p>
            <a:pPr algn="ctr"/>
            <a:r>
              <a:rPr altLang="en-US" b="0" cap="none" dirty="0" lang="zh-CN" spc="0" sz="2800">
                <a:ln w="0"/>
                <a:solidFill>
                  <a:schemeClr val="tx1"/>
                </a:solidFill>
                <a:effectLst>
                  <a:outerShdw algn="tl" blurRad="38100" dir="2700000" dist="19050" rotWithShape="0">
                    <a:schemeClr val="dk1">
                      <a:alpha val="40000"/>
                    </a:schemeClr>
                  </a:outerShdw>
                </a:effectLst>
              </a:rPr>
              <a:t>摩</a:t>
            </a:r>
            <a:endParaRPr altLang="zh-CN" b="0" cap="none" dirty="0" lang="en-US" spc="0" sz="2800">
              <a:ln w="0"/>
              <a:solidFill>
                <a:schemeClr val="tx1"/>
              </a:solidFill>
              <a:effectLst>
                <a:outerShdw algn="tl" blurRad="38100" dir="2700000" dist="19050" rotWithShape="0">
                  <a:schemeClr val="dk1">
                    <a:alpha val="40000"/>
                  </a:schemeClr>
                </a:outerShdw>
              </a:effectLst>
            </a:endParaRPr>
          </a:p>
          <a:p>
            <a:pPr algn="ctr"/>
            <a:r>
              <a:rPr altLang="en-US" b="0" cap="none" dirty="0" lang="zh-CN" spc="0" sz="2800">
                <a:ln w="0"/>
                <a:solidFill>
                  <a:schemeClr val="tx1"/>
                </a:solidFill>
                <a:effectLst>
                  <a:outerShdw algn="tl" blurRad="38100" dir="2700000" dist="19050" rotWithShape="0">
                    <a:schemeClr val="dk1">
                      <a:alpha val="40000"/>
                    </a:schemeClr>
                  </a:outerShdw>
                </a:effectLst>
              </a:rPr>
              <a:t>太</a:t>
            </a:r>
            <a:endParaRPr altLang="en-US" b="0" cap="none" dirty="0" lang="zh-CN" spc="0" sz="2800">
              <a:ln w="0"/>
              <a:solidFill>
                <a:schemeClr val="tx1"/>
              </a:solidFill>
              <a:effectLst>
                <a:outerShdw algn="tl" blurRad="38100" dir="2700000" dist="19050" rotWithShape="0">
                  <a:schemeClr val="dk1">
                    <a:alpha val="40000"/>
                  </a:schemeClr>
                </a:outerShdw>
              </a:effectLst>
            </a:endParaRPr>
          </a:p>
        </p:txBody>
      </p:sp>
      <p:sp>
        <p:nvSpPr>
          <p:cNvPr id="5" name="矩形 4"/>
          <p:cNvSpPr/>
          <p:nvPr/>
        </p:nvSpPr>
        <p:spPr>
          <a:xfrm>
            <a:off x="347588" y="5317374"/>
            <a:ext cx="4205035"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altLang="en-US" dirty="0" lang="zh-CN" sz="2400">
                <a:solidFill>
                  <a:schemeClr val="bg1"/>
                </a:solidFill>
                <a:latin charset="-122" panose="020B0503020204020204" typeface="微软雅黑"/>
                <a:ea charset="-122" panose="020B0503020204020204" typeface="微软雅黑"/>
              </a:rPr>
              <a:t>“专门开导晋省人民知识，设立学堂，教育有用之学，使官绅庶子学习，不再受惑。”</a:t>
            </a:r>
            <a:endParaRPr altLang="en-US" dirty="0" lang="zh-CN" sz="2400">
              <a:solidFill>
                <a:schemeClr val="bg1"/>
              </a:solidFill>
            </a:endParaRPr>
          </a:p>
        </p:txBody>
      </p:sp>
      <p:sp>
        <p:nvSpPr>
          <p:cNvPr id="6" name="矩形 5"/>
          <p:cNvSpPr/>
          <p:nvPr/>
        </p:nvSpPr>
        <p:spPr>
          <a:xfrm>
            <a:off x="4900211" y="5221241"/>
            <a:ext cx="6701263"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altLang="en-US" dirty="0" lang="zh-CN" sz="2400">
                <a:solidFill>
                  <a:schemeClr val="bg1"/>
                </a:solidFill>
                <a:latin charset="-122" panose="020B0503020204020204" typeface="微软雅黑"/>
                <a:ea charset="-122" panose="020B0503020204020204" typeface="微软雅黑"/>
              </a:rPr>
              <a:t>通过李提摩太与岑春煊的多次协商，中西大学堂在第二年开办，并与刚刚成立的山西大学堂合并，成为全国继京师大学堂、北洋大学堂之后的第三所大学。</a:t>
            </a:r>
            <a:endParaRPr altLang="en-US" dirty="0" lang="zh-CN"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600" spd="slow">
        <p:blinds dir="vert"/>
      </p:transition>
    </mc:Choice>
    <mc:Fallback>
      <p:transition spd="slow">
        <p:blinds dir="vert"/>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17"/>
                                        </p:tgtEl>
                                        <p:attrNameLst>
                                          <p:attrName>style.visibility</p:attrName>
                                        </p:attrNameLst>
                                      </p:cBhvr>
                                      <p:to>
                                        <p:strVal val="visible"/>
                                      </p:to>
                                    </p:set>
                                    <p:anim calcmode="lin" valueType="num">
                                      <p:cBhvr additive="base">
                                        <p:cTn dur="500" fill="hold" id="7"/>
                                        <p:tgtEl>
                                          <p:spTgt spid="17"/>
                                        </p:tgtEl>
                                        <p:attrNameLst>
                                          <p:attrName>ppt_x</p:attrName>
                                        </p:attrNameLst>
                                      </p:cBhvr>
                                      <p:tavLst>
                                        <p:tav tm="0">
                                          <p:val>
                                            <p:strVal val="#ppt_x"/>
                                          </p:val>
                                        </p:tav>
                                        <p:tav tm="100000">
                                          <p:val>
                                            <p:strVal val="#ppt_x"/>
                                          </p:val>
                                        </p:tav>
                                      </p:tavLst>
                                    </p:anim>
                                    <p:anim calcmode="lin" valueType="num">
                                      <p:cBhvr additive="base">
                                        <p:cTn dur="500" fill="hold" id="8"/>
                                        <p:tgtEl>
                                          <p:spTgt spid="17"/>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6"/>
                                        </p:tgtEl>
                                        <p:attrNameLst>
                                          <p:attrName>style.visibility</p:attrName>
                                        </p:attrNameLst>
                                      </p:cBhvr>
                                      <p:to>
                                        <p:strVal val="visible"/>
                                      </p:to>
                                    </p:set>
                                    <p:anim calcmode="lin" valueType="num">
                                      <p:cBhvr additive="base">
                                        <p:cTn dur="500" fill="hold" id="13"/>
                                        <p:tgtEl>
                                          <p:spTgt spid="6"/>
                                        </p:tgtEl>
                                        <p:attrNameLst>
                                          <p:attrName>ppt_x</p:attrName>
                                        </p:attrNameLst>
                                      </p:cBhvr>
                                      <p:tavLst>
                                        <p:tav tm="0">
                                          <p:val>
                                            <p:strVal val="#ppt_x"/>
                                          </p:val>
                                        </p:tav>
                                        <p:tav tm="100000">
                                          <p:val>
                                            <p:strVal val="#ppt_x"/>
                                          </p:val>
                                        </p:tav>
                                      </p:tavLst>
                                    </p:anim>
                                    <p:anim calcmode="lin" valueType="num">
                                      <p:cBhvr additive="base">
                                        <p:cTn dur="500" fill="hold" id="14"/>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45.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9" name="文本框 8"/>
          <p:cNvSpPr txBox="1"/>
          <p:nvPr/>
        </p:nvSpPr>
        <p:spPr>
          <a:xfrm>
            <a:off x="6489537" y="2842094"/>
            <a:ext cx="3949146" cy="3046988"/>
          </a:xfrm>
          <a:prstGeom prst="rect">
            <a:avLst/>
          </a:prstGeom>
          <a:noFill/>
        </p:spPr>
        <p:txBody>
          <a:bodyPr rtlCol="0" wrap="square">
            <a:spAutoFit/>
          </a:bodyPr>
          <a:lstStyle/>
          <a:p>
            <a:pPr algn="ctr"/>
            <a:r>
              <a:rPr altLang="en-US" dirty="0" lang="zh-CN" sz="2400">
                <a:solidFill>
                  <a:schemeClr val="bg1"/>
                </a:solidFill>
              </a:rPr>
              <a:t>大不列颠与爱尔兰联合王国</a:t>
            </a:r>
            <a:endParaRPr altLang="zh-CN" dirty="0" lang="en-US" sz="2400">
              <a:solidFill>
                <a:schemeClr val="bg1"/>
              </a:solidFill>
            </a:endParaRPr>
          </a:p>
          <a:p>
            <a:pPr algn="ctr"/>
            <a:r>
              <a:rPr altLang="en-US" dirty="0" lang="zh-CN" sz="2400">
                <a:solidFill>
                  <a:schemeClr val="bg1"/>
                </a:solidFill>
              </a:rPr>
              <a:t>美利坚合众国</a:t>
            </a:r>
            <a:endParaRPr altLang="zh-CN" dirty="0" lang="en-US" sz="2400">
              <a:solidFill>
                <a:schemeClr val="bg1"/>
              </a:solidFill>
            </a:endParaRPr>
          </a:p>
          <a:p>
            <a:pPr algn="ctr"/>
            <a:r>
              <a:rPr altLang="en-US" dirty="0" lang="zh-CN" sz="2400">
                <a:solidFill>
                  <a:schemeClr val="bg1"/>
                </a:solidFill>
              </a:rPr>
              <a:t>法兰西第三共和国</a:t>
            </a:r>
            <a:endParaRPr altLang="zh-CN" dirty="0" lang="en-US" sz="2400">
              <a:solidFill>
                <a:schemeClr val="bg1"/>
              </a:solidFill>
            </a:endParaRPr>
          </a:p>
          <a:p>
            <a:pPr algn="ctr"/>
            <a:r>
              <a:rPr altLang="en-US" dirty="0" lang="zh-CN" sz="2400">
                <a:solidFill>
                  <a:schemeClr val="bg1"/>
                </a:solidFill>
              </a:rPr>
              <a:t>德意志帝国</a:t>
            </a:r>
            <a:endParaRPr altLang="zh-CN" dirty="0" lang="en-US" sz="2400">
              <a:solidFill>
                <a:schemeClr val="bg1"/>
              </a:solidFill>
            </a:endParaRPr>
          </a:p>
          <a:p>
            <a:pPr algn="ctr"/>
            <a:r>
              <a:rPr altLang="en-US" dirty="0" lang="zh-CN" sz="2400">
                <a:solidFill>
                  <a:schemeClr val="bg1"/>
                </a:solidFill>
              </a:rPr>
              <a:t>俄罗斯帝国</a:t>
            </a:r>
            <a:endParaRPr altLang="zh-CN" dirty="0" lang="en-US" sz="2400">
              <a:solidFill>
                <a:schemeClr val="bg1"/>
              </a:solidFill>
            </a:endParaRPr>
          </a:p>
          <a:p>
            <a:pPr algn="ctr"/>
            <a:r>
              <a:rPr altLang="en-US" dirty="0" lang="zh-CN" sz="2400">
                <a:solidFill>
                  <a:schemeClr val="bg1"/>
                </a:solidFill>
              </a:rPr>
              <a:t>日本帝国</a:t>
            </a:r>
            <a:endParaRPr altLang="zh-CN" dirty="0" lang="en-US" sz="2400">
              <a:solidFill>
                <a:schemeClr val="bg1"/>
              </a:solidFill>
            </a:endParaRPr>
          </a:p>
          <a:p>
            <a:pPr algn="ctr"/>
            <a:r>
              <a:rPr altLang="en-US" dirty="0" lang="zh-CN" sz="2400">
                <a:solidFill>
                  <a:schemeClr val="bg1"/>
                </a:solidFill>
              </a:rPr>
              <a:t>意大利王国</a:t>
            </a:r>
            <a:endParaRPr altLang="zh-CN" dirty="0" lang="en-US" sz="2400">
              <a:solidFill>
                <a:schemeClr val="bg1"/>
              </a:solidFill>
            </a:endParaRPr>
          </a:p>
          <a:p>
            <a:pPr algn="ctr"/>
            <a:r>
              <a:rPr altLang="en-US" dirty="0" lang="zh-CN" sz="2400">
                <a:solidFill>
                  <a:schemeClr val="bg1"/>
                </a:solidFill>
              </a:rPr>
              <a:t>奥匈帝国</a:t>
            </a:r>
            <a:endParaRPr altLang="en-US" dirty="0" lang="zh-CN" sz="2400">
              <a:solidFill>
                <a:schemeClr val="bg1"/>
              </a:solidFill>
            </a:endParaRPr>
          </a:p>
        </p:txBody>
      </p:sp>
      <p:sp>
        <p:nvSpPr>
          <p:cNvPr id="12" name="Text Box 23"/>
          <p:cNvSpPr txBox="1">
            <a:spLocks noChangeArrowheads="1"/>
          </p:cNvSpPr>
          <p:nvPr/>
        </p:nvSpPr>
        <p:spPr bwMode="auto">
          <a:xfrm>
            <a:off x="619909" y="6011053"/>
            <a:ext cx="4222750"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bIns="45707" lIns="91418" rIns="91418" tIns="45707">
            <a:spAutoFit/>
          </a:bodyPr>
          <a:lstStyle>
            <a:lvl1pPr defTabSz="911225">
              <a:defRPr>
                <a:solidFill>
                  <a:schemeClr val="tx1"/>
                </a:solidFill>
                <a:latin charset="0" panose="020B0604020202020204" pitchFamily="34" typeface="Arial"/>
                <a:ea charset="-122" panose="02010600030101010101" pitchFamily="2" typeface="宋体"/>
              </a:defRPr>
            </a:lvl1pPr>
            <a:lvl2pPr defTabSz="911225" marL="459105">
              <a:defRPr>
                <a:solidFill>
                  <a:schemeClr val="tx1"/>
                </a:solidFill>
                <a:latin charset="0" panose="020B0604020202020204" pitchFamily="34" typeface="Arial"/>
                <a:ea charset="-122" panose="02010600030101010101" pitchFamily="2" typeface="宋体"/>
              </a:defRPr>
            </a:lvl2pPr>
            <a:lvl3pPr defTabSz="911225" marL="911225">
              <a:defRPr>
                <a:solidFill>
                  <a:schemeClr val="tx1"/>
                </a:solidFill>
                <a:latin charset="0" panose="020B0604020202020204" pitchFamily="34" typeface="Arial"/>
                <a:ea charset="-122" panose="02010600030101010101" pitchFamily="2" typeface="宋体"/>
              </a:defRPr>
            </a:lvl3pPr>
            <a:lvl4pPr defTabSz="911225" marL="1370330">
              <a:defRPr>
                <a:solidFill>
                  <a:schemeClr val="tx1"/>
                </a:solidFill>
                <a:latin charset="0" panose="020B0604020202020204" pitchFamily="34" typeface="Arial"/>
                <a:ea charset="-122" panose="02010600030101010101" pitchFamily="2" typeface="宋体"/>
              </a:defRPr>
            </a:lvl4pPr>
            <a:lvl5pPr defTabSz="911225">
              <a:defRPr>
                <a:solidFill>
                  <a:schemeClr val="tx1"/>
                </a:solidFill>
                <a:latin charset="0" panose="020B0604020202020204" pitchFamily="34" typeface="Arial"/>
                <a:ea charset="-122" panose="02010600030101010101" pitchFamily="2" typeface="宋体"/>
              </a:defRPr>
            </a:lvl5pPr>
            <a:lvl6pPr defTabSz="911225"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defTabSz="911225"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defTabSz="911225"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defTabSz="911225"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spcBef>
                <a:spcPct val="50000"/>
              </a:spcBef>
            </a:pPr>
            <a:r>
              <a:rPr altLang="en-US" b="1" dirty="0" lang="zh-CN" sz="2400">
                <a:solidFill>
                  <a:schemeClr val="folHlink"/>
                </a:solidFill>
                <a:latin charset="-122" panose="02010609060101010101" pitchFamily="49" typeface="黑体"/>
                <a:ea charset="-122" panose="02010609060101010101" pitchFamily="49" typeface="黑体"/>
              </a:rPr>
              <a:t>“救护驻华使馆，助中国剿匪”</a:t>
            </a:r>
            <a:endParaRPr altLang="zh-CN" b="1" dirty="0" lang="zh-CN" sz="2400">
              <a:solidFill>
                <a:schemeClr val="folHlink"/>
              </a:solidFill>
              <a:latin charset="-122" panose="02010609060101010101" pitchFamily="49" typeface="黑体"/>
              <a:ea charset="-122" panose="02010609060101010101" pitchFamily="49" typeface="黑体"/>
            </a:endParaRPr>
          </a:p>
        </p:txBody>
      </p:sp>
      <p:pic>
        <p:nvPicPr>
          <p:cNvPr id="14" name="图片 13"/>
          <p:cNvPicPr>
            <a:picLocks noChangeAspect="1"/>
          </p:cNvPicPr>
          <p:nvPr/>
        </p:nvPicPr>
        <p:blipFill rotWithShape="1">
          <a:blip r:embed="rId2"/>
          <a:srcRect r="24"/>
          <a:stretch>
            <a:fillRect/>
          </a:stretch>
        </p:blipFill>
        <p:spPr>
          <a:xfrm>
            <a:off x="5060426" y="35336"/>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
        <p:nvSpPr>
          <p:cNvPr id="8" name="Freeform 5"/>
          <p:cNvSpPr>
            <a:spLocks noEditPoints="1"/>
          </p:cNvSpPr>
          <p:nvPr/>
        </p:nvSpPr>
        <p:spPr bwMode="auto">
          <a:xfrm rot="169628">
            <a:off x="5522814" y="1021727"/>
            <a:ext cx="5567499" cy="5702440"/>
          </a:xfrm>
          <a:custGeom>
            <a:avLst/>
            <a:gdLst>
              <a:gd fmla="*/ 215 w 218" name="T0"/>
              <a:gd fmla="*/ 61 h 226" name="T1"/>
              <a:gd fmla="*/ 205 w 218" name="T2"/>
              <a:gd fmla="*/ 44 h 226" name="T3"/>
              <a:gd fmla="*/ 202 w 218" name="T4"/>
              <a:gd fmla="*/ 40 h 226" name="T5"/>
              <a:gd fmla="*/ 158 w 218" name="T6"/>
              <a:gd fmla="*/ 13 h 226" name="T7"/>
              <a:gd fmla="*/ 156 w 218" name="T8"/>
              <a:gd fmla="*/ 8 h 226" name="T9"/>
              <a:gd fmla="*/ 116 w 218" name="T10"/>
              <a:gd fmla="*/ 2 h 226" name="T11"/>
              <a:gd fmla="*/ 51 w 218" name="T12"/>
              <a:gd fmla="*/ 26 h 226" name="T13"/>
              <a:gd fmla="*/ 46 w 218" name="T14"/>
              <a:gd fmla="*/ 28 h 226" name="T15"/>
              <a:gd fmla="*/ 0 w 218" name="T16"/>
              <a:gd fmla="*/ 186 h 226" name="T17"/>
              <a:gd fmla="*/ 16 w 218" name="T18"/>
              <a:gd fmla="*/ 187 h 226" name="T19"/>
              <a:gd fmla="*/ 38 w 218" name="T20"/>
              <a:gd fmla="*/ 222 h 226" name="T21"/>
              <a:gd fmla="*/ 42 w 218" name="T22"/>
              <a:gd fmla="*/ 226 h 226" name="T23"/>
              <a:gd fmla="*/ 211 w 218" name="T24"/>
              <a:gd fmla="*/ 226 h 226" name="T25"/>
              <a:gd fmla="*/ 214 w 218" name="T26"/>
              <a:gd fmla="*/ 223 h 226" name="T27"/>
              <a:gd fmla="*/ 218 w 218" name="T28"/>
              <a:gd fmla="*/ 65 h 226" name="T29"/>
              <a:gd fmla="*/ 122 w 218" name="T30"/>
              <a:gd fmla="*/ 7 h 226" name="T31"/>
              <a:gd fmla="*/ 129 w 218" name="T32"/>
              <a:gd fmla="*/ 61 h 226" name="T33"/>
              <a:gd fmla="*/ 127 w 218" name="T34"/>
              <a:gd fmla="*/ 64 h 226" name="T35"/>
              <a:gd fmla="*/ 123 w 218" name="T36"/>
              <a:gd fmla="*/ 64 h 226" name="T37"/>
              <a:gd fmla="*/ 122 w 218" name="T38"/>
              <a:gd fmla="*/ 7 h 226" name="T39"/>
              <a:gd fmla="*/ 52 w 218" name="T40"/>
              <a:gd fmla="*/ 34 h 226" name="T41"/>
              <a:gd fmla="*/ 89 w 218" name="T42"/>
              <a:gd fmla="*/ 61 h 226" name="T43"/>
              <a:gd fmla="*/ 91 w 218" name="T44"/>
              <a:gd fmla="*/ 66 h 226" name="T45"/>
              <a:gd fmla="*/ 126 w 218" name="T46"/>
              <a:gd fmla="*/ 71 h 226" name="T47"/>
              <a:gd fmla="*/ 128 w 218" name="T48"/>
              <a:gd fmla="*/ 67 h 226" name="T49"/>
              <a:gd fmla="*/ 133 w 218" name="T50"/>
              <a:gd fmla="*/ 67 h 226" name="T51"/>
              <a:gd fmla="*/ 145 w 218" name="T52"/>
              <a:gd fmla="*/ 43 h 226" name="T53"/>
              <a:gd fmla="*/ 186 w 218" name="T54"/>
              <a:gd fmla="*/ 117 h 226" name="T55"/>
              <a:gd fmla="*/ 159 w 218" name="T56"/>
              <a:gd fmla="*/ 196 h 226" name="T57"/>
              <a:gd fmla="*/ 158 w 218" name="T58"/>
              <a:gd fmla="*/ 198 h 226" name="T59"/>
              <a:gd fmla="*/ 154 w 218" name="T60"/>
              <a:gd fmla="*/ 198 h 226" name="T61"/>
              <a:gd fmla="*/ 16 w 218" name="T62"/>
              <a:gd fmla="*/ 181 h 226" name="T63"/>
              <a:gd fmla="*/ 45 w 218" name="T64"/>
              <a:gd fmla="*/ 219 h 226" name="T65"/>
              <a:gd fmla="*/ 60 w 218" name="T66"/>
              <a:gd fmla="*/ 192 h 226" name="T67"/>
              <a:gd fmla="*/ 156 w 218" name="T68"/>
              <a:gd fmla="*/ 205 h 226" name="T69"/>
              <a:gd fmla="*/ 164 w 218" name="T70"/>
              <a:gd fmla="*/ 202 h 226" name="T71"/>
              <a:gd fmla="*/ 167 w 218" name="T72"/>
              <a:gd fmla="*/ 195 h 226" name="T73"/>
              <a:gd fmla="*/ 200 w 218" name="T74"/>
              <a:gd fmla="*/ 68 h 226" name="T75"/>
              <a:gd fmla="*/ 208 w 218" name="T76"/>
              <a:gd fmla="*/ 202 h 226" name="T77"/>
              <a:gd fmla="*/ 135 w 218" name="T78"/>
              <a:gd fmla="*/ 218 h 226" name="T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b="b" l="0" r="r" t="0"/>
            <a:pathLst>
              <a:path h="226" w="218">
                <a:moveTo>
                  <a:pt x="217" y="62"/>
                </a:moveTo>
                <a:cubicBezTo>
                  <a:pt x="216" y="61"/>
                  <a:pt x="215" y="61"/>
                  <a:pt x="215" y="61"/>
                </a:cubicBezTo>
                <a:cubicBezTo>
                  <a:pt x="210" y="61"/>
                  <a:pt x="206" y="61"/>
                  <a:pt x="201" y="61"/>
                </a:cubicBezTo>
                <a:cubicBezTo>
                  <a:pt x="202" y="55"/>
                  <a:pt x="203" y="49"/>
                  <a:pt x="205" y="44"/>
                </a:cubicBezTo>
                <a:cubicBezTo>
                  <a:pt x="205" y="43"/>
                  <a:pt x="205" y="42"/>
                  <a:pt x="204" y="42"/>
                </a:cubicBezTo>
                <a:cubicBezTo>
                  <a:pt x="204" y="41"/>
                  <a:pt x="203" y="40"/>
                  <a:pt x="202" y="40"/>
                </a:cubicBezTo>
                <a:cubicBezTo>
                  <a:pt x="183" y="37"/>
                  <a:pt x="166" y="36"/>
                  <a:pt x="148" y="36"/>
                </a:cubicBezTo>
                <a:cubicBezTo>
                  <a:pt x="151" y="28"/>
                  <a:pt x="154" y="21"/>
                  <a:pt x="158" y="13"/>
                </a:cubicBezTo>
                <a:cubicBezTo>
                  <a:pt x="158" y="12"/>
                  <a:pt x="158" y="11"/>
                  <a:pt x="158" y="10"/>
                </a:cubicBezTo>
                <a:cubicBezTo>
                  <a:pt x="158" y="9"/>
                  <a:pt x="157" y="8"/>
                  <a:pt x="156" y="8"/>
                </a:cubicBezTo>
                <a:cubicBezTo>
                  <a:pt x="144" y="4"/>
                  <a:pt x="132" y="1"/>
                  <a:pt x="120" y="0"/>
                </a:cubicBezTo>
                <a:cubicBezTo>
                  <a:pt x="118" y="0"/>
                  <a:pt x="117" y="1"/>
                  <a:pt x="116" y="2"/>
                </a:cubicBezTo>
                <a:cubicBezTo>
                  <a:pt x="113" y="14"/>
                  <a:pt x="108" y="25"/>
                  <a:pt x="103" y="36"/>
                </a:cubicBezTo>
                <a:cubicBezTo>
                  <a:pt x="84" y="36"/>
                  <a:pt x="66" y="35"/>
                  <a:pt x="51" y="26"/>
                </a:cubicBezTo>
                <a:cubicBezTo>
                  <a:pt x="50" y="26"/>
                  <a:pt x="49" y="25"/>
                  <a:pt x="48" y="26"/>
                </a:cubicBezTo>
                <a:cubicBezTo>
                  <a:pt x="47" y="26"/>
                  <a:pt x="46" y="27"/>
                  <a:pt x="46" y="28"/>
                </a:cubicBezTo>
                <a:cubicBezTo>
                  <a:pt x="38" y="73"/>
                  <a:pt x="31" y="139"/>
                  <a:pt x="1" y="183"/>
                </a:cubicBezTo>
                <a:cubicBezTo>
                  <a:pt x="0" y="184"/>
                  <a:pt x="0" y="185"/>
                  <a:pt x="0" y="186"/>
                </a:cubicBezTo>
                <a:cubicBezTo>
                  <a:pt x="1" y="187"/>
                  <a:pt x="2" y="188"/>
                  <a:pt x="4" y="188"/>
                </a:cubicBezTo>
                <a:cubicBezTo>
                  <a:pt x="8" y="188"/>
                  <a:pt x="12" y="187"/>
                  <a:pt x="16" y="187"/>
                </a:cubicBezTo>
                <a:cubicBezTo>
                  <a:pt x="24" y="187"/>
                  <a:pt x="32" y="188"/>
                  <a:pt x="41" y="189"/>
                </a:cubicBezTo>
                <a:cubicBezTo>
                  <a:pt x="39" y="201"/>
                  <a:pt x="39" y="211"/>
                  <a:pt x="38" y="222"/>
                </a:cubicBezTo>
                <a:cubicBezTo>
                  <a:pt x="38" y="223"/>
                  <a:pt x="38" y="224"/>
                  <a:pt x="39" y="225"/>
                </a:cubicBezTo>
                <a:cubicBezTo>
                  <a:pt x="40" y="225"/>
                  <a:pt x="41" y="226"/>
                  <a:pt x="42" y="226"/>
                </a:cubicBezTo>
                <a:cubicBezTo>
                  <a:pt x="70" y="225"/>
                  <a:pt x="103" y="224"/>
                  <a:pt x="135" y="224"/>
                </a:cubicBezTo>
                <a:cubicBezTo>
                  <a:pt x="161" y="224"/>
                  <a:pt x="187" y="225"/>
                  <a:pt x="211" y="226"/>
                </a:cubicBezTo>
                <a:cubicBezTo>
                  <a:pt x="212" y="226"/>
                  <a:pt x="213" y="226"/>
                  <a:pt x="213" y="225"/>
                </a:cubicBezTo>
                <a:cubicBezTo>
                  <a:pt x="214" y="225"/>
                  <a:pt x="214" y="224"/>
                  <a:pt x="214" y="223"/>
                </a:cubicBezTo>
                <a:cubicBezTo>
                  <a:pt x="214" y="216"/>
                  <a:pt x="214" y="209"/>
                  <a:pt x="214" y="202"/>
                </a:cubicBezTo>
                <a:cubicBezTo>
                  <a:pt x="214" y="156"/>
                  <a:pt x="215" y="111"/>
                  <a:pt x="218" y="65"/>
                </a:cubicBezTo>
                <a:cubicBezTo>
                  <a:pt x="218" y="64"/>
                  <a:pt x="218" y="63"/>
                  <a:pt x="217" y="62"/>
                </a:cubicBezTo>
                <a:close/>
                <a:moveTo>
                  <a:pt x="122" y="7"/>
                </a:moveTo>
                <a:cubicBezTo>
                  <a:pt x="131" y="8"/>
                  <a:pt x="141" y="10"/>
                  <a:pt x="150" y="13"/>
                </a:cubicBezTo>
                <a:cubicBezTo>
                  <a:pt x="143" y="29"/>
                  <a:pt x="136" y="45"/>
                  <a:pt x="129" y="61"/>
                </a:cubicBezTo>
                <a:cubicBezTo>
                  <a:pt x="129" y="62"/>
                  <a:pt x="128" y="63"/>
                  <a:pt x="128" y="63"/>
                </a:cubicBezTo>
                <a:cubicBezTo>
                  <a:pt x="127" y="64"/>
                  <a:pt x="127" y="64"/>
                  <a:pt x="127" y="64"/>
                </a:cubicBezTo>
                <a:cubicBezTo>
                  <a:pt x="126" y="65"/>
                  <a:pt x="126" y="65"/>
                  <a:pt x="126" y="65"/>
                </a:cubicBezTo>
                <a:cubicBezTo>
                  <a:pt x="125" y="65"/>
                  <a:pt x="124" y="65"/>
                  <a:pt x="123" y="64"/>
                </a:cubicBezTo>
                <a:cubicBezTo>
                  <a:pt x="115" y="63"/>
                  <a:pt x="106" y="61"/>
                  <a:pt x="97" y="60"/>
                </a:cubicBezTo>
                <a:cubicBezTo>
                  <a:pt x="108" y="44"/>
                  <a:pt x="116" y="26"/>
                  <a:pt x="122" y="7"/>
                </a:cubicBezTo>
                <a:close/>
                <a:moveTo>
                  <a:pt x="10" y="181"/>
                </a:moveTo>
                <a:cubicBezTo>
                  <a:pt x="38" y="137"/>
                  <a:pt x="44" y="77"/>
                  <a:pt x="52" y="34"/>
                </a:cubicBezTo>
                <a:cubicBezTo>
                  <a:pt x="66" y="41"/>
                  <a:pt x="83" y="43"/>
                  <a:pt x="100" y="43"/>
                </a:cubicBezTo>
                <a:cubicBezTo>
                  <a:pt x="96" y="49"/>
                  <a:pt x="93" y="55"/>
                  <a:pt x="89" y="61"/>
                </a:cubicBezTo>
                <a:cubicBezTo>
                  <a:pt x="88" y="62"/>
                  <a:pt x="88" y="63"/>
                  <a:pt x="89" y="64"/>
                </a:cubicBezTo>
                <a:cubicBezTo>
                  <a:pt x="89" y="65"/>
                  <a:pt x="90" y="66"/>
                  <a:pt x="91" y="66"/>
                </a:cubicBezTo>
                <a:cubicBezTo>
                  <a:pt x="101" y="68"/>
                  <a:pt x="112" y="69"/>
                  <a:pt x="122" y="71"/>
                </a:cubicBezTo>
                <a:cubicBezTo>
                  <a:pt x="123" y="71"/>
                  <a:pt x="124" y="71"/>
                  <a:pt x="126" y="71"/>
                </a:cubicBezTo>
                <a:cubicBezTo>
                  <a:pt x="127" y="71"/>
                  <a:pt x="128" y="71"/>
                  <a:pt x="130" y="70"/>
                </a:cubicBezTo>
                <a:cubicBezTo>
                  <a:pt x="128" y="67"/>
                  <a:pt x="128" y="67"/>
                  <a:pt x="128" y="67"/>
                </a:cubicBezTo>
                <a:cubicBezTo>
                  <a:pt x="130" y="70"/>
                  <a:pt x="130" y="70"/>
                  <a:pt x="130" y="70"/>
                </a:cubicBezTo>
                <a:cubicBezTo>
                  <a:pt x="131" y="70"/>
                  <a:pt x="133" y="68"/>
                  <a:pt x="133" y="67"/>
                </a:cubicBezTo>
                <a:cubicBezTo>
                  <a:pt x="134" y="66"/>
                  <a:pt x="135" y="65"/>
                  <a:pt x="135" y="64"/>
                </a:cubicBezTo>
                <a:cubicBezTo>
                  <a:pt x="138" y="57"/>
                  <a:pt x="141" y="50"/>
                  <a:pt x="145" y="43"/>
                </a:cubicBezTo>
                <a:cubicBezTo>
                  <a:pt x="162" y="43"/>
                  <a:pt x="179" y="43"/>
                  <a:pt x="197" y="46"/>
                </a:cubicBezTo>
                <a:cubicBezTo>
                  <a:pt x="193" y="67"/>
                  <a:pt x="191" y="92"/>
                  <a:pt x="186" y="117"/>
                </a:cubicBezTo>
                <a:cubicBezTo>
                  <a:pt x="182" y="143"/>
                  <a:pt x="175" y="170"/>
                  <a:pt x="161" y="191"/>
                </a:cubicBezTo>
                <a:cubicBezTo>
                  <a:pt x="160" y="193"/>
                  <a:pt x="160" y="195"/>
                  <a:pt x="159" y="196"/>
                </a:cubicBezTo>
                <a:cubicBezTo>
                  <a:pt x="159" y="197"/>
                  <a:pt x="158" y="198"/>
                  <a:pt x="158" y="198"/>
                </a:cubicBezTo>
                <a:cubicBezTo>
                  <a:pt x="158" y="198"/>
                  <a:pt x="158" y="198"/>
                  <a:pt x="158" y="198"/>
                </a:cubicBezTo>
                <a:cubicBezTo>
                  <a:pt x="157" y="198"/>
                  <a:pt x="157" y="199"/>
                  <a:pt x="156" y="199"/>
                </a:cubicBezTo>
                <a:cubicBezTo>
                  <a:pt x="156" y="199"/>
                  <a:pt x="155" y="198"/>
                  <a:pt x="154" y="198"/>
                </a:cubicBezTo>
                <a:cubicBezTo>
                  <a:pt x="123" y="194"/>
                  <a:pt x="92" y="189"/>
                  <a:pt x="61" y="185"/>
                </a:cubicBezTo>
                <a:cubicBezTo>
                  <a:pt x="47" y="183"/>
                  <a:pt x="31" y="181"/>
                  <a:pt x="16" y="181"/>
                </a:cubicBezTo>
                <a:cubicBezTo>
                  <a:pt x="14" y="181"/>
                  <a:pt x="12" y="181"/>
                  <a:pt x="10" y="181"/>
                </a:cubicBezTo>
                <a:close/>
                <a:moveTo>
                  <a:pt x="45" y="219"/>
                </a:moveTo>
                <a:cubicBezTo>
                  <a:pt x="46" y="209"/>
                  <a:pt x="46" y="200"/>
                  <a:pt x="47" y="190"/>
                </a:cubicBezTo>
                <a:cubicBezTo>
                  <a:pt x="52" y="190"/>
                  <a:pt x="56" y="191"/>
                  <a:pt x="60" y="192"/>
                </a:cubicBezTo>
                <a:cubicBezTo>
                  <a:pt x="91" y="196"/>
                  <a:pt x="122" y="201"/>
                  <a:pt x="153" y="205"/>
                </a:cubicBezTo>
                <a:cubicBezTo>
                  <a:pt x="154" y="205"/>
                  <a:pt x="155" y="205"/>
                  <a:pt x="156" y="205"/>
                </a:cubicBezTo>
                <a:cubicBezTo>
                  <a:pt x="158" y="205"/>
                  <a:pt x="159" y="205"/>
                  <a:pt x="160" y="205"/>
                </a:cubicBezTo>
                <a:cubicBezTo>
                  <a:pt x="162" y="204"/>
                  <a:pt x="163" y="203"/>
                  <a:pt x="164" y="202"/>
                </a:cubicBezTo>
                <a:cubicBezTo>
                  <a:pt x="165" y="201"/>
                  <a:pt x="165" y="199"/>
                  <a:pt x="166" y="198"/>
                </a:cubicBezTo>
                <a:cubicBezTo>
                  <a:pt x="166" y="196"/>
                  <a:pt x="167" y="195"/>
                  <a:pt x="167" y="195"/>
                </a:cubicBezTo>
                <a:cubicBezTo>
                  <a:pt x="182" y="172"/>
                  <a:pt x="189" y="145"/>
                  <a:pt x="193" y="118"/>
                </a:cubicBezTo>
                <a:cubicBezTo>
                  <a:pt x="196" y="100"/>
                  <a:pt x="198" y="83"/>
                  <a:pt x="200" y="68"/>
                </a:cubicBezTo>
                <a:cubicBezTo>
                  <a:pt x="204" y="68"/>
                  <a:pt x="207" y="68"/>
                  <a:pt x="211" y="68"/>
                </a:cubicBezTo>
                <a:cubicBezTo>
                  <a:pt x="208" y="113"/>
                  <a:pt x="208" y="157"/>
                  <a:pt x="208" y="202"/>
                </a:cubicBezTo>
                <a:cubicBezTo>
                  <a:pt x="208" y="208"/>
                  <a:pt x="208" y="214"/>
                  <a:pt x="208" y="219"/>
                </a:cubicBezTo>
                <a:cubicBezTo>
                  <a:pt x="185" y="218"/>
                  <a:pt x="160" y="218"/>
                  <a:pt x="135" y="218"/>
                </a:cubicBezTo>
                <a:cubicBezTo>
                  <a:pt x="104" y="218"/>
                  <a:pt x="73" y="218"/>
                  <a:pt x="45" y="219"/>
                </a:cubicBezTo>
                <a:close/>
              </a:path>
            </a:pathLst>
          </a:custGeom>
        </p:spPr>
        <p:style>
          <a:lnRef idx="2">
            <a:schemeClr val="dk1"/>
          </a:lnRef>
          <a:fillRef idx="1">
            <a:schemeClr val="lt1"/>
          </a:fillRef>
          <a:effectRef idx="0">
            <a:schemeClr val="dk1"/>
          </a:effectRef>
          <a:fontRef idx="minor">
            <a:schemeClr val="dk1"/>
          </a:fontRef>
        </p:style>
        <p:txBody>
          <a:bodyPr anchor="t" anchorCtr="0" bIns="45720" compatLnSpc="1" lIns="91440" numCol="1" rIns="91440" tIns="45720" vert="horz" wrap="square"/>
          <a:lstStyle/>
          <a:p>
            <a:endParaRPr altLang="en-US" dirty="0" lang="zh-CN" sz="2400"/>
          </a:p>
        </p:txBody>
      </p:sp>
      <p:pic>
        <p:nvPicPr>
          <p:cNvPr descr="WJ@@I[@@(Y@4D_0`J)%WUL3" id="15" name="Picture 44"/>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650" y="1323154"/>
            <a:ext cx="3854939" cy="45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bwMode="auto">
          <a:xfrm>
            <a:off x="349847" y="286405"/>
            <a:ext cx="2570774" cy="777502"/>
            <a:chOff x="1712752" y="87094"/>
            <a:chExt cx="5123771" cy="762395"/>
          </a:xfrm>
        </p:grpSpPr>
        <p:grpSp>
          <p:nvGrpSpPr>
            <p:cNvPr id="16" name="组合 174"/>
            <p:cNvGrpSpPr/>
            <p:nvPr/>
          </p:nvGrpSpPr>
          <p:grpSpPr bwMode="auto">
            <a:xfrm>
              <a:off x="1712752" y="87094"/>
              <a:ext cx="5123771" cy="762395"/>
              <a:chOff x="-465713" y="109174"/>
              <a:chExt cx="5123771" cy="762395"/>
            </a:xfrm>
          </p:grpSpPr>
          <p:grpSp>
            <p:nvGrpSpPr>
              <p:cNvPr id="18" name="组合 176"/>
              <p:cNvGrpSpPr/>
              <p:nvPr/>
            </p:nvGrpSpPr>
            <p:grpSpPr bwMode="auto">
              <a:xfrm>
                <a:off x="-123647" y="109174"/>
                <a:ext cx="4781705" cy="762395"/>
                <a:chOff x="2511726" y="-1028650"/>
                <a:chExt cx="4958719" cy="790618"/>
              </a:xfrm>
            </p:grpSpPr>
            <p:pic>
              <p:nvPicPr>
                <p:cNvPr id="22" name="Picture 31"/>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9" name="组合 179"/>
              <p:cNvGrpSpPr/>
              <p:nvPr/>
            </p:nvGrpSpPr>
            <p:grpSpPr bwMode="auto">
              <a:xfrm>
                <a:off x="-465713" y="254243"/>
                <a:ext cx="580004" cy="433657"/>
                <a:chOff x="179512" y="202034"/>
                <a:chExt cx="580004" cy="433657"/>
              </a:xfrm>
            </p:grpSpPr>
            <p:sp>
              <p:nvSpPr>
                <p:cNvPr id="2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7" name="矩形 16"/>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7" name="矩形 26"/>
          <p:cNvSpPr/>
          <p:nvPr/>
        </p:nvSpPr>
        <p:spPr>
          <a:xfrm>
            <a:off x="1059845" y="434617"/>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发展阶段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spTree>
  </p:cSld>
  <p:clrMapOvr>
    <a:masterClrMapping/>
  </p:clrMapOvr>
  <mc:AlternateContent xmlns:mc="http://schemas.openxmlformats.org/markup-compatibility/2006">
    <mc:Choice xmlns:p14="http://schemas.microsoft.com/office/powerpoint/2010/main" Requires="p14">
      <p:transition p14:dur="1200" spd="slow">
        <p14:prism/>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27"/>
                                        </p:tgtEl>
                                        <p:attrNameLst>
                                          <p:attrName>style.visibility</p:attrName>
                                        </p:attrNameLst>
                                      </p:cBhvr>
                                      <p:to>
                                        <p:strVal val="visible"/>
                                      </p:to>
                                    </p:set>
                                    <p:animEffect filter="fade" transition="in">
                                      <p:cBhvr>
                                        <p:cTn dur="500" id="7"/>
                                        <p:tgtEl>
                                          <p:spTgt spid="27"/>
                                        </p:tgtEl>
                                      </p:cBhvr>
                                    </p:animEffect>
                                  </p:childTnLst>
                                </p:cTn>
                              </p:par>
                              <p:par>
                                <p:cTn fill="hold" id="8" nodeType="withEffect" presetClass="entr" presetID="10" presetSubtype="0">
                                  <p:stCondLst>
                                    <p:cond delay="0"/>
                                  </p:stCondLst>
                                  <p:childTnLst>
                                    <p:set>
                                      <p:cBhvr>
                                        <p:cTn dur="1" fill="hold" id="9">
                                          <p:stCondLst>
                                            <p:cond delay="0"/>
                                          </p:stCondLst>
                                        </p:cTn>
                                        <p:tgtEl>
                                          <p:spTgt spid="11"/>
                                        </p:tgtEl>
                                        <p:attrNameLst>
                                          <p:attrName>style.visibility</p:attrName>
                                        </p:attrNameLst>
                                      </p:cBhvr>
                                      <p:to>
                                        <p:strVal val="visible"/>
                                      </p:to>
                                    </p:set>
                                    <p:animEffect filter="fade" transition="in">
                                      <p:cBhvr>
                                        <p:cTn dur="500" id="10"/>
                                        <p:tgtEl>
                                          <p:spTgt spid="11"/>
                                        </p:tgtEl>
                                      </p:cBhvr>
                                    </p:animEffect>
                                  </p:childTnLst>
                                </p:cTn>
                              </p:par>
                              <p:par>
                                <p:cTn fill="hold" grpId="0" id="11" nodeType="withEffect" presetClass="entr" presetID="14" presetSubtype="10">
                                  <p:stCondLst>
                                    <p:cond delay="0"/>
                                  </p:stCondLst>
                                  <p:childTnLst>
                                    <p:set>
                                      <p:cBhvr>
                                        <p:cTn dur="1" fill="hold" id="12">
                                          <p:stCondLst>
                                            <p:cond delay="0"/>
                                          </p:stCondLst>
                                        </p:cTn>
                                        <p:tgtEl>
                                          <p:spTgt spid="8"/>
                                        </p:tgtEl>
                                        <p:attrNameLst>
                                          <p:attrName>style.visibility</p:attrName>
                                        </p:attrNameLst>
                                      </p:cBhvr>
                                      <p:to>
                                        <p:strVal val="visible"/>
                                      </p:to>
                                    </p:set>
                                    <p:animEffect filter="randombar(horizontal)" transition="in">
                                      <p:cBhvr>
                                        <p:cTn dur="500" id="13"/>
                                        <p:tgtEl>
                                          <p:spTgt spid="8"/>
                                        </p:tgtEl>
                                      </p:cBhvr>
                                    </p:animEffect>
                                  </p:childTnLst>
                                </p:cTn>
                              </p:par>
                              <p:par>
                                <p:cTn fill="hold" grpId="0" id="14" nodeType="withEffect" presetClass="entr" presetID="14" presetSubtype="10">
                                  <p:stCondLst>
                                    <p:cond delay="0"/>
                                  </p:stCondLst>
                                  <p:childTnLst>
                                    <p:set>
                                      <p:cBhvr>
                                        <p:cTn dur="1" fill="hold" id="15">
                                          <p:stCondLst>
                                            <p:cond delay="0"/>
                                          </p:stCondLst>
                                        </p:cTn>
                                        <p:tgtEl>
                                          <p:spTgt spid="9"/>
                                        </p:tgtEl>
                                        <p:attrNameLst>
                                          <p:attrName>style.visibility</p:attrName>
                                        </p:attrNameLst>
                                      </p:cBhvr>
                                      <p:to>
                                        <p:strVal val="visible"/>
                                      </p:to>
                                    </p:set>
                                    <p:animEffect filter="randombar(horizontal)" transition="in">
                                      <p:cBhvr>
                                        <p:cTn dur="500" id="16"/>
                                        <p:tgtEl>
                                          <p:spTgt spid="9"/>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3" presetSubtype="10">
                                  <p:stCondLst>
                                    <p:cond delay="0"/>
                                  </p:stCondLst>
                                  <p:childTnLst>
                                    <p:set>
                                      <p:cBhvr>
                                        <p:cTn dur="1" fill="hold" id="20">
                                          <p:stCondLst>
                                            <p:cond delay="0"/>
                                          </p:stCondLst>
                                        </p:cTn>
                                        <p:tgtEl>
                                          <p:spTgt spid="12"/>
                                        </p:tgtEl>
                                        <p:attrNameLst>
                                          <p:attrName>style.visibility</p:attrName>
                                        </p:attrNameLst>
                                      </p:cBhvr>
                                      <p:to>
                                        <p:strVal val="visible"/>
                                      </p:to>
                                    </p:set>
                                    <p:animEffect filter="blinds(horizontal)" transition="in">
                                      <p:cBhvr>
                                        <p:cTn dur="500" id="21"/>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autoUpdateAnimBg="0" bldLvl="0" grpId="0" spid="12"/>
      <p:bldP animBg="1" grpId="0" spid="8"/>
      <p:bldP animBg="1" grpId="0" spid="27"/>
    </p:bldLst>
  </p:timing>
</p:sld>
</file>

<file path=ppt/slides/slide46.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descr="TE~MN3PC_HX8X9L9TLJMBUB" id="18" name="Picture 19"/>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348" y="1159142"/>
            <a:ext cx="4967025" cy="52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a:stretch>
            <a:fillRect/>
          </a:stretch>
        </p:blipFill>
        <p:spPr>
          <a:xfrm>
            <a:off x="3554529" y="1289713"/>
            <a:ext cx="8527501" cy="4511823"/>
          </a:xfrm>
          <a:prstGeom prst="rect">
            <a:avLst/>
          </a:prstGeom>
        </p:spPr>
      </p:pic>
      <p:pic>
        <p:nvPicPr>
          <p:cNvPr id="5" name="图片 4"/>
          <p:cNvPicPr>
            <a:picLocks noChangeAspect="1"/>
          </p:cNvPicPr>
          <p:nvPr/>
        </p:nvPicPr>
        <p:blipFill>
          <a:blip r:embed="rId4"/>
          <a:stretch>
            <a:fillRect/>
          </a:stretch>
        </p:blipFill>
        <p:spPr>
          <a:xfrm>
            <a:off x="3554529" y="1277425"/>
            <a:ext cx="8527501" cy="4967635"/>
          </a:xfrm>
          <a:prstGeom prst="rect">
            <a:avLst/>
          </a:prstGeom>
        </p:spPr>
      </p:pic>
      <p:pic>
        <p:nvPicPr>
          <p:cNvPr id="14" name="图片 13"/>
          <p:cNvPicPr>
            <a:picLocks noChangeAspect="1"/>
          </p:cNvPicPr>
          <p:nvPr/>
        </p:nvPicPr>
        <p:blipFill rotWithShape="1">
          <a:blip r:embed="rId5"/>
          <a:srcRect r="24"/>
          <a:stretch>
            <a:fillRect/>
          </a:stretch>
        </p:blipFill>
        <p:spPr>
          <a:xfrm>
            <a:off x="5060426" y="65285"/>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p14:dur="1600" spd="slow">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18"/>
                                        </p:tgtEl>
                                        <p:attrNameLst>
                                          <p:attrName>style.visibility</p:attrName>
                                        </p:attrNameLst>
                                      </p:cBhvr>
                                      <p:to>
                                        <p:strVal val="visible"/>
                                      </p:to>
                                    </p:set>
                                    <p:anim calcmode="lin" valueType="num">
                                      <p:cBhvr additive="base">
                                        <p:cTn dur="500" fill="hold" id="7"/>
                                        <p:tgtEl>
                                          <p:spTgt spid="18"/>
                                        </p:tgtEl>
                                        <p:attrNameLst>
                                          <p:attrName>ppt_x</p:attrName>
                                        </p:attrNameLst>
                                      </p:cBhvr>
                                      <p:tavLst>
                                        <p:tav tm="0">
                                          <p:val>
                                            <p:strVal val="#ppt_x"/>
                                          </p:val>
                                        </p:tav>
                                        <p:tav tm="100000">
                                          <p:val>
                                            <p:strVal val="#ppt_x"/>
                                          </p:val>
                                        </p:tav>
                                      </p:tavLst>
                                    </p:anim>
                                    <p:anim calcmode="lin" valueType="num">
                                      <p:cBhvr additive="base">
                                        <p:cTn dur="500" fill="hold" id="8"/>
                                        <p:tgtEl>
                                          <p:spTgt spid="18"/>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4">
                                  <p:stCondLst>
                                    <p:cond delay="0"/>
                                  </p:stCondLst>
                                  <p:childTnLst>
                                    <p:set>
                                      <p:cBhvr>
                                        <p:cTn dur="1" fill="hold" id="12">
                                          <p:stCondLst>
                                            <p:cond delay="0"/>
                                          </p:stCondLst>
                                        </p:cTn>
                                        <p:tgtEl>
                                          <p:spTgt spid="3"/>
                                        </p:tgtEl>
                                        <p:attrNameLst>
                                          <p:attrName>style.visibility</p:attrName>
                                        </p:attrNameLst>
                                      </p:cBhvr>
                                      <p:to>
                                        <p:strVal val="visible"/>
                                      </p:to>
                                    </p:set>
                                    <p:anim calcmode="lin" valueType="num">
                                      <p:cBhvr additive="base">
                                        <p:cTn dur="500" fill="hold" id="13"/>
                                        <p:tgtEl>
                                          <p:spTgt spid="3"/>
                                        </p:tgtEl>
                                        <p:attrNameLst>
                                          <p:attrName>ppt_x</p:attrName>
                                        </p:attrNameLst>
                                      </p:cBhvr>
                                      <p:tavLst>
                                        <p:tav tm="0">
                                          <p:val>
                                            <p:strVal val="#ppt_x"/>
                                          </p:val>
                                        </p:tav>
                                        <p:tav tm="100000">
                                          <p:val>
                                            <p:strVal val="#ppt_x"/>
                                          </p:val>
                                        </p:tav>
                                      </p:tavLst>
                                    </p:anim>
                                    <p:anim calcmode="lin" valueType="num">
                                      <p:cBhvr additive="base">
                                        <p:cTn dur="500" fill="hold" id="14"/>
                                        <p:tgtEl>
                                          <p:spTgt spid="3"/>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2" presetSubtype="4">
                                  <p:stCondLst>
                                    <p:cond delay="0"/>
                                  </p:stCondLst>
                                  <p:childTnLst>
                                    <p:set>
                                      <p:cBhvr>
                                        <p:cTn dur="1" fill="hold" id="18">
                                          <p:stCondLst>
                                            <p:cond delay="0"/>
                                          </p:stCondLst>
                                        </p:cTn>
                                        <p:tgtEl>
                                          <p:spTgt spid="5"/>
                                        </p:tgtEl>
                                        <p:attrNameLst>
                                          <p:attrName>style.visibility</p:attrName>
                                        </p:attrNameLst>
                                      </p:cBhvr>
                                      <p:to>
                                        <p:strVal val="visible"/>
                                      </p:to>
                                    </p:set>
                                    <p:animEffect filter="wipe(down)" transition="in">
                                      <p:cBhvr>
                                        <p:cTn dur="500" id="19"/>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8" name="矩形 7"/>
          <p:cNvSpPr/>
          <p:nvPr/>
        </p:nvSpPr>
        <p:spPr>
          <a:xfrm>
            <a:off x="874057" y="95767"/>
            <a:ext cx="10443885" cy="1077218"/>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altLang="zh-CN" dirty="0" lang="zh-CN" sz="3200">
                <a:ea charset="-122" panose="02010600030101010101" pitchFamily="2" typeface="宋体"/>
                <a:cs charset="0" panose="02020603050405020304" pitchFamily="18" typeface="Times New Roman"/>
              </a:rPr>
              <a:t>“与其苟且图存，贻羞万古，孰若大张挞伐，一决雌雄”</a:t>
            </a:r>
            <a:endParaRPr altLang="zh-CN" dirty="0" lang="en-US" sz="3200">
              <a:ea charset="-122" panose="02010600030101010101" pitchFamily="2" typeface="宋体"/>
              <a:cs charset="0" panose="02020603050405020304" pitchFamily="18" typeface="Times New Roman"/>
            </a:endParaRPr>
          </a:p>
          <a:p>
            <a:pPr algn="r"/>
            <a:r>
              <a:rPr altLang="zh-CN" dirty="0" lang="en-US" sz="3200">
                <a:ea charset="-122" panose="02010600030101010101" pitchFamily="2" typeface="宋体"/>
                <a:cs charset="0" panose="02020603050405020304" pitchFamily="18" typeface="Times New Roman"/>
              </a:rPr>
              <a:t>——</a:t>
            </a:r>
            <a:r>
              <a:rPr altLang="en-US" dirty="0" lang="zh-CN" sz="3200">
                <a:ea charset="-122" panose="02010600030101010101" pitchFamily="2" typeface="宋体"/>
                <a:cs charset="0" panose="02020603050405020304" pitchFamily="18" typeface="Times New Roman"/>
              </a:rPr>
              <a:t>慈禧</a:t>
            </a:r>
            <a:endParaRPr altLang="en-US" dirty="0" lang="zh-CN" sz="3200"/>
          </a:p>
        </p:txBody>
      </p:sp>
      <p:sp>
        <p:nvSpPr>
          <p:cNvPr id="2" name="矩形 1"/>
          <p:cNvSpPr/>
          <p:nvPr/>
        </p:nvSpPr>
        <p:spPr>
          <a:xfrm>
            <a:off x="3167270" y="5689840"/>
            <a:ext cx="6096000" cy="1077218"/>
          </a:xfrm>
          <a:prstGeom prst="rect">
            <a:avLst/>
          </a:prstGeom>
        </p:spPr>
        <p:txBody>
          <a:bodyPr>
            <a:spAutoFit/>
          </a:bodyPr>
          <a:lstStyle/>
          <a:p>
            <a:r>
              <a:rPr altLang="zh-CN" dirty="0" lang="zh-CN" sz="3200">
                <a:solidFill>
                  <a:schemeClr val="bg1"/>
                </a:solidFill>
                <a:ea charset="-122" panose="02010600030101010101" pitchFamily="2" typeface="宋体"/>
                <a:cs charset="0" panose="02020603050405020304" pitchFamily="18" typeface="Times New Roman"/>
              </a:rPr>
              <a:t>英、美、法、德、意、日、俄、西、比、荷、奥匈十一国列强</a:t>
            </a:r>
            <a:endParaRPr altLang="en-US" dirty="0" lang="zh-CN" sz="3200">
              <a:solidFill>
                <a:schemeClr val="bg1"/>
              </a:solidFill>
            </a:endParaRPr>
          </a:p>
        </p:txBody>
      </p:sp>
      <p:pic>
        <p:nvPicPr>
          <p:cNvPr id="4" name="历史讽今- 1900年慈禧向八国开战, 一个女人竟然有如此的胆量_标清">
            <a:hlinkClick action="ppaction://media" r:id=""/>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b="12" r="28"/>
          <a:stretch>
            <a:fillRect/>
          </a:stretch>
        </p:blipFill>
        <p:spPr>
          <a:xfrm>
            <a:off x="1988482" y="1172984"/>
            <a:ext cx="8013459" cy="4425913"/>
          </a:xfrm>
          <a:prstGeom prst="rect">
            <a:avLst/>
          </a:prstGeom>
        </p:spPr>
      </p:pic>
      <p:grpSp>
        <p:nvGrpSpPr>
          <p:cNvPr id="7" name="组合 6"/>
          <p:cNvGrpSpPr/>
          <p:nvPr/>
        </p:nvGrpSpPr>
        <p:grpSpPr bwMode="auto">
          <a:xfrm>
            <a:off x="288015" y="491250"/>
            <a:ext cx="2570774"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2" name="组合 176"/>
              <p:cNvGrpSpPr/>
              <p:nvPr/>
            </p:nvGrpSpPr>
            <p:grpSpPr bwMode="auto">
              <a:xfrm>
                <a:off x="-123647" y="109174"/>
                <a:ext cx="4781705" cy="762395"/>
                <a:chOff x="2511726" y="-1028650"/>
                <a:chExt cx="4958719" cy="790618"/>
              </a:xfrm>
            </p:grpSpPr>
            <p:pic>
              <p:nvPicPr>
                <p:cNvPr id="17" name="Picture 31"/>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18"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19"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0"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4" name="组合 179"/>
              <p:cNvGrpSpPr/>
              <p:nvPr/>
            </p:nvGrpSpPr>
            <p:grpSpPr bwMode="auto">
              <a:xfrm>
                <a:off x="-465713" y="254243"/>
                <a:ext cx="580004" cy="433657"/>
                <a:chOff x="179512" y="202034"/>
                <a:chExt cx="580004" cy="433657"/>
              </a:xfrm>
            </p:grpSpPr>
            <p:sp>
              <p:nvSpPr>
                <p:cNvPr id="15"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6"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1" name="矩形 10"/>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2" name="矩形 21"/>
          <p:cNvSpPr/>
          <p:nvPr/>
        </p:nvSpPr>
        <p:spPr>
          <a:xfrm>
            <a:off x="998013" y="639462"/>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5" name="图片 4"/>
          <p:cNvPicPr>
            <a:picLocks noChangeAspect="1"/>
          </p:cNvPicPr>
          <p:nvPr/>
        </p:nvPicPr>
        <p:blipFill>
          <a:blip r:embed="rId6"/>
          <a:stretch>
            <a:fillRect/>
          </a:stretch>
        </p:blipFill>
        <p:spPr>
          <a:xfrm>
            <a:off x="10169836" y="1934817"/>
            <a:ext cx="1854269" cy="18542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600" spd="slow">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1" presetSubtype="0">
                                  <p:stCondLst>
                                    <p:cond delay="0"/>
                                  </p:stCondLst>
                                  <p:childTnLst>
                                    <p:anim calcmode="lin" valueType="num">
                                      <p:cBhvr>
                                        <p:cTn dur="1000" id="6"/>
                                        <p:tgtEl>
                                          <p:spTgt spid="5"/>
                                        </p:tgtEl>
                                        <p:attrNameLst>
                                          <p:attrName>ppt_w</p:attrName>
                                        </p:attrNameLst>
                                      </p:cBhvr>
                                      <p:tavLst>
                                        <p:tav tm="0">
                                          <p:val>
                                            <p:strVal val="ppt_w"/>
                                          </p:val>
                                        </p:tav>
                                        <p:tav tm="100000">
                                          <p:val>
                                            <p:fltVal val="0"/>
                                          </p:val>
                                        </p:tav>
                                      </p:tavLst>
                                    </p:anim>
                                    <p:anim calcmode="lin" valueType="num">
                                      <p:cBhvr>
                                        <p:cTn dur="1000" id="7"/>
                                        <p:tgtEl>
                                          <p:spTgt spid="5"/>
                                        </p:tgtEl>
                                        <p:attrNameLst>
                                          <p:attrName>ppt_h</p:attrName>
                                        </p:attrNameLst>
                                      </p:cBhvr>
                                      <p:tavLst>
                                        <p:tav tm="0">
                                          <p:val>
                                            <p:strVal val="ppt_h"/>
                                          </p:val>
                                        </p:tav>
                                        <p:tav tm="100000">
                                          <p:val>
                                            <p:fltVal val="0"/>
                                          </p:val>
                                        </p:tav>
                                      </p:tavLst>
                                    </p:anim>
                                    <p:anim calcmode="lin" valueType="num">
                                      <p:cBhvr>
                                        <p:cTn dur="1000" id="8"/>
                                        <p:tgtEl>
                                          <p:spTgt spid="5"/>
                                        </p:tgtEl>
                                        <p:attrNameLst>
                                          <p:attrName>style.rotation</p:attrName>
                                        </p:attrNameLst>
                                      </p:cBhvr>
                                      <p:tavLst>
                                        <p:tav tm="0">
                                          <p:val>
                                            <p:fltVal val="0"/>
                                          </p:val>
                                        </p:tav>
                                        <p:tav tm="100000">
                                          <p:val>
                                            <p:fltVal val="90"/>
                                          </p:val>
                                        </p:tav>
                                      </p:tavLst>
                                    </p:anim>
                                    <p:animEffect filter="fade" transition="out">
                                      <p:cBhvr>
                                        <p:cTn dur="1000" id="9"/>
                                        <p:tgtEl>
                                          <p:spTgt spid="5"/>
                                        </p:tgtEl>
                                      </p:cBhvr>
                                    </p:animEffect>
                                    <p:set>
                                      <p:cBhvr>
                                        <p:cTn dur="1" fill="hold" id="10">
                                          <p:stCondLst>
                                            <p:cond delay="999"/>
                                          </p:stCondLst>
                                        </p:cTn>
                                        <p:tgtEl>
                                          <p:spTgt spid="5"/>
                                        </p:tgtEl>
                                        <p:attrNameLst>
                                          <p:attrName>style.visibility</p:attrName>
                                        </p:attrNameLst>
                                      </p:cBhvr>
                                      <p:to>
                                        <p:strVal val="hidden"/>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22" presetSubtype="4">
                                  <p:stCondLst>
                                    <p:cond delay="0"/>
                                  </p:stCondLst>
                                  <p:childTnLst>
                                    <p:set>
                                      <p:cBhvr>
                                        <p:cTn dur="1" fill="hold" id="14">
                                          <p:stCondLst>
                                            <p:cond delay="0"/>
                                          </p:stCondLst>
                                        </p:cTn>
                                        <p:tgtEl>
                                          <p:spTgt spid="2"/>
                                        </p:tgtEl>
                                        <p:attrNameLst>
                                          <p:attrName>style.visibility</p:attrName>
                                        </p:attrNameLst>
                                      </p:cBhvr>
                                      <p:to>
                                        <p:strVal val="visible"/>
                                      </p:to>
                                    </p:set>
                                    <p:animEffect filter="wipe(down)" transition="in">
                                      <p:cBhvr>
                                        <p:cTn dur="500" id="15"/>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video>
              <p:cMediaNode vol="80000">
                <p:cTn display="0" fill="hold" id="16">
                  <p:stCondLst>
                    <p:cond delay="indefinite"/>
                  </p:stCondLst>
                </p:cTn>
                <p:tgtEl>
                  <p:spTgt spid="4"/>
                </p:tgtEl>
              </p:cMediaNode>
            </p:video>
          </p:childTnLst>
        </p:cTn>
      </p:par>
    </p:tnLst>
    <p:bldLst>
      <p:bldP grpId="0" spid="2"/>
    </p:bldLst>
  </p:timing>
</p:sld>
</file>

<file path=ppt/slides/slide48.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17975"/>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4" name="图片 13"/>
          <p:cNvPicPr>
            <a:picLocks noChangeAspect="1"/>
          </p:cNvPicPr>
          <p:nvPr/>
        </p:nvPicPr>
        <p:blipFill rotWithShape="1">
          <a:blip r:embed="rId2"/>
          <a:srcRect r="24"/>
          <a:stretch>
            <a:fillRect/>
          </a:stretch>
        </p:blipFill>
        <p:spPr>
          <a:xfrm>
            <a:off x="4950456" y="130571"/>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grpSp>
        <p:nvGrpSpPr>
          <p:cNvPr id="7" name="组合 6"/>
          <p:cNvGrpSpPr/>
          <p:nvPr/>
        </p:nvGrpSpPr>
        <p:grpSpPr bwMode="auto">
          <a:xfrm>
            <a:off x="288015" y="491250"/>
            <a:ext cx="2570774" cy="777502"/>
            <a:chOff x="1712752" y="87094"/>
            <a:chExt cx="5123771" cy="762395"/>
          </a:xfrm>
        </p:grpSpPr>
        <p:grpSp>
          <p:nvGrpSpPr>
            <p:cNvPr id="8" name="组合 174"/>
            <p:cNvGrpSpPr/>
            <p:nvPr/>
          </p:nvGrpSpPr>
          <p:grpSpPr bwMode="auto">
            <a:xfrm>
              <a:off x="1712752" y="87094"/>
              <a:ext cx="5123771" cy="762395"/>
              <a:chOff x="-465713" y="109174"/>
              <a:chExt cx="5123771" cy="762395"/>
            </a:xfrm>
          </p:grpSpPr>
          <p:grpSp>
            <p:nvGrpSpPr>
              <p:cNvPr id="12" name="组合 176"/>
              <p:cNvGrpSpPr/>
              <p:nvPr/>
            </p:nvGrpSpPr>
            <p:grpSpPr bwMode="auto">
              <a:xfrm>
                <a:off x="-123647" y="109174"/>
                <a:ext cx="4781705" cy="762395"/>
                <a:chOff x="2511726" y="-1028650"/>
                <a:chExt cx="4958719" cy="790618"/>
              </a:xfrm>
            </p:grpSpPr>
            <p:pic>
              <p:nvPicPr>
                <p:cNvPr id="19"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0"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3"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6" name="组合 179"/>
              <p:cNvGrpSpPr/>
              <p:nvPr/>
            </p:nvGrpSpPr>
            <p:grpSpPr bwMode="auto">
              <a:xfrm>
                <a:off x="-465713" y="254243"/>
                <a:ext cx="580004" cy="433657"/>
                <a:chOff x="179512" y="202034"/>
                <a:chExt cx="580004" cy="433657"/>
              </a:xfrm>
            </p:grpSpPr>
            <p:sp>
              <p:nvSpPr>
                <p:cNvPr id="17"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8"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9" name="矩形 8"/>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4" name="矩形 23"/>
          <p:cNvSpPr/>
          <p:nvPr/>
        </p:nvSpPr>
        <p:spPr>
          <a:xfrm>
            <a:off x="998013" y="639462"/>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3" name="图片 2"/>
          <p:cNvPicPr>
            <a:picLocks noChangeAspect="1"/>
          </p:cNvPicPr>
          <p:nvPr/>
        </p:nvPicPr>
        <p:blipFill>
          <a:blip r:embed="rId4"/>
          <a:stretch>
            <a:fillRect/>
          </a:stretch>
        </p:blipFill>
        <p:spPr>
          <a:xfrm>
            <a:off x="998013" y="1624478"/>
            <a:ext cx="3810000" cy="4562475"/>
          </a:xfrm>
          <a:prstGeom prst="rect">
            <a:avLst/>
          </a:prstGeom>
        </p:spPr>
      </p:pic>
      <p:pic>
        <p:nvPicPr>
          <p:cNvPr id="5" name="图片 4"/>
          <p:cNvPicPr>
            <a:picLocks noChangeAspect="1"/>
          </p:cNvPicPr>
          <p:nvPr/>
        </p:nvPicPr>
        <p:blipFill>
          <a:blip r:embed="rId5"/>
          <a:stretch>
            <a:fillRect/>
          </a:stretch>
        </p:blipFill>
        <p:spPr>
          <a:xfrm>
            <a:off x="6096000" y="1845858"/>
            <a:ext cx="4635691" cy="3476768"/>
          </a:xfrm>
          <a:prstGeom prst="rect">
            <a:avLst/>
          </a:prstGeom>
        </p:spPr>
      </p:pic>
      <p:sp>
        <p:nvSpPr>
          <p:cNvPr id="6" name="矩形 5"/>
          <p:cNvSpPr/>
          <p:nvPr/>
        </p:nvSpPr>
        <p:spPr>
          <a:xfrm>
            <a:off x="6275993" y="5824676"/>
            <a:ext cx="1107996"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altLang="en-US" dirty="0" lang="zh-CN">
                <a:solidFill>
                  <a:schemeClr val="bg1"/>
                </a:solidFill>
                <a:latin charset="0" panose="020B0604020202020204" pitchFamily="34" typeface="Arial"/>
              </a:rPr>
              <a:t>克林德碑</a:t>
            </a:r>
            <a:endParaRPr altLang="en-US" dirty="0" lang="zh-CN">
              <a:solidFill>
                <a:schemeClr val="bg1"/>
              </a:solidFill>
            </a:endParaRPr>
          </a:p>
        </p:txBody>
      </p:sp>
      <p:sp>
        <p:nvSpPr>
          <p:cNvPr id="25" name="箭头: 虚尾 24"/>
          <p:cNvSpPr/>
          <p:nvPr/>
        </p:nvSpPr>
        <p:spPr>
          <a:xfrm>
            <a:off x="7782802" y="5824676"/>
            <a:ext cx="545870" cy="343849"/>
          </a:xfrm>
          <a:prstGeom prst="stripedRightArrow">
            <a:avLst/>
          </a:prstGeom>
        </p:spPr>
        <p:style>
          <a:lnRef idx="3">
            <a:schemeClr val="lt1"/>
          </a:lnRef>
          <a:fillRef idx="1">
            <a:schemeClr val="dk1"/>
          </a:fillRef>
          <a:effectRef idx="1">
            <a:schemeClr val="dk1"/>
          </a:effectRef>
          <a:fontRef idx="minor">
            <a:schemeClr val="lt1"/>
          </a:fontRef>
        </p:style>
        <p:txBody>
          <a:bodyPr anchor="ctr" rtlCol="0"/>
          <a:lstStyle/>
          <a:p>
            <a:pPr algn="ctr"/>
            <a:endParaRPr altLang="en-US" lang="zh-CN"/>
          </a:p>
        </p:txBody>
      </p:sp>
      <p:sp>
        <p:nvSpPr>
          <p:cNvPr id="26" name="矩形 25"/>
          <p:cNvSpPr/>
          <p:nvPr/>
        </p:nvSpPr>
        <p:spPr>
          <a:xfrm>
            <a:off x="8703200" y="5824676"/>
            <a:ext cx="1569660"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altLang="en-US" dirty="0" lang="zh-CN">
                <a:solidFill>
                  <a:schemeClr val="bg1"/>
                </a:solidFill>
                <a:latin charset="0" panose="020B0604020202020204" pitchFamily="34" typeface="Arial"/>
              </a:rPr>
              <a:t>公理战胜牌坊</a:t>
            </a:r>
            <a:endParaRPr altLang="en-US" dirty="0" lang="zh-CN">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600" spd="slow">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24"/>
                                        </p:tgtEl>
                                        <p:attrNameLst>
                                          <p:attrName>style.visibility</p:attrName>
                                        </p:attrNameLst>
                                      </p:cBhvr>
                                      <p:to>
                                        <p:strVal val="visible"/>
                                      </p:to>
                                    </p:set>
                                    <p:animEffect filter="fade" transition="in">
                                      <p:cBhvr>
                                        <p:cTn dur="500" id="7"/>
                                        <p:tgtEl>
                                          <p:spTgt spid="24"/>
                                        </p:tgtEl>
                                      </p:cBhvr>
                                    </p:animEffect>
                                  </p:childTnLst>
                                </p:cTn>
                              </p:par>
                              <p:par>
                                <p:cTn fill="hold" id="8" nodeType="withEffect" presetClass="entr" presetID="10" presetSubtype="0">
                                  <p:stCondLst>
                                    <p:cond delay="0"/>
                                  </p:stCondLst>
                                  <p:childTnLst>
                                    <p:set>
                                      <p:cBhvr>
                                        <p:cTn dur="1" fill="hold" id="9">
                                          <p:stCondLst>
                                            <p:cond delay="0"/>
                                          </p:stCondLst>
                                        </p:cTn>
                                        <p:tgtEl>
                                          <p:spTgt spid="7"/>
                                        </p:tgtEl>
                                        <p:attrNameLst>
                                          <p:attrName>style.visibility</p:attrName>
                                        </p:attrNameLst>
                                      </p:cBhvr>
                                      <p:to>
                                        <p:strVal val="visible"/>
                                      </p:to>
                                    </p:set>
                                    <p:animEffect filter="fade" transition="in">
                                      <p:cBhvr>
                                        <p:cTn dur="500" id="10"/>
                                        <p:tgtEl>
                                          <p:spTgt spid="7"/>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2" presetSubtype="4">
                                  <p:stCondLst>
                                    <p:cond delay="0"/>
                                  </p:stCondLst>
                                  <p:childTnLst>
                                    <p:set>
                                      <p:cBhvr>
                                        <p:cTn dur="1" fill="hold" id="14">
                                          <p:stCondLst>
                                            <p:cond delay="0"/>
                                          </p:stCondLst>
                                        </p:cTn>
                                        <p:tgtEl>
                                          <p:spTgt spid="5"/>
                                        </p:tgtEl>
                                        <p:attrNameLst>
                                          <p:attrName>style.visibility</p:attrName>
                                        </p:attrNameLst>
                                      </p:cBhvr>
                                      <p:to>
                                        <p:strVal val="visible"/>
                                      </p:to>
                                    </p:set>
                                    <p:anim calcmode="lin" valueType="num">
                                      <p:cBhvr additive="base">
                                        <p:cTn dur="500" fill="hold" id="15"/>
                                        <p:tgtEl>
                                          <p:spTgt spid="5"/>
                                        </p:tgtEl>
                                        <p:attrNameLst>
                                          <p:attrName>ppt_x</p:attrName>
                                        </p:attrNameLst>
                                      </p:cBhvr>
                                      <p:tavLst>
                                        <p:tav tm="0">
                                          <p:val>
                                            <p:strVal val="#ppt_x"/>
                                          </p:val>
                                        </p:tav>
                                        <p:tav tm="100000">
                                          <p:val>
                                            <p:strVal val="#ppt_x"/>
                                          </p:val>
                                        </p:tav>
                                      </p:tavLst>
                                    </p:anim>
                                    <p:anim calcmode="lin" valueType="num">
                                      <p:cBhvr additive="base">
                                        <p:cTn dur="500" fill="hold" id="16"/>
                                        <p:tgtEl>
                                          <p:spTgt spid="5"/>
                                        </p:tgtEl>
                                        <p:attrNameLst>
                                          <p:attrName>ppt_y</p:attrName>
                                        </p:attrNameLst>
                                      </p:cBhvr>
                                      <p:tavLst>
                                        <p:tav tm="0">
                                          <p:val>
                                            <p:strVal val="1+#ppt_h/2"/>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2" presetSubtype="4">
                                  <p:stCondLst>
                                    <p:cond delay="0"/>
                                  </p:stCondLst>
                                  <p:childTnLst>
                                    <p:set>
                                      <p:cBhvr>
                                        <p:cTn dur="1" fill="hold" id="20">
                                          <p:stCondLst>
                                            <p:cond delay="0"/>
                                          </p:stCondLst>
                                        </p:cTn>
                                        <p:tgtEl>
                                          <p:spTgt spid="6"/>
                                        </p:tgtEl>
                                        <p:attrNameLst>
                                          <p:attrName>style.visibility</p:attrName>
                                        </p:attrNameLst>
                                      </p:cBhvr>
                                      <p:to>
                                        <p:strVal val="visible"/>
                                      </p:to>
                                    </p:set>
                                    <p:anim calcmode="lin" valueType="num">
                                      <p:cBhvr additive="base">
                                        <p:cTn dur="500" fill="hold" id="21"/>
                                        <p:tgtEl>
                                          <p:spTgt spid="6"/>
                                        </p:tgtEl>
                                        <p:attrNameLst>
                                          <p:attrName>ppt_x</p:attrName>
                                        </p:attrNameLst>
                                      </p:cBhvr>
                                      <p:tavLst>
                                        <p:tav tm="0">
                                          <p:val>
                                            <p:strVal val="#ppt_x"/>
                                          </p:val>
                                        </p:tav>
                                        <p:tav tm="100000">
                                          <p:val>
                                            <p:strVal val="#ppt_x"/>
                                          </p:val>
                                        </p:tav>
                                      </p:tavLst>
                                    </p:anim>
                                    <p:anim calcmode="lin" valueType="num">
                                      <p:cBhvr additive="base">
                                        <p:cTn dur="500" fill="hold" id="22"/>
                                        <p:tgtEl>
                                          <p:spTgt spid="6"/>
                                        </p:tgtEl>
                                        <p:attrNameLst>
                                          <p:attrName>ppt_y</p:attrName>
                                        </p:attrNameLst>
                                      </p:cBhvr>
                                      <p:tavLst>
                                        <p:tav tm="0">
                                          <p:val>
                                            <p:strVal val="1+#ppt_h/2"/>
                                          </p:val>
                                        </p:tav>
                                        <p:tav tm="100000">
                                          <p:val>
                                            <p:strVal val="#ppt_y"/>
                                          </p:val>
                                        </p:tav>
                                      </p:tavLst>
                                    </p:anim>
                                  </p:childTnLst>
                                </p:cTn>
                              </p:par>
                              <p:par>
                                <p:cTn fill="hold" grpId="0" id="23" nodeType="withEffect" presetClass="entr" presetID="2" presetSubtype="4">
                                  <p:stCondLst>
                                    <p:cond delay="0"/>
                                  </p:stCondLst>
                                  <p:childTnLst>
                                    <p:set>
                                      <p:cBhvr>
                                        <p:cTn dur="1" fill="hold" id="24">
                                          <p:stCondLst>
                                            <p:cond delay="0"/>
                                          </p:stCondLst>
                                        </p:cTn>
                                        <p:tgtEl>
                                          <p:spTgt spid="25"/>
                                        </p:tgtEl>
                                        <p:attrNameLst>
                                          <p:attrName>style.visibility</p:attrName>
                                        </p:attrNameLst>
                                      </p:cBhvr>
                                      <p:to>
                                        <p:strVal val="visible"/>
                                      </p:to>
                                    </p:set>
                                    <p:anim calcmode="lin" valueType="num">
                                      <p:cBhvr additive="base">
                                        <p:cTn dur="500" fill="hold" id="25"/>
                                        <p:tgtEl>
                                          <p:spTgt spid="25"/>
                                        </p:tgtEl>
                                        <p:attrNameLst>
                                          <p:attrName>ppt_x</p:attrName>
                                        </p:attrNameLst>
                                      </p:cBhvr>
                                      <p:tavLst>
                                        <p:tav tm="0">
                                          <p:val>
                                            <p:strVal val="#ppt_x"/>
                                          </p:val>
                                        </p:tav>
                                        <p:tav tm="100000">
                                          <p:val>
                                            <p:strVal val="#ppt_x"/>
                                          </p:val>
                                        </p:tav>
                                      </p:tavLst>
                                    </p:anim>
                                    <p:anim calcmode="lin" valueType="num">
                                      <p:cBhvr additive="base">
                                        <p:cTn dur="500" fill="hold" id="26"/>
                                        <p:tgtEl>
                                          <p:spTgt spid="25"/>
                                        </p:tgtEl>
                                        <p:attrNameLst>
                                          <p:attrName>ppt_y</p:attrName>
                                        </p:attrNameLst>
                                      </p:cBhvr>
                                      <p:tavLst>
                                        <p:tav tm="0">
                                          <p:val>
                                            <p:strVal val="1+#ppt_h/2"/>
                                          </p:val>
                                        </p:tav>
                                        <p:tav tm="100000">
                                          <p:val>
                                            <p:strVal val="#ppt_y"/>
                                          </p:val>
                                        </p:tav>
                                      </p:tavLst>
                                    </p:anim>
                                  </p:childTnLst>
                                </p:cTn>
                              </p:par>
                              <p:par>
                                <p:cTn fill="hold" grpId="0" id="27" nodeType="withEffect" presetClass="entr" presetID="2" presetSubtype="4">
                                  <p:stCondLst>
                                    <p:cond delay="0"/>
                                  </p:stCondLst>
                                  <p:childTnLst>
                                    <p:set>
                                      <p:cBhvr>
                                        <p:cTn dur="1" fill="hold" id="28">
                                          <p:stCondLst>
                                            <p:cond delay="0"/>
                                          </p:stCondLst>
                                        </p:cTn>
                                        <p:tgtEl>
                                          <p:spTgt spid="26"/>
                                        </p:tgtEl>
                                        <p:attrNameLst>
                                          <p:attrName>style.visibility</p:attrName>
                                        </p:attrNameLst>
                                      </p:cBhvr>
                                      <p:to>
                                        <p:strVal val="visible"/>
                                      </p:to>
                                    </p:set>
                                    <p:anim calcmode="lin" valueType="num">
                                      <p:cBhvr additive="base">
                                        <p:cTn dur="500" fill="hold" id="29"/>
                                        <p:tgtEl>
                                          <p:spTgt spid="26"/>
                                        </p:tgtEl>
                                        <p:attrNameLst>
                                          <p:attrName>ppt_x</p:attrName>
                                        </p:attrNameLst>
                                      </p:cBhvr>
                                      <p:tavLst>
                                        <p:tav tm="0">
                                          <p:val>
                                            <p:strVal val="#ppt_x"/>
                                          </p:val>
                                        </p:tav>
                                        <p:tav tm="100000">
                                          <p:val>
                                            <p:strVal val="#ppt_x"/>
                                          </p:val>
                                        </p:tav>
                                      </p:tavLst>
                                    </p:anim>
                                    <p:anim calcmode="lin" valueType="num">
                                      <p:cBhvr additive="base">
                                        <p:cTn dur="500" fill="hold" id="30"/>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4"/>
      <p:bldP animBg="1" grpId="0" spid="6"/>
      <p:bldP animBg="1" grpId="0" spid="25"/>
      <p:bldP animBg="1" grpId="0" spid="26"/>
    </p:bldLst>
  </p:timing>
</p:sld>
</file>

<file path=ppt/slides/slide49.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4" name="图片 13"/>
          <p:cNvPicPr>
            <a:picLocks noChangeAspect="1"/>
          </p:cNvPicPr>
          <p:nvPr/>
        </p:nvPicPr>
        <p:blipFill rotWithShape="1">
          <a:blip r:embed="rId2"/>
          <a:srcRect r="24"/>
          <a:stretch>
            <a:fillRect/>
          </a:stretch>
        </p:blipFill>
        <p:spPr>
          <a:xfrm>
            <a:off x="4950456" y="130571"/>
            <a:ext cx="7131574" cy="1028571"/>
          </a:xfrm>
          <a:prstGeom prst="roundRect">
            <a:avLst>
              <a:gd fmla="val 4167" name="adj"/>
            </a:avLst>
          </a:prstGeom>
          <a:solidFill>
            <a:srgbClr val="FFFFFF"/>
          </a:solidFill>
          <a:ln cap="sq" w="76200">
            <a:solidFill>
              <a:srgbClr val="292929"/>
            </a:solidFill>
            <a:miter lim="800000"/>
            <a:headEnd/>
            <a:tailEnd/>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pic>
      <p:pic>
        <p:nvPicPr>
          <p:cNvPr id="15" name="图片 14"/>
          <p:cNvPicPr>
            <a:picLocks noChangeAspect="1"/>
          </p:cNvPicPr>
          <p:nvPr/>
        </p:nvPicPr>
        <p:blipFill>
          <a:blip r:embed="rId3"/>
          <a:stretch>
            <a:fillRect/>
          </a:stretch>
        </p:blipFill>
        <p:spPr>
          <a:xfrm>
            <a:off x="2102266" y="1506911"/>
            <a:ext cx="8961106" cy="5220518"/>
          </a:xfrm>
          <a:prstGeom prst="rect">
            <a:avLst/>
          </a:prstGeom>
        </p:spPr>
      </p:pic>
      <p:sp>
        <p:nvSpPr>
          <p:cNvPr id="11" name="文本框 10"/>
          <p:cNvSpPr txBox="1"/>
          <p:nvPr/>
        </p:nvSpPr>
        <p:spPr>
          <a:xfrm>
            <a:off x="5705233" y="1596198"/>
            <a:ext cx="3015641" cy="523220"/>
          </a:xfrm>
          <a:prstGeom prst="rect">
            <a:avLst/>
          </a:prstGeom>
          <a:noFill/>
        </p:spPr>
        <p:txBody>
          <a:bodyPr rtlCol="0" wrap="square">
            <a:spAutoFit/>
          </a:bodyPr>
          <a:lstStyle/>
          <a:p>
            <a:r>
              <a:rPr altLang="en-US" dirty="0" lang="zh-CN" sz="2800"/>
              <a:t>瓦德西率军进京</a:t>
            </a:r>
            <a:endParaRPr altLang="en-US" dirty="0" lang="zh-CN" sz="2800"/>
          </a:p>
        </p:txBody>
      </p:sp>
      <p:grpSp>
        <p:nvGrpSpPr>
          <p:cNvPr id="7" name="组合 6"/>
          <p:cNvGrpSpPr/>
          <p:nvPr/>
        </p:nvGrpSpPr>
        <p:grpSpPr bwMode="auto">
          <a:xfrm>
            <a:off x="288015" y="491250"/>
            <a:ext cx="2570774" cy="777502"/>
            <a:chOff x="1712752" y="87094"/>
            <a:chExt cx="5123771" cy="762395"/>
          </a:xfrm>
        </p:grpSpPr>
        <p:grpSp>
          <p:nvGrpSpPr>
            <p:cNvPr id="8" name="组合 174"/>
            <p:cNvGrpSpPr/>
            <p:nvPr/>
          </p:nvGrpSpPr>
          <p:grpSpPr bwMode="auto">
            <a:xfrm>
              <a:off x="1712752" y="87094"/>
              <a:ext cx="5123771" cy="762395"/>
              <a:chOff x="-465713" y="109174"/>
              <a:chExt cx="5123771" cy="762395"/>
            </a:xfrm>
          </p:grpSpPr>
          <p:grpSp>
            <p:nvGrpSpPr>
              <p:cNvPr id="12" name="组合 176"/>
              <p:cNvGrpSpPr/>
              <p:nvPr/>
            </p:nvGrpSpPr>
            <p:grpSpPr bwMode="auto">
              <a:xfrm>
                <a:off x="-123647" y="109174"/>
                <a:ext cx="4781705" cy="762395"/>
                <a:chOff x="2511726" y="-1028650"/>
                <a:chExt cx="4958719" cy="790618"/>
              </a:xfrm>
            </p:grpSpPr>
            <p:pic>
              <p:nvPicPr>
                <p:cNvPr id="19" name="Picture 31"/>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0"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3"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6" name="组合 179"/>
              <p:cNvGrpSpPr/>
              <p:nvPr/>
            </p:nvGrpSpPr>
            <p:grpSpPr bwMode="auto">
              <a:xfrm>
                <a:off x="-465713" y="254243"/>
                <a:ext cx="580004" cy="433657"/>
                <a:chOff x="179512" y="202034"/>
                <a:chExt cx="580004" cy="433657"/>
              </a:xfrm>
            </p:grpSpPr>
            <p:sp>
              <p:nvSpPr>
                <p:cNvPr id="17"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8"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9" name="矩形 8"/>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4" name="矩形 23"/>
          <p:cNvSpPr/>
          <p:nvPr/>
        </p:nvSpPr>
        <p:spPr>
          <a:xfrm>
            <a:off x="998013" y="639462"/>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spTree>
  </p:cSld>
  <p:clrMapOvr>
    <a:masterClrMapping/>
  </p:clrMapOvr>
  <mc:AlternateContent xmlns:mc="http://schemas.openxmlformats.org/markup-compatibility/2006">
    <mc:Choice xmlns:p14="http://schemas.microsoft.com/office/powerpoint/2010/main" Requires="p14">
      <p:transition p14:dur="1600" spd="slow">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24"/>
                                        </p:tgtEl>
                                        <p:attrNameLst>
                                          <p:attrName>style.visibility</p:attrName>
                                        </p:attrNameLst>
                                      </p:cBhvr>
                                      <p:to>
                                        <p:strVal val="visible"/>
                                      </p:to>
                                    </p:set>
                                    <p:animEffect filter="fade" transition="in">
                                      <p:cBhvr>
                                        <p:cTn dur="500" id="7"/>
                                        <p:tgtEl>
                                          <p:spTgt spid="24"/>
                                        </p:tgtEl>
                                      </p:cBhvr>
                                    </p:animEffect>
                                  </p:childTnLst>
                                </p:cTn>
                              </p:par>
                              <p:par>
                                <p:cTn fill="hold" id="8" nodeType="withEffect" presetClass="entr" presetID="10" presetSubtype="0">
                                  <p:stCondLst>
                                    <p:cond delay="0"/>
                                  </p:stCondLst>
                                  <p:childTnLst>
                                    <p:set>
                                      <p:cBhvr>
                                        <p:cTn dur="1" fill="hold" id="9">
                                          <p:stCondLst>
                                            <p:cond delay="0"/>
                                          </p:stCondLst>
                                        </p:cTn>
                                        <p:tgtEl>
                                          <p:spTgt spid="7"/>
                                        </p:tgtEl>
                                        <p:attrNameLst>
                                          <p:attrName>style.visibility</p:attrName>
                                        </p:attrNameLst>
                                      </p:cBhvr>
                                      <p:to>
                                        <p:strVal val="visible"/>
                                      </p:to>
                                    </p:set>
                                    <p:animEffect filter="fade" transition="in">
                                      <p:cBhvr>
                                        <p:cTn dur="500" id="10"/>
                                        <p:tgtEl>
                                          <p:spTgt spid="7"/>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4" presetSubtype="10">
                                  <p:stCondLst>
                                    <p:cond delay="0"/>
                                  </p:stCondLst>
                                  <p:childTnLst>
                                    <p:set>
                                      <p:cBhvr>
                                        <p:cTn dur="1" fill="hold" id="14">
                                          <p:stCondLst>
                                            <p:cond delay="0"/>
                                          </p:stCondLst>
                                        </p:cTn>
                                        <p:tgtEl>
                                          <p:spTgt spid="15"/>
                                        </p:tgtEl>
                                        <p:attrNameLst>
                                          <p:attrName>style.visibility</p:attrName>
                                        </p:attrNameLst>
                                      </p:cBhvr>
                                      <p:to>
                                        <p:strVal val="visible"/>
                                      </p:to>
                                    </p:set>
                                    <p:animEffect filter="randombar(horizontal)" transition="in">
                                      <p:cBhvr>
                                        <p:cTn dur="500" id="15"/>
                                        <p:tgtEl>
                                          <p:spTgt spid="15"/>
                                        </p:tgtEl>
                                      </p:cBhvr>
                                    </p:animEffect>
                                  </p:childTnLst>
                                </p:cTn>
                              </p:par>
                              <p:par>
                                <p:cTn fill="hold" grpId="0" id="16" nodeType="withEffect" presetClass="entr" presetID="14" presetSubtype="10">
                                  <p:stCondLst>
                                    <p:cond delay="0"/>
                                  </p:stCondLst>
                                  <p:childTnLst>
                                    <p:set>
                                      <p:cBhvr>
                                        <p:cTn dur="1" fill="hold" id="17">
                                          <p:stCondLst>
                                            <p:cond delay="0"/>
                                          </p:stCondLst>
                                        </p:cTn>
                                        <p:tgtEl>
                                          <p:spTgt spid="11"/>
                                        </p:tgtEl>
                                        <p:attrNameLst>
                                          <p:attrName>style.visibility</p:attrName>
                                        </p:attrNameLst>
                                      </p:cBhvr>
                                      <p:to>
                                        <p:strVal val="visible"/>
                                      </p:to>
                                    </p:set>
                                    <p:animEffect filter="randombar(horizontal)" transition="in">
                                      <p:cBhvr>
                                        <p:cTn dur="500" id="18"/>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P animBg="1" grpId="0" spid="24"/>
    </p:bldLst>
  </p:timing>
</p:sld>
</file>

<file path=ppt/slides/slide5.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866963"/>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21" name="组合 20"/>
          <p:cNvGrpSpPr/>
          <p:nvPr/>
        </p:nvGrpSpPr>
        <p:grpSpPr bwMode="auto">
          <a:xfrm>
            <a:off x="317502" y="1085264"/>
            <a:ext cx="3699500" cy="777502"/>
            <a:chOff x="1712752" y="87094"/>
            <a:chExt cx="5123771" cy="762395"/>
          </a:xfrm>
        </p:grpSpPr>
        <p:grpSp>
          <p:nvGrpSpPr>
            <p:cNvPr id="22" name="组合 174"/>
            <p:cNvGrpSpPr/>
            <p:nvPr/>
          </p:nvGrpSpPr>
          <p:grpSpPr bwMode="auto">
            <a:xfrm>
              <a:off x="1712752" y="87094"/>
              <a:ext cx="5123771" cy="762395"/>
              <a:chOff x="-465713" y="109174"/>
              <a:chExt cx="5123771" cy="762395"/>
            </a:xfrm>
          </p:grpSpPr>
          <p:grpSp>
            <p:nvGrpSpPr>
              <p:cNvPr id="24" name="组合 176"/>
              <p:cNvGrpSpPr/>
              <p:nvPr/>
            </p:nvGrpSpPr>
            <p:grpSpPr bwMode="auto">
              <a:xfrm>
                <a:off x="-123647" y="109174"/>
                <a:ext cx="4781705" cy="762395"/>
                <a:chOff x="2511726" y="-1028650"/>
                <a:chExt cx="4958719" cy="790618"/>
              </a:xfrm>
            </p:grpSpPr>
            <p:pic>
              <p:nvPicPr>
                <p:cNvPr id="28"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2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5" name="组合 179"/>
              <p:cNvGrpSpPr/>
              <p:nvPr/>
            </p:nvGrpSpPr>
            <p:grpSpPr bwMode="auto">
              <a:xfrm>
                <a:off x="-465713" y="254243"/>
                <a:ext cx="580004" cy="433657"/>
                <a:chOff x="179512" y="202034"/>
                <a:chExt cx="580004" cy="433657"/>
              </a:xfrm>
            </p:grpSpPr>
            <p:sp>
              <p:nvSpPr>
                <p:cNvPr id="2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23" name="矩形 22"/>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33" name="矩形 32"/>
          <p:cNvSpPr/>
          <p:nvPr/>
        </p:nvSpPr>
        <p:spPr>
          <a:xfrm>
            <a:off x="952125" y="1246114"/>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35" name="Picture 26"/>
          <p:cNvPicPr>
            <a:picLocks noChangeArrowheads="1" noChangeAspect="1"/>
          </p:cNvPicPr>
          <p:nvPr/>
        </p:nvPicPr>
        <p:blipFill>
          <a:blip r:embed="rId3">
            <a:extLst>
              <a:ext uri="{28A0092B-C50C-407E-A947-70E740481C1C}">
                <a14:useLocalDpi xmlns:a14="http://schemas.microsoft.com/office/drawing/2010/main" val="0"/>
              </a:ext>
            </a:extLst>
          </a:blip>
          <a:srcRect r="48"/>
          <a:stretch>
            <a:fillRect/>
          </a:stretch>
        </p:blipFill>
        <p:spPr bwMode="auto">
          <a:xfrm>
            <a:off x="7467131" y="318295"/>
            <a:ext cx="2482270" cy="181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pic>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backgroundRemoval b="99552" l="0" r="100000" t="897">
                        <a14:foregroundMark x1="81373" x2="81373" y1="14798" y2="14798"/>
                        <a14:foregroundMark x1="33824" x2="33824" y1="75785" y2="75785"/>
                        <a14:foregroundMark x1="31373" x2="31373" y1="59193" y2="59193"/>
                        <a14:foregroundMark x1="61765" x2="61765" y1="47085" y2="47085"/>
                        <a14:foregroundMark x1="14216" x2="14216" y1="95067" y2="95067"/>
                        <a14:foregroundMark x1="10784" x2="10784" y1="97758" y2="97758"/>
                        <a14:foregroundMark x1="3922" x2="3922" y1="79372" y2="79372"/>
                      </a14:backgroundRemoval>
                    </a14:imgEffect>
                  </a14:imgLayer>
                </a14:imgProps>
              </a:ext>
            </a:extLst>
          </a:blip>
          <a:stretch>
            <a:fillRect/>
          </a:stretch>
        </p:blipFill>
        <p:spPr>
          <a:xfrm>
            <a:off x="9438809" y="895027"/>
            <a:ext cx="585939" cy="640513"/>
          </a:xfrm>
          <a:prstGeom prst="rect">
            <a:avLst/>
          </a:prstGeom>
        </p:spPr>
      </p:pic>
      <p:pic>
        <p:nvPicPr>
          <p:cNvPr id="4" name="图片 3"/>
          <p:cNvPicPr>
            <a:picLocks noChangeAspect="1"/>
          </p:cNvPicPr>
          <p:nvPr/>
        </p:nvPicPr>
        <p:blipFill rotWithShape="1">
          <a:blip r:embed="rId6">
            <a:extLst>
              <a:ext uri="{BEBA8EAE-BF5A-486C-A8C5-ECC9F3942E4B}">
                <a14:imgProps xmlns:a14="http://schemas.microsoft.com/office/drawing/2010/main">
                  <a14:imgLayer r:embed="rId7">
                    <a14:imgEffect>
                      <a14:backgroundRemoval b="99383" l="0" r="100000" t="1235">
                        <a14:foregroundMark x1="14074" x2="14074" y1="2469" y2="2469"/>
                        <a14:foregroundMark x1="27407" x2="27407" y1="62840" y2="62840"/>
                        <a14:foregroundMark x1="49722" x2="49722" y1="48642" y2="48642"/>
                        <a14:foregroundMark x1="44074" x2="44074" y1="53086" y2="53086"/>
                        <a14:foregroundMark x1="40926" x2="84074" y1="53580" y2="56914"/>
                        <a14:foregroundMark x1="31667" x2="31667" y1="88025" y2="88025"/>
                        <a14:foregroundMark x1="1019" x2="98796" y1="52099" y2="52963"/>
                        <a14:backgroundMark x1="926" x2="9352" y1="54198" y2="54321"/>
                        <a14:backgroundMark x1="4722" x2="5926" y1="55926" y2="82469"/>
                        <a14:backgroundMark x1="37593" x2="86019" y1="53951" y2="53951"/>
                        <a14:backgroundMark x1="81019" x2="81019" y1="56914" y2="56914"/>
                        <a14:backgroundMark x1="84352" x2="48333" y1="57407" y2="53704"/>
                        <a14:backgroundMark x1="47870" x2="63333" y1="53580" y2="55926"/>
                        <a14:backgroundMark x1="55463" x2="48333" y1="54321" y2="54198"/>
                        <a14:backgroundMark x1="58148" x2="61389" y1="54568" y2="54568"/>
                        <a14:backgroundMark x1="67870" x2="85185" y1="55309" y2="57407"/>
                        <a14:backgroundMark x1="86019" x2="76944" y1="57407" y2="55309"/>
                        <a14:backgroundMark x1="85000" x2="77130" y1="56420" y2="55185"/>
                        <a14:backgroundMark x1="9815" x2="9352" y1="55309" y2="76420"/>
                        <a14:backgroundMark x1="37870" x2="46852" y1="53580" y2="53580"/>
                      </a14:backgroundRemoval>
                    </a14:imgEffect>
                  </a14:imgLayer>
                </a14:imgProps>
              </a:ext>
            </a:extLst>
          </a:blip>
          <a:srcRect b="46602"/>
          <a:stretch>
            <a:fillRect/>
          </a:stretch>
        </p:blipFill>
        <p:spPr>
          <a:xfrm>
            <a:off x="563982" y="2265156"/>
            <a:ext cx="8968918" cy="3591945"/>
          </a:xfrm>
          <a:prstGeom prst="rect">
            <a:avLst/>
          </a:prstGeom>
        </p:spPr>
      </p:pic>
      <p:pic>
        <p:nvPicPr>
          <p:cNvPr id="37" name="图片 36"/>
          <p:cNvPicPr>
            <a:picLocks noChangeAspect="1"/>
          </p:cNvPicPr>
          <p:nvPr/>
        </p:nvPicPr>
        <p:blipFill rotWithShape="1">
          <a:blip r:embed="rId6">
            <a:extLst>
              <a:ext uri="{BEBA8EAE-BF5A-486C-A8C5-ECC9F3942E4B}">
                <a14:imgProps xmlns:a14="http://schemas.microsoft.com/office/drawing/2010/main">
                  <a14:imgLayer r:embed="rId7">
                    <a14:imgEffect>
                      <a14:backgroundRemoval b="99383" l="0" r="100000" t="1235">
                        <a14:foregroundMark x1="14074" x2="14074" y1="2469" y2="2469"/>
                        <a14:foregroundMark x1="27407" x2="27407" y1="62840" y2="62840"/>
                        <a14:foregroundMark x1="49722" x2="49722" y1="48642" y2="48642"/>
                        <a14:foregroundMark x1="44074" x2="44074" y1="53086" y2="53086"/>
                        <a14:foregroundMark x1="40926" x2="84074" y1="53580" y2="56914"/>
                        <a14:foregroundMark x1="31667" x2="31667" y1="88025" y2="88025"/>
                        <a14:foregroundMark x1="1019" x2="98796" y1="52099" y2="52963"/>
                        <a14:backgroundMark x1="926" x2="9352" y1="54198" y2="54321"/>
                        <a14:backgroundMark x1="4722" x2="5926" y1="55926" y2="82469"/>
                        <a14:backgroundMark x1="37593" x2="86019" y1="53951" y2="53951"/>
                        <a14:backgroundMark x1="81019" x2="81019" y1="56914" y2="56914"/>
                        <a14:backgroundMark x1="84352" x2="48333" y1="57407" y2="53704"/>
                        <a14:backgroundMark x1="47870" x2="63333" y1="53580" y2="55926"/>
                        <a14:backgroundMark x1="55463" x2="48333" y1="54321" y2="54198"/>
                        <a14:backgroundMark x1="58148" x2="61389" y1="54568" y2="54568"/>
                        <a14:backgroundMark x1="67870" x2="85185" y1="55309" y2="57407"/>
                        <a14:backgroundMark x1="86019" x2="76944" y1="57407" y2="55309"/>
                        <a14:backgroundMark x1="85000" x2="77130" y1="56420" y2="55185"/>
                        <a14:backgroundMark x1="9815" x2="9352" y1="55309" y2="76420"/>
                        <a14:backgroundMark x1="37870" x2="46852" y1="53580" y2="53580"/>
                      </a14:backgroundRemoval>
                    </a14:imgEffect>
                  </a14:imgLayer>
                </a14:imgProps>
              </a:ext>
            </a:extLst>
          </a:blip>
          <a:srcRect l="9827" r="62831" t="53052"/>
          <a:stretch>
            <a:fillRect/>
          </a:stretch>
        </p:blipFill>
        <p:spPr>
          <a:xfrm>
            <a:off x="9407800" y="2265156"/>
            <a:ext cx="2452255" cy="3591945"/>
          </a:xfrm>
          <a:prstGeom prst="rect">
            <a:avLst/>
          </a:prstGeom>
        </p:spPr>
      </p:pic>
      <p:pic>
        <p:nvPicPr>
          <p:cNvPr id="5" name="图片 4"/>
          <p:cNvPicPr>
            <a:picLocks noChangeAspect="1"/>
          </p:cNvPicPr>
          <p:nvPr/>
        </p:nvPicPr>
        <p:blipFill rotWithShape="1">
          <a:blip r:embed="rId8"/>
          <a:stretch>
            <a:fillRect/>
          </a:stretch>
        </p:blipFill>
        <p:spPr>
          <a:xfrm>
            <a:off x="227465" y="206913"/>
            <a:ext cx="5079252" cy="643195"/>
          </a:xfrm>
          <a:prstGeom prst="rect">
            <a:avLst/>
          </a:prstGeom>
          <a:ln cap="sq" cmpd="thickThin" w="228600">
            <a:solidFill>
              <a:srgbClr val="000000"/>
            </a:solidFill>
            <a:prstDash val="solid"/>
            <a:miter lim="800000"/>
            <a:headEnd/>
            <a:tailEnd/>
          </a:ln>
          <a:effectLst>
            <a:innerShdw blurRad="76200">
              <a:srgbClr val="000000"/>
            </a:innerShdw>
          </a:effectLst>
        </p:spPr>
      </p:pic>
      <p:sp>
        <p:nvSpPr>
          <p:cNvPr id="38" name="Text Box 8"/>
          <p:cNvSpPr txBox="1">
            <a:spLocks noChangeArrowheads="1"/>
          </p:cNvSpPr>
          <p:nvPr/>
        </p:nvSpPr>
        <p:spPr bwMode="auto">
          <a:xfrm>
            <a:off x="563982" y="2214629"/>
            <a:ext cx="10389498" cy="371229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charset="0" panose="020B0604020202020204" pitchFamily="34" typeface="Arial"/>
                <a:ea charset="-122" panose="02010509060101010101" pitchFamily="49" typeface="隶书"/>
              </a:defRPr>
            </a:lvl1pPr>
            <a:lvl2pPr>
              <a:defRPr>
                <a:solidFill>
                  <a:schemeClr val="tx1"/>
                </a:solidFill>
                <a:latin charset="0" panose="020B0604020202020204" pitchFamily="34" typeface="Arial"/>
                <a:ea charset="-122" panose="02010509060101010101" pitchFamily="49" typeface="隶书"/>
              </a:defRPr>
            </a:lvl2pPr>
            <a:lvl3pPr>
              <a:defRPr>
                <a:solidFill>
                  <a:schemeClr val="tx1"/>
                </a:solidFill>
                <a:latin charset="0" panose="020B0604020202020204" pitchFamily="34" typeface="Arial"/>
                <a:ea charset="-122" panose="02010509060101010101" pitchFamily="49" typeface="隶书"/>
              </a:defRPr>
            </a:lvl3pPr>
            <a:lvl4pPr>
              <a:defRPr>
                <a:solidFill>
                  <a:schemeClr val="tx1"/>
                </a:solidFill>
                <a:latin charset="0" panose="020B0604020202020204" pitchFamily="34" typeface="Arial"/>
                <a:ea charset="-122" panose="02010509060101010101" pitchFamily="49" typeface="隶书"/>
              </a:defRPr>
            </a:lvl4pPr>
            <a:lvl5pPr>
              <a:defRPr>
                <a:solidFill>
                  <a:schemeClr val="tx1"/>
                </a:solidFill>
                <a:latin charset="0" panose="020B0604020202020204" pitchFamily="34" typeface="Arial"/>
                <a:ea charset="-122" panose="02010509060101010101" pitchFamily="49" typeface="隶书"/>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pPr>
              <a:lnSpc>
                <a:spcPct val="120000"/>
              </a:lnSpc>
            </a:pPr>
            <a:r>
              <a:rPr altLang="en-US" b="1" dirty="0" lang="zh-CN" sz="4000">
                <a:ea charset="-122" panose="02010609060101010101" pitchFamily="49" typeface="黑体"/>
              </a:rPr>
              <a:t>“</a:t>
            </a:r>
            <a:r>
              <a:rPr altLang="en-US" b="1" dirty="0" lang="zh-CN" sz="4000">
                <a:latin charset="-122" panose="02010609060101010101" pitchFamily="49" typeface="黑体"/>
                <a:ea charset="-122" panose="02010609060101010101" pitchFamily="49" typeface="黑体"/>
              </a:rPr>
              <a:t>日本四面环海</a:t>
            </a:r>
            <a:r>
              <a:rPr altLang="zh-CN" b="1" dirty="0" lang="en-US" sz="4000">
                <a:ea charset="-122" panose="02010609060101010101" pitchFamily="49" typeface="黑体"/>
              </a:rPr>
              <a:t>……</a:t>
            </a:r>
            <a:r>
              <a:rPr altLang="en-US" b="1" dirty="0" lang="zh-CN" sz="4000">
                <a:latin charset="-122" panose="02010609060101010101" pitchFamily="49" typeface="黑体"/>
                <a:ea charset="-122" panose="02010609060101010101" pitchFamily="49" typeface="黑体"/>
              </a:rPr>
              <a:t>则永远难免国防之危机，</a:t>
            </a:r>
            <a:r>
              <a:rPr altLang="en-US" b="1" dirty="0" lang="zh-CN" sz="4000">
                <a:solidFill>
                  <a:srgbClr val="FF0000"/>
                </a:solidFill>
                <a:latin charset="-122" panose="02010609060101010101" pitchFamily="49" typeface="黑体"/>
                <a:ea charset="-122" panose="02010609060101010101" pitchFamily="49" typeface="黑体"/>
              </a:rPr>
              <a:t>故在大陆获得领土实属必要</a:t>
            </a:r>
            <a:r>
              <a:rPr altLang="en-US" b="1" dirty="0" lang="zh-CN" sz="4000">
                <a:latin charset="-122" panose="02010609060101010101" pitchFamily="49" typeface="黑体"/>
                <a:ea charset="-122" panose="02010609060101010101" pitchFamily="49" typeface="黑体"/>
              </a:rPr>
              <a:t>。如欲在大陆获得领土，由于地理位置的关系，</a:t>
            </a:r>
            <a:r>
              <a:rPr altLang="en-US" b="1" dirty="0" lang="zh-CN" sz="4000">
                <a:solidFill>
                  <a:srgbClr val="FF0000"/>
                </a:solidFill>
                <a:latin charset="-122" panose="02010609060101010101" pitchFamily="49" typeface="黑体"/>
                <a:ea charset="-122" panose="02010609060101010101" pitchFamily="49" typeface="黑体"/>
              </a:rPr>
              <a:t>不能不首先染指中国与朝鲜</a:t>
            </a:r>
            <a:r>
              <a:rPr altLang="en-US" b="1" dirty="0" lang="zh-CN" sz="4000">
                <a:latin charset="-122" panose="02010609060101010101" pitchFamily="49" typeface="黑体"/>
                <a:ea charset="-122" panose="02010609060101010101" pitchFamily="49" typeface="黑体"/>
              </a:rPr>
              <a:t>。</a:t>
            </a:r>
            <a:r>
              <a:rPr altLang="en-US" b="1" dirty="0" lang="zh-CN" sz="4000">
                <a:ea charset="-122" panose="02010609060101010101" pitchFamily="49" typeface="黑体"/>
              </a:rPr>
              <a:t>”</a:t>
            </a:r>
            <a:r>
              <a:rPr altLang="en-US" b="1" dirty="0" lang="zh-CN" sz="4000">
                <a:latin charset="-122" panose="02010609060101010101" pitchFamily="49" typeface="黑体"/>
                <a:ea charset="-122" panose="02010609060101010101" pitchFamily="49" typeface="黑体"/>
              </a:rPr>
              <a:t>      </a:t>
            </a:r>
            <a:endParaRPr altLang="en-US" b="1" dirty="0" lang="zh-CN" sz="4000">
              <a:latin charset="-122" panose="02010609060101010101" pitchFamily="49" typeface="黑体"/>
              <a:ea charset="-122" panose="02010609060101010101" pitchFamily="49" typeface="黑体"/>
            </a:endParaRPr>
          </a:p>
          <a:p>
            <a:pPr algn="r">
              <a:lnSpc>
                <a:spcPct val="120000"/>
              </a:lnSpc>
            </a:pPr>
            <a:r>
              <a:rPr altLang="zh-CN" b="1" dirty="0" lang="en-US" sz="4000">
                <a:ea charset="-122" panose="02010609060101010101" pitchFamily="49" typeface="黑体"/>
              </a:rPr>
              <a:t>——</a:t>
            </a:r>
            <a:r>
              <a:rPr altLang="en-US" b="1" dirty="0" lang="zh-CN" sz="4000">
                <a:latin charset="-122" panose="02010609060101010101" pitchFamily="49" typeface="黑体"/>
                <a:ea charset="-122" panose="02010609060101010101" pitchFamily="49" typeface="黑体"/>
              </a:rPr>
              <a:t>（日）副岛种臣</a:t>
            </a:r>
            <a:r>
              <a:rPr altLang="zh-CN" b="1" dirty="0" lang="en-US" sz="4000">
                <a:latin charset="-122" panose="02010609060101010101" pitchFamily="49" typeface="黑体"/>
                <a:ea charset="-122" panose="02010609060101010101" pitchFamily="49" typeface="黑体"/>
              </a:rPr>
              <a:t>1871</a:t>
            </a:r>
            <a:r>
              <a:rPr altLang="en-US" b="1" dirty="0" lang="zh-CN" sz="4000">
                <a:latin charset="-122" panose="02010609060101010101" pitchFamily="49" typeface="黑体"/>
                <a:ea charset="-122" panose="02010609060101010101" pitchFamily="49" typeface="黑体"/>
              </a:rPr>
              <a:t>年</a:t>
            </a:r>
            <a:r>
              <a:rPr altLang="zh-CN" b="1" dirty="0" lang="en-US" sz="4000">
                <a:latin charset="-122" panose="02010609060101010101" pitchFamily="49" typeface="黑体"/>
                <a:ea charset="-122" panose="02010609060101010101" pitchFamily="49" typeface="黑体"/>
              </a:rPr>
              <a:t>《</a:t>
            </a:r>
            <a:r>
              <a:rPr altLang="en-US" b="1" dirty="0" lang="zh-CN" sz="4000">
                <a:latin charset="-122" panose="02010609060101010101" pitchFamily="49" typeface="黑体"/>
                <a:ea charset="-122" panose="02010609060101010101" pitchFamily="49" typeface="黑体"/>
              </a:rPr>
              <a:t>大陆进出意见</a:t>
            </a:r>
            <a:r>
              <a:rPr altLang="zh-CN" b="1" dirty="0" lang="en-US" sz="4000">
                <a:latin charset="-122" panose="02010609060101010101" pitchFamily="49" typeface="黑体"/>
                <a:ea charset="-122" panose="02010609060101010101" pitchFamily="49" typeface="黑体"/>
              </a:rPr>
              <a:t>》</a:t>
            </a:r>
            <a:endParaRPr altLang="zh-CN" b="1" dirty="0" lang="en-US" sz="4000">
              <a:latin charset="-122" panose="02010609060101010101" pitchFamily="49" typeface="黑体"/>
              <a:ea charset="-122" panose="02010609060101010101" pitchFamily="49" typeface="黑体"/>
            </a:endParaRPr>
          </a:p>
        </p:txBody>
      </p:sp>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4" presetSubtype="10">
                                  <p:stCondLst>
                                    <p:cond delay="0"/>
                                  </p:stCondLst>
                                  <p:childTnLst>
                                    <p:set>
                                      <p:cBhvr>
                                        <p:cTn dur="1" fill="hold" id="6">
                                          <p:stCondLst>
                                            <p:cond delay="0"/>
                                          </p:stCondLst>
                                        </p:cTn>
                                        <p:tgtEl>
                                          <p:spTgt spid="4"/>
                                        </p:tgtEl>
                                        <p:attrNameLst>
                                          <p:attrName>style.visibility</p:attrName>
                                        </p:attrNameLst>
                                      </p:cBhvr>
                                      <p:to>
                                        <p:strVal val="visible"/>
                                      </p:to>
                                    </p:set>
                                    <p:animEffect filter="randombar(horizontal)" transition="in">
                                      <p:cBhvr>
                                        <p:cTn dur="500" id="7"/>
                                        <p:tgtEl>
                                          <p:spTgt spid="4"/>
                                        </p:tgtEl>
                                      </p:cBhvr>
                                    </p:animEffect>
                                  </p:childTnLst>
                                </p:cTn>
                              </p:par>
                              <p:par>
                                <p:cTn fill="hold" id="8" nodeType="withEffect" presetClass="entr" presetID="14" presetSubtype="10">
                                  <p:stCondLst>
                                    <p:cond delay="0"/>
                                  </p:stCondLst>
                                  <p:childTnLst>
                                    <p:set>
                                      <p:cBhvr>
                                        <p:cTn dur="1" fill="hold" id="9">
                                          <p:stCondLst>
                                            <p:cond delay="0"/>
                                          </p:stCondLst>
                                        </p:cTn>
                                        <p:tgtEl>
                                          <p:spTgt spid="37"/>
                                        </p:tgtEl>
                                        <p:attrNameLst>
                                          <p:attrName>style.visibility</p:attrName>
                                        </p:attrNameLst>
                                      </p:cBhvr>
                                      <p:to>
                                        <p:strVal val="visible"/>
                                      </p:to>
                                    </p:set>
                                    <p:animEffect filter="randombar(horizontal)" transition="in">
                                      <p:cBhvr>
                                        <p:cTn dur="500" id="10"/>
                                        <p:tgtEl>
                                          <p:spTgt spid="37"/>
                                        </p:tgtEl>
                                      </p:cBhvr>
                                    </p:animEffec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2" presetSubtype="4">
                                  <p:stCondLst>
                                    <p:cond delay="0"/>
                                  </p:stCondLst>
                                  <p:childTnLst>
                                    <p:set>
                                      <p:cBhvr>
                                        <p:cTn dur="1" fill="hold" id="14">
                                          <p:stCondLst>
                                            <p:cond delay="0"/>
                                          </p:stCondLst>
                                        </p:cTn>
                                        <p:tgtEl>
                                          <p:spTgt spid="38"/>
                                        </p:tgtEl>
                                        <p:attrNameLst>
                                          <p:attrName>style.visibility</p:attrName>
                                        </p:attrNameLst>
                                      </p:cBhvr>
                                      <p:to>
                                        <p:strVal val="visible"/>
                                      </p:to>
                                    </p:set>
                                    <p:anim calcmode="lin" valueType="num">
                                      <p:cBhvr additive="base">
                                        <p:cTn dur="500" fill="hold" id="15"/>
                                        <p:tgtEl>
                                          <p:spTgt spid="38"/>
                                        </p:tgtEl>
                                        <p:attrNameLst>
                                          <p:attrName>ppt_x</p:attrName>
                                        </p:attrNameLst>
                                      </p:cBhvr>
                                      <p:tavLst>
                                        <p:tav tm="0">
                                          <p:val>
                                            <p:strVal val="#ppt_x"/>
                                          </p:val>
                                        </p:tav>
                                        <p:tav tm="100000">
                                          <p:val>
                                            <p:strVal val="#ppt_x"/>
                                          </p:val>
                                        </p:tav>
                                      </p:tavLst>
                                    </p:anim>
                                    <p:anim calcmode="lin" valueType="num">
                                      <p:cBhvr additive="base">
                                        <p:cTn dur="500" fill="hold" id="16"/>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Lst>
  </p:timing>
</p:sld>
</file>

<file path=ppt/slides/slide50.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4731"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7" name="图片 6"/>
          <p:cNvPicPr>
            <a:picLocks noChangeAspect="1"/>
          </p:cNvPicPr>
          <p:nvPr/>
        </p:nvPicPr>
        <p:blipFill rotWithShape="1">
          <a:blip r:embed="rId2"/>
          <a:srcRect r="21"/>
          <a:stretch>
            <a:fillRect/>
          </a:stretch>
        </p:blipFill>
        <p:spPr>
          <a:xfrm>
            <a:off x="5183915" y="0"/>
            <a:ext cx="7008085" cy="1085714"/>
          </a:xfrm>
          <a:prstGeom prst="rect">
            <a:avLst/>
          </a:prstGeom>
          <a:ln>
            <a:noFill/>
          </a:ln>
          <a:effectLst>
            <a:softEdge rad="112500"/>
          </a:effectLst>
        </p:spPr>
      </p:pic>
      <p:pic>
        <p:nvPicPr>
          <p:cNvPr id="4" name="图片 3"/>
          <p:cNvPicPr>
            <a:picLocks noChangeAspect="1"/>
          </p:cNvPicPr>
          <p:nvPr/>
        </p:nvPicPr>
        <p:blipFill>
          <a:blip r:embed="rId3"/>
          <a:stretch>
            <a:fillRect/>
          </a:stretch>
        </p:blipFill>
        <p:spPr>
          <a:xfrm>
            <a:off x="262360" y="1146607"/>
            <a:ext cx="6321851" cy="5545706"/>
          </a:xfrm>
          <a:prstGeom prst="rect">
            <a:avLst/>
          </a:prstGeom>
        </p:spPr>
      </p:pic>
      <p:pic>
        <p:nvPicPr>
          <p:cNvPr id="11" name="图片 10"/>
          <p:cNvPicPr>
            <a:picLocks noChangeAspect="1"/>
          </p:cNvPicPr>
          <p:nvPr/>
        </p:nvPicPr>
        <p:blipFill>
          <a:blip r:embed="rId4"/>
          <a:stretch>
            <a:fillRect/>
          </a:stretch>
        </p:blipFill>
        <p:spPr>
          <a:xfrm>
            <a:off x="6588943" y="2204610"/>
            <a:ext cx="5340697" cy="3163727"/>
          </a:xfrm>
          <a:prstGeom prst="rect">
            <a:avLst/>
          </a:prstGeom>
        </p:spPr>
      </p:pic>
      <p:grpSp>
        <p:nvGrpSpPr>
          <p:cNvPr id="8" name="组合 7"/>
          <p:cNvGrpSpPr/>
          <p:nvPr/>
        </p:nvGrpSpPr>
        <p:grpSpPr bwMode="auto">
          <a:xfrm>
            <a:off x="488212" y="308212"/>
            <a:ext cx="2570774"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4" name="组合 176"/>
              <p:cNvGrpSpPr/>
              <p:nvPr/>
            </p:nvGrpSpPr>
            <p:grpSpPr bwMode="auto">
              <a:xfrm>
                <a:off x="-123647" y="109174"/>
                <a:ext cx="4781705" cy="762395"/>
                <a:chOff x="2511726" y="-1028650"/>
                <a:chExt cx="4958719" cy="790618"/>
              </a:xfrm>
            </p:grpSpPr>
            <p:pic>
              <p:nvPicPr>
                <p:cNvPr id="18" name="Picture 31"/>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1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5" name="组合 179"/>
              <p:cNvGrpSpPr/>
              <p:nvPr/>
            </p:nvGrpSpPr>
            <p:grpSpPr bwMode="auto">
              <a:xfrm>
                <a:off x="-465713" y="254243"/>
                <a:ext cx="580004" cy="433657"/>
                <a:chOff x="179512" y="202034"/>
                <a:chExt cx="580004" cy="433657"/>
              </a:xfrm>
            </p:grpSpPr>
            <p:sp>
              <p:nvSpPr>
                <p:cNvPr id="1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2" name="矩形 11"/>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3" name="矩形 22"/>
          <p:cNvSpPr/>
          <p:nvPr/>
        </p:nvSpPr>
        <p:spPr>
          <a:xfrm>
            <a:off x="1198210" y="456424"/>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sp>
        <p:nvSpPr>
          <p:cNvPr id="2" name="矩形 1"/>
          <p:cNvSpPr/>
          <p:nvPr/>
        </p:nvSpPr>
        <p:spPr>
          <a:xfrm>
            <a:off x="5907830" y="5616316"/>
            <a:ext cx="6288901"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altLang="zh-CN" dirty="0" lang="zh-CN" sz="2800">
                <a:ea charset="-122" panose="02010600030101010101" pitchFamily="2" typeface="宋体"/>
                <a:cs charset="0" panose="02020603050405020304" pitchFamily="18" typeface="Times New Roman"/>
              </a:rPr>
              <a:t>“特许军队公开抢劫三日”</a:t>
            </a:r>
            <a:r>
              <a:rPr altLang="en-US" dirty="0" lang="zh-CN" sz="2800">
                <a:ea charset="-122" panose="02010600030101010101" pitchFamily="2" typeface="宋体"/>
                <a:cs charset="0" panose="02020603050405020304" pitchFamily="18" typeface="Times New Roman"/>
              </a:rPr>
              <a:t>（瓦德西）</a:t>
            </a:r>
            <a:endParaRPr altLang="zh-CN" dirty="0" lang="en-US" sz="2800">
              <a:ea charset="-122" panose="02010600030101010101" pitchFamily="2" typeface="宋体"/>
              <a:cs charset="0" panose="02020603050405020304" pitchFamily="18" typeface="Times New Roman"/>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2"/>
                                        </p:tgtEl>
                                        <p:attrNameLst>
                                          <p:attrName>style.visibility</p:attrName>
                                        </p:attrNameLst>
                                      </p:cBhvr>
                                      <p:to>
                                        <p:strVal val="visible"/>
                                      </p:to>
                                    </p:set>
                                    <p:animEffect filter="fade" transition="in">
                                      <p:cBhvr>
                                        <p:cTn dur="1000" id="7"/>
                                        <p:tgtEl>
                                          <p:spTgt spid="2"/>
                                        </p:tgtEl>
                                      </p:cBhvr>
                                    </p:animEffect>
                                    <p:anim calcmode="lin" valueType="num">
                                      <p:cBhvr>
                                        <p:cTn dur="1000" fill="hold" id="8"/>
                                        <p:tgtEl>
                                          <p:spTgt spid="2"/>
                                        </p:tgtEl>
                                        <p:attrNameLst>
                                          <p:attrName>ppt_x</p:attrName>
                                        </p:attrNameLst>
                                      </p:cBhvr>
                                      <p:tavLst>
                                        <p:tav tm="0">
                                          <p:val>
                                            <p:strVal val="#ppt_x"/>
                                          </p:val>
                                        </p:tav>
                                        <p:tav tm="100000">
                                          <p:val>
                                            <p:strVal val="#ppt_x"/>
                                          </p:val>
                                        </p:tav>
                                      </p:tavLst>
                                    </p:anim>
                                    <p:anim calcmode="lin" valueType="num">
                                      <p:cBhvr>
                                        <p:cTn dur="1000" fill="hold" id="9"/>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
    </p:bldLst>
  </p:timing>
</p:sld>
</file>

<file path=ppt/slides/slide51.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6" name="图片 5"/>
          <p:cNvPicPr>
            <a:picLocks noChangeAspect="1"/>
          </p:cNvPicPr>
          <p:nvPr/>
        </p:nvPicPr>
        <p:blipFill>
          <a:blip r:embed="rId2"/>
          <a:stretch>
            <a:fillRect/>
          </a:stretch>
        </p:blipFill>
        <p:spPr>
          <a:xfrm>
            <a:off x="720586" y="1425710"/>
            <a:ext cx="5203135" cy="5203135"/>
          </a:xfrm>
          <a:prstGeom prst="rect">
            <a:avLst/>
          </a:prstGeom>
        </p:spPr>
      </p:pic>
      <p:pic>
        <p:nvPicPr>
          <p:cNvPr id="12" name="图片 11"/>
          <p:cNvPicPr>
            <a:picLocks noChangeAspect="1"/>
          </p:cNvPicPr>
          <p:nvPr/>
        </p:nvPicPr>
        <p:blipFill>
          <a:blip r:embed="rId3"/>
          <a:stretch>
            <a:fillRect/>
          </a:stretch>
        </p:blipFill>
        <p:spPr>
          <a:xfrm>
            <a:off x="6456294" y="1425712"/>
            <a:ext cx="5203135" cy="5203135"/>
          </a:xfrm>
          <a:prstGeom prst="rect">
            <a:avLst/>
          </a:prstGeom>
        </p:spPr>
      </p:pic>
      <p:pic>
        <p:nvPicPr>
          <p:cNvPr id="3" name="图片 2"/>
          <p:cNvPicPr>
            <a:picLocks noChangeAspect="1"/>
          </p:cNvPicPr>
          <p:nvPr/>
        </p:nvPicPr>
        <p:blipFill>
          <a:blip r:embed="rId4"/>
          <a:stretch>
            <a:fillRect/>
          </a:stretch>
        </p:blipFill>
        <p:spPr>
          <a:xfrm>
            <a:off x="3182902" y="1040845"/>
            <a:ext cx="5588000" cy="5588000"/>
          </a:xfrm>
          <a:prstGeom prst="rect">
            <a:avLst/>
          </a:prstGeom>
        </p:spPr>
      </p:pic>
      <p:pic>
        <p:nvPicPr>
          <p:cNvPr id="14" name="图片 13"/>
          <p:cNvPicPr>
            <a:picLocks noChangeAspect="1"/>
          </p:cNvPicPr>
          <p:nvPr/>
        </p:nvPicPr>
        <p:blipFill rotWithShape="1">
          <a:blip r:embed="rId5"/>
          <a:srcRect r="21"/>
          <a:stretch>
            <a:fillRect/>
          </a:stretch>
        </p:blipFill>
        <p:spPr>
          <a:xfrm>
            <a:off x="5183915" y="0"/>
            <a:ext cx="7008085" cy="904762"/>
          </a:xfrm>
          <a:prstGeom prst="rect">
            <a:avLst/>
          </a:prstGeom>
          <a:ln>
            <a:noFill/>
          </a:ln>
          <a:effectLst>
            <a:softEdge rad="112500"/>
          </a:effectLst>
        </p:spPr>
      </p:pic>
      <p:grpSp>
        <p:nvGrpSpPr>
          <p:cNvPr id="8" name="组合 7"/>
          <p:cNvGrpSpPr/>
          <p:nvPr/>
        </p:nvGrpSpPr>
        <p:grpSpPr bwMode="auto">
          <a:xfrm>
            <a:off x="488212" y="308212"/>
            <a:ext cx="2570774"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5" name="组合 176"/>
              <p:cNvGrpSpPr/>
              <p:nvPr/>
            </p:nvGrpSpPr>
            <p:grpSpPr bwMode="auto">
              <a:xfrm>
                <a:off x="-123647" y="109174"/>
                <a:ext cx="4781705" cy="762395"/>
                <a:chOff x="2511726" y="-1028650"/>
                <a:chExt cx="4958719" cy="790618"/>
              </a:xfrm>
            </p:grpSpPr>
            <p:pic>
              <p:nvPicPr>
                <p:cNvPr id="19" name="Picture 31"/>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0"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3"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6" name="组合 179"/>
              <p:cNvGrpSpPr/>
              <p:nvPr/>
            </p:nvGrpSpPr>
            <p:grpSpPr bwMode="auto">
              <a:xfrm>
                <a:off x="-465713" y="254243"/>
                <a:ext cx="580004" cy="433657"/>
                <a:chOff x="179512" y="202034"/>
                <a:chExt cx="580004" cy="433657"/>
              </a:xfrm>
            </p:grpSpPr>
            <p:sp>
              <p:nvSpPr>
                <p:cNvPr id="17"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8"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1" name="矩形 10"/>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4" name="矩形 23"/>
          <p:cNvSpPr/>
          <p:nvPr/>
        </p:nvSpPr>
        <p:spPr>
          <a:xfrm>
            <a:off x="1198210" y="456424"/>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prestig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6"/>
                                        </p:tgtEl>
                                        <p:attrNameLst>
                                          <p:attrName>style.visibility</p:attrName>
                                        </p:attrNameLst>
                                      </p:cBhvr>
                                      <p:to>
                                        <p:strVal val="visible"/>
                                      </p:to>
                                    </p:set>
                                    <p:animEffect filter="fade" transition="in">
                                      <p:cBhvr>
                                        <p:cTn dur="1000" id="7"/>
                                        <p:tgtEl>
                                          <p:spTgt spid="6"/>
                                        </p:tgtEl>
                                      </p:cBhvr>
                                    </p:animEffect>
                                    <p:anim calcmode="lin" valueType="num">
                                      <p:cBhvr>
                                        <p:cTn dur="1000" fill="hold" id="8"/>
                                        <p:tgtEl>
                                          <p:spTgt spid="6"/>
                                        </p:tgtEl>
                                        <p:attrNameLst>
                                          <p:attrName>ppt_x</p:attrName>
                                        </p:attrNameLst>
                                      </p:cBhvr>
                                      <p:tavLst>
                                        <p:tav tm="0">
                                          <p:val>
                                            <p:strVal val="#ppt_x"/>
                                          </p:val>
                                        </p:tav>
                                        <p:tav tm="100000">
                                          <p:val>
                                            <p:strVal val="#ppt_x"/>
                                          </p:val>
                                        </p:tav>
                                      </p:tavLst>
                                    </p:anim>
                                    <p:anim calcmode="lin" valueType="num">
                                      <p:cBhvr>
                                        <p:cTn dur="1000" fill="hold" id="9"/>
                                        <p:tgtEl>
                                          <p:spTgt spid="6"/>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42" presetSubtype="0">
                                  <p:stCondLst>
                                    <p:cond delay="0"/>
                                  </p:stCondLst>
                                  <p:childTnLst>
                                    <p:set>
                                      <p:cBhvr>
                                        <p:cTn dur="1" fill="hold" id="13">
                                          <p:stCondLst>
                                            <p:cond delay="0"/>
                                          </p:stCondLst>
                                        </p:cTn>
                                        <p:tgtEl>
                                          <p:spTgt spid="12"/>
                                        </p:tgtEl>
                                        <p:attrNameLst>
                                          <p:attrName>style.visibility</p:attrName>
                                        </p:attrNameLst>
                                      </p:cBhvr>
                                      <p:to>
                                        <p:strVal val="visible"/>
                                      </p:to>
                                    </p:set>
                                    <p:animEffect filter="fade" transition="in">
                                      <p:cBhvr>
                                        <p:cTn dur="1000" id="14"/>
                                        <p:tgtEl>
                                          <p:spTgt spid="12"/>
                                        </p:tgtEl>
                                      </p:cBhvr>
                                    </p:animEffect>
                                    <p:anim calcmode="lin" valueType="num">
                                      <p:cBhvr>
                                        <p:cTn dur="1000" fill="hold" id="15"/>
                                        <p:tgtEl>
                                          <p:spTgt spid="12"/>
                                        </p:tgtEl>
                                        <p:attrNameLst>
                                          <p:attrName>ppt_x</p:attrName>
                                        </p:attrNameLst>
                                      </p:cBhvr>
                                      <p:tavLst>
                                        <p:tav tm="0">
                                          <p:val>
                                            <p:strVal val="#ppt_x"/>
                                          </p:val>
                                        </p:tav>
                                        <p:tav tm="100000">
                                          <p:val>
                                            <p:strVal val="#ppt_x"/>
                                          </p:val>
                                        </p:tav>
                                      </p:tavLst>
                                    </p:anim>
                                    <p:anim calcmode="lin" valueType="num">
                                      <p:cBhvr>
                                        <p:cTn dur="1000" fill="hold" id="16"/>
                                        <p:tgtEl>
                                          <p:spTgt spid="12"/>
                                        </p:tgtEl>
                                        <p:attrNameLst>
                                          <p:attrName>ppt_y</p:attrName>
                                        </p:attrNameLst>
                                      </p:cBhvr>
                                      <p:tavLst>
                                        <p:tav tm="0">
                                          <p:val>
                                            <p:strVal val="#ppt_y+.1"/>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42" presetSubtype="0">
                                  <p:stCondLst>
                                    <p:cond delay="0"/>
                                  </p:stCondLst>
                                  <p:childTnLst>
                                    <p:set>
                                      <p:cBhvr>
                                        <p:cTn dur="1" fill="hold" id="20">
                                          <p:stCondLst>
                                            <p:cond delay="0"/>
                                          </p:stCondLst>
                                        </p:cTn>
                                        <p:tgtEl>
                                          <p:spTgt spid="3"/>
                                        </p:tgtEl>
                                        <p:attrNameLst>
                                          <p:attrName>style.visibility</p:attrName>
                                        </p:attrNameLst>
                                      </p:cBhvr>
                                      <p:to>
                                        <p:strVal val="visible"/>
                                      </p:to>
                                    </p:set>
                                    <p:animEffect filter="fade" transition="in">
                                      <p:cBhvr>
                                        <p:cTn dur="1000" id="21"/>
                                        <p:tgtEl>
                                          <p:spTgt spid="3"/>
                                        </p:tgtEl>
                                      </p:cBhvr>
                                    </p:animEffect>
                                    <p:anim calcmode="lin" valueType="num">
                                      <p:cBhvr>
                                        <p:cTn dur="1000" fill="hold" id="22"/>
                                        <p:tgtEl>
                                          <p:spTgt spid="3"/>
                                        </p:tgtEl>
                                        <p:attrNameLst>
                                          <p:attrName>ppt_x</p:attrName>
                                        </p:attrNameLst>
                                      </p:cBhvr>
                                      <p:tavLst>
                                        <p:tav tm="0">
                                          <p:val>
                                            <p:strVal val="#ppt_x"/>
                                          </p:val>
                                        </p:tav>
                                        <p:tav tm="100000">
                                          <p:val>
                                            <p:strVal val="#ppt_x"/>
                                          </p:val>
                                        </p:tav>
                                      </p:tavLst>
                                    </p:anim>
                                    <p:anim calcmode="lin" valueType="num">
                                      <p:cBhvr>
                                        <p:cTn dur="1000" fill="hold" id="23"/>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2.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4" name="图片 13"/>
          <p:cNvPicPr>
            <a:picLocks noChangeAspect="1"/>
          </p:cNvPicPr>
          <p:nvPr/>
        </p:nvPicPr>
        <p:blipFill rotWithShape="1">
          <a:blip r:embed="rId2"/>
          <a:srcRect r="21"/>
          <a:stretch>
            <a:fillRect/>
          </a:stretch>
        </p:blipFill>
        <p:spPr>
          <a:xfrm>
            <a:off x="5183915" y="0"/>
            <a:ext cx="7008085" cy="904762"/>
          </a:xfrm>
          <a:prstGeom prst="rect">
            <a:avLst/>
          </a:prstGeom>
          <a:ln>
            <a:noFill/>
          </a:ln>
          <a:effectLst>
            <a:softEdge rad="112500"/>
          </a:effectLst>
        </p:spPr>
      </p:pic>
      <p:grpSp>
        <p:nvGrpSpPr>
          <p:cNvPr id="8" name="组合 7"/>
          <p:cNvGrpSpPr/>
          <p:nvPr/>
        </p:nvGrpSpPr>
        <p:grpSpPr bwMode="auto">
          <a:xfrm>
            <a:off x="488212" y="308212"/>
            <a:ext cx="2570774" cy="777502"/>
            <a:chOff x="1712752" y="87094"/>
            <a:chExt cx="5123771" cy="762395"/>
          </a:xfrm>
        </p:grpSpPr>
        <p:grpSp>
          <p:nvGrpSpPr>
            <p:cNvPr id="9" name="组合 174"/>
            <p:cNvGrpSpPr/>
            <p:nvPr/>
          </p:nvGrpSpPr>
          <p:grpSpPr bwMode="auto">
            <a:xfrm>
              <a:off x="1712752" y="87094"/>
              <a:ext cx="5123771" cy="762395"/>
              <a:chOff x="-465713" y="109174"/>
              <a:chExt cx="5123771" cy="762395"/>
            </a:xfrm>
          </p:grpSpPr>
          <p:grpSp>
            <p:nvGrpSpPr>
              <p:cNvPr id="15" name="组合 176"/>
              <p:cNvGrpSpPr/>
              <p:nvPr/>
            </p:nvGrpSpPr>
            <p:grpSpPr bwMode="auto">
              <a:xfrm>
                <a:off x="-123647" y="109174"/>
                <a:ext cx="4781705" cy="762395"/>
                <a:chOff x="2511726" y="-1028650"/>
                <a:chExt cx="4958719" cy="790618"/>
              </a:xfrm>
            </p:grpSpPr>
            <p:pic>
              <p:nvPicPr>
                <p:cNvPr id="19"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
              <p:nvSpPr>
                <p:cNvPr id="20"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1"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2"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23"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a:ln w="9525">
                  <a:solidFill>
                    <a:srgbClr val="000000"/>
                  </a:solidFill>
                  <a:round/>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16" name="组合 179"/>
              <p:cNvGrpSpPr/>
              <p:nvPr/>
            </p:nvGrpSpPr>
            <p:grpSpPr bwMode="auto">
              <a:xfrm>
                <a:off x="-465713" y="254243"/>
                <a:ext cx="580004" cy="433657"/>
                <a:chOff x="179512" y="202034"/>
                <a:chExt cx="580004" cy="433657"/>
              </a:xfrm>
            </p:grpSpPr>
            <p:sp>
              <p:nvSpPr>
                <p:cNvPr id="17"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18"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a:ln>
                  <a:no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buFontTx/>
                    <a:buNone/>
                    <a:defRPr/>
                  </a:pPr>
                  <a:endParaRPr altLang="en-US" dirty="0" kern="0" lang="zh-CN">
                    <a:solidFill>
                      <a:prstClr val="white"/>
                    </a:solidFill>
                    <a:latin panose="020F0502020204030204" typeface="Calibri"/>
                    <a:ea charset="-122" panose="02010600030101010101" pitchFamily="2" typeface="宋体"/>
                  </a:endParaRPr>
                </a:p>
              </p:txBody>
            </p:sp>
          </p:grpSp>
        </p:grpSp>
        <p:sp>
          <p:nvSpPr>
            <p:cNvPr id="11" name="矩形 10"/>
            <p:cNvSpPr/>
            <p:nvPr/>
          </p:nvSpPr>
          <p:spPr>
            <a:xfrm>
              <a:off x="2855956" y="263398"/>
              <a:ext cx="3174842" cy="393110"/>
            </a:xfrm>
            <a:prstGeom prst="rect">
              <a:avLst/>
            </a:prstGeom>
            <a:ln w="9525">
              <a:noFill/>
              <a:miter lim="800000"/>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24" name="矩形 23"/>
          <p:cNvSpPr/>
          <p:nvPr/>
        </p:nvSpPr>
        <p:spPr>
          <a:xfrm>
            <a:off x="1198210" y="456424"/>
            <a:ext cx="1606299" cy="52322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高潮阶段</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4" name="图片 3"/>
          <p:cNvPicPr>
            <a:picLocks noChangeAspect="1"/>
          </p:cNvPicPr>
          <p:nvPr/>
        </p:nvPicPr>
        <p:blipFill>
          <a:blip r:embed="rId4"/>
          <a:stretch>
            <a:fillRect/>
          </a:stretch>
        </p:blipFill>
        <p:spPr>
          <a:xfrm>
            <a:off x="42072" y="1516673"/>
            <a:ext cx="5470833" cy="3636000"/>
          </a:xfrm>
          <a:prstGeom prst="rect">
            <a:avLst/>
          </a:prstGeom>
        </p:spPr>
      </p:pic>
      <p:sp>
        <p:nvSpPr>
          <p:cNvPr id="5" name="矩形 4"/>
          <p:cNvSpPr/>
          <p:nvPr/>
        </p:nvSpPr>
        <p:spPr>
          <a:xfrm>
            <a:off x="754794" y="5349085"/>
            <a:ext cx="4045388" cy="83099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altLang="en-US" b="1" dirty="0" lang="zh-CN" sz="2400">
                <a:solidFill>
                  <a:schemeClr val="bg1"/>
                </a:solidFill>
                <a:latin charset="-122" panose="020B0503020204020204" typeface="微软雅黑"/>
                <a:ea charset="-122" panose="020B0503020204020204" typeface="微软雅黑"/>
              </a:rPr>
              <a:t>“中国之人，下愚而上诈”</a:t>
            </a:r>
            <a:r>
              <a:rPr altLang="en-US" dirty="0" lang="zh-CN" sz="2400">
                <a:solidFill>
                  <a:schemeClr val="bg1"/>
                </a:solidFill>
                <a:latin charset="-122" panose="020B0503020204020204" typeface="微软雅黑"/>
                <a:ea charset="-122" panose="020B0503020204020204" typeface="微软雅黑"/>
              </a:rPr>
              <a:t>。</a:t>
            </a:r>
            <a:endParaRPr altLang="zh-CN" dirty="0" lang="en-US" sz="2400">
              <a:solidFill>
                <a:schemeClr val="bg1"/>
              </a:solidFill>
              <a:latin charset="-122" panose="020B0503020204020204" typeface="微软雅黑"/>
              <a:ea charset="-122" panose="020B0503020204020204" typeface="微软雅黑"/>
            </a:endParaRPr>
          </a:p>
          <a:p>
            <a:pPr algn="r"/>
            <a:r>
              <a:rPr altLang="zh-CN" dirty="0" lang="en-US" sz="2400">
                <a:solidFill>
                  <a:schemeClr val="bg1"/>
                </a:solidFill>
                <a:latin charset="-122" panose="020B0503020204020204" typeface="微软雅黑"/>
                <a:ea charset="-122" panose="020B0503020204020204" typeface="微软雅黑"/>
              </a:rPr>
              <a:t>——</a:t>
            </a:r>
            <a:r>
              <a:rPr altLang="en-US" dirty="0" lang="zh-CN" sz="2400">
                <a:solidFill>
                  <a:schemeClr val="bg1"/>
                </a:solidFill>
                <a:latin charset="-122" panose="020B0503020204020204" typeface="微软雅黑"/>
                <a:ea charset="-122" panose="020B0503020204020204" typeface="微软雅黑"/>
              </a:rPr>
              <a:t>陈寅恪</a:t>
            </a:r>
            <a:endParaRPr altLang="en-US" dirty="0" lang="zh-CN" sz="2400">
              <a:solidFill>
                <a:schemeClr val="bg1"/>
              </a:solidFill>
            </a:endParaRPr>
          </a:p>
        </p:txBody>
      </p:sp>
      <p:pic>
        <p:nvPicPr>
          <p:cNvPr id="25" name="图片 24"/>
          <p:cNvPicPr>
            <a:picLocks noChangeAspect="1"/>
          </p:cNvPicPr>
          <p:nvPr/>
        </p:nvPicPr>
        <p:blipFill>
          <a:blip r:embed="rId5"/>
          <a:stretch>
            <a:fillRect/>
          </a:stretch>
        </p:blipFill>
        <p:spPr>
          <a:xfrm>
            <a:off x="5684183" y="979644"/>
            <a:ext cx="6191250" cy="4457700"/>
          </a:xfrm>
          <a:prstGeom prst="rect">
            <a:avLst/>
          </a:prstGeom>
        </p:spPr>
      </p:pic>
      <p:sp>
        <p:nvSpPr>
          <p:cNvPr id="26" name="矩形 25"/>
          <p:cNvSpPr/>
          <p:nvPr/>
        </p:nvSpPr>
        <p:spPr>
          <a:xfrm>
            <a:off x="5897218" y="5547507"/>
            <a:ext cx="6096000" cy="1200329"/>
          </a:xfrm>
          <a:prstGeom prst="rect">
            <a:avLst/>
          </a:prstGeom>
        </p:spPr>
        <p:txBody>
          <a:bodyPr>
            <a:spAutoFit/>
          </a:bodyPr>
          <a:lstStyle/>
          <a:p>
            <a:r>
              <a:rPr altLang="en-US" dirty="0" lang="zh-CN">
                <a:solidFill>
                  <a:schemeClr val="bg1"/>
                </a:solidFill>
                <a:latin charset="-122" panose="020B0503020204020204" typeface="微软雅黑"/>
                <a:ea charset="-122" panose="020B0503020204020204" typeface="微软雅黑"/>
              </a:rPr>
              <a:t>在惶恐不安中，出于自保的本能，他们对西方文化群起而攻之，试图保住自己的文化地位。也正是他们的自私和狭隘，他们的极端民族主义思想，最终给整个国家、整个民族，带来一场巨大的灾难。</a:t>
            </a:r>
            <a:endParaRPr altLang="en-US" dirty="0" lang="zh-CN">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000" spd="slow">
        <p15:prstTrans prst="prestige"/>
      </p:transition>
    </mc:Choice>
    <mc:Fallback>
      <p:transition spd="slow">
        <p:fade/>
      </p:transition>
    </mc:Fallback>
  </mc:AlternateContent>
</p:sld>
</file>

<file path=ppt/slides/slide53.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40239"/>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3" name="图片 2"/>
          <p:cNvPicPr>
            <a:picLocks noChangeAspect="1"/>
          </p:cNvPicPr>
          <p:nvPr/>
        </p:nvPicPr>
        <p:blipFill>
          <a:blip r:embed="rId2"/>
          <a:stretch>
            <a:fillRect/>
          </a:stretch>
        </p:blipFill>
        <p:spPr>
          <a:xfrm>
            <a:off x="288013" y="1642441"/>
            <a:ext cx="5408254" cy="3764446"/>
          </a:xfrm>
          <a:prstGeom prst="rect">
            <a:avLst/>
          </a:prstGeom>
        </p:spPr>
      </p:pic>
      <p:pic>
        <p:nvPicPr>
          <p:cNvPr id="5" name="图片 4"/>
          <p:cNvPicPr>
            <a:picLocks noChangeAspect="1"/>
          </p:cNvPicPr>
          <p:nvPr/>
        </p:nvPicPr>
        <p:blipFill>
          <a:blip r:embed="rId3"/>
          <a:stretch>
            <a:fillRect/>
          </a:stretch>
        </p:blipFill>
        <p:spPr>
          <a:xfrm>
            <a:off x="6096000" y="1508125"/>
            <a:ext cx="5710553" cy="4033078"/>
          </a:xfrm>
          <a:prstGeom prst="rect">
            <a:avLst/>
          </a:prstGeom>
        </p:spPr>
      </p:pic>
      <p:sp>
        <p:nvSpPr>
          <p:cNvPr id="6" name="矩形 5"/>
          <p:cNvSpPr/>
          <p:nvPr/>
        </p:nvSpPr>
        <p:spPr>
          <a:xfrm>
            <a:off x="288013" y="648095"/>
            <a:ext cx="4174541" cy="89255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altLang="zh-CN" dirty="0" lang="zh-CN" sz="2800">
                <a:solidFill>
                  <a:schemeClr val="bg1"/>
                </a:solidFill>
                <a:ea charset="-122" panose="02010600030101010101" pitchFamily="2" typeface="宋体"/>
                <a:cs charset="0" panose="02020603050405020304" pitchFamily="18" typeface="Times New Roman"/>
              </a:rPr>
              <a:t>“此乱命也，粤不奉诏”</a:t>
            </a:r>
            <a:endParaRPr altLang="zh-CN" dirty="0" lang="en-US" sz="2800">
              <a:solidFill>
                <a:schemeClr val="bg1"/>
              </a:solidFill>
              <a:ea charset="-122" panose="02010600030101010101" pitchFamily="2" typeface="宋体"/>
              <a:cs charset="0" panose="02020603050405020304" pitchFamily="18" typeface="Times New Roman"/>
            </a:endParaRPr>
          </a:p>
          <a:p>
            <a:pPr algn="r"/>
            <a:r>
              <a:rPr altLang="zh-CN" dirty="0" lang="en-US" sz="2400">
                <a:solidFill>
                  <a:schemeClr val="bg1"/>
                </a:solidFill>
                <a:ea charset="-122" panose="02010600030101010101" pitchFamily="2" typeface="宋体"/>
                <a:cs charset="0" panose="02020603050405020304" pitchFamily="18" typeface="Times New Roman"/>
              </a:rPr>
              <a:t>——</a:t>
            </a:r>
            <a:r>
              <a:rPr altLang="en-US" dirty="0" lang="zh-CN" sz="2400">
                <a:solidFill>
                  <a:schemeClr val="bg1"/>
                </a:solidFill>
                <a:ea charset="-122" panose="02010600030101010101" pitchFamily="2" typeface="宋体"/>
                <a:cs charset="0" panose="02020603050405020304" pitchFamily="18" typeface="Times New Roman"/>
              </a:rPr>
              <a:t>李鸿章</a:t>
            </a:r>
            <a:endParaRPr altLang="en-US" dirty="0" lang="zh-CN" sz="2400">
              <a:solidFill>
                <a:schemeClr val="bg1"/>
              </a:solidFill>
            </a:endParaRPr>
          </a:p>
        </p:txBody>
      </p:sp>
      <p:sp>
        <p:nvSpPr>
          <p:cNvPr id="9" name="矩形 8"/>
          <p:cNvSpPr/>
          <p:nvPr/>
        </p:nvSpPr>
        <p:spPr>
          <a:xfrm>
            <a:off x="4462554" y="5447126"/>
            <a:ext cx="5696268" cy="101495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indent="304800">
              <a:lnSpc>
                <a:spcPct val="150000"/>
              </a:lnSpc>
              <a:spcAft>
                <a:spcPts val="0"/>
              </a:spcAft>
            </a:pPr>
            <a:r>
              <a:rPr altLang="zh-CN" dirty="0" kern="100" lang="zh-CN" sz="2400">
                <a:solidFill>
                  <a:schemeClr val="bg1"/>
                </a:solidFill>
                <a:latin charset="-122" panose="02010600030101010101" pitchFamily="2" typeface="等线"/>
                <a:ea charset="-122" panose="02010600030101010101" pitchFamily="2" typeface="宋体"/>
                <a:cs charset="0" panose="02020603050405020304" pitchFamily="18" typeface="Times New Roman"/>
              </a:rPr>
              <a:t> “量中华之物力，结与国之欢心”。</a:t>
            </a:r>
            <a:endParaRPr altLang="zh-CN" dirty="0" kern="100" lang="en-US" sz="2400">
              <a:solidFill>
                <a:schemeClr val="bg1"/>
              </a:solidFill>
              <a:latin charset="-122" panose="02010600030101010101" pitchFamily="2" typeface="等线"/>
              <a:ea charset="-122" panose="02010600030101010101" pitchFamily="2" typeface="宋体"/>
              <a:cs charset="0" panose="02020603050405020304" pitchFamily="18" typeface="Times New Roman"/>
            </a:endParaRPr>
          </a:p>
          <a:p>
            <a:pPr algn="r" indent="304800">
              <a:lnSpc>
                <a:spcPct val="150000"/>
              </a:lnSpc>
              <a:spcAft>
                <a:spcPts val="0"/>
              </a:spcAft>
            </a:pPr>
            <a:r>
              <a:rPr altLang="zh-CN" dirty="0" kern="100" lang="en-US">
                <a:solidFill>
                  <a:schemeClr val="bg1"/>
                </a:solidFill>
                <a:effectLst/>
                <a:latin charset="-122" panose="02010600030101010101" pitchFamily="2" typeface="等线"/>
                <a:ea charset="-122" panose="02010600030101010101" pitchFamily="2" typeface="宋体"/>
                <a:cs charset="0" panose="02020603050405020304" pitchFamily="18" typeface="Times New Roman"/>
              </a:rPr>
              <a:t>——</a:t>
            </a:r>
            <a:r>
              <a:rPr altLang="en-US" dirty="0" kern="100" lang="zh-CN">
                <a:solidFill>
                  <a:schemeClr val="bg1"/>
                </a:solidFill>
                <a:effectLst/>
                <a:latin charset="-122" panose="02010600030101010101" pitchFamily="2" typeface="等线"/>
                <a:ea charset="-122" panose="02010600030101010101" pitchFamily="2" typeface="宋体"/>
                <a:cs charset="0" panose="02020603050405020304" pitchFamily="18" typeface="Times New Roman"/>
              </a:rPr>
              <a:t>慈禧</a:t>
            </a:r>
            <a:endParaRPr altLang="zh-CN" dirty="0" kern="100" lang="zh-CN">
              <a:solidFill>
                <a:schemeClr val="bg1"/>
              </a:solidFill>
              <a:effectLst/>
              <a:latin charset="-122" panose="02010600030101010101" pitchFamily="2" typeface="等线"/>
              <a:ea charset="-122" panose="02010600030101010101" pitchFamily="2" typeface="等线"/>
              <a:cs charset="0" panose="02020603050405020304" pitchFamily="18" typeface="Times New Roman"/>
            </a:endParaRPr>
          </a:p>
        </p:txBody>
      </p:sp>
      <p:pic>
        <p:nvPicPr>
          <p:cNvPr id="29" name="图片 28"/>
          <p:cNvPicPr>
            <a:picLocks noChangeAspect="1"/>
          </p:cNvPicPr>
          <p:nvPr/>
        </p:nvPicPr>
        <p:blipFill rotWithShape="1">
          <a:blip r:embed="rId4"/>
          <a:srcRect r="21"/>
          <a:stretch>
            <a:fillRect/>
          </a:stretch>
        </p:blipFill>
        <p:spPr>
          <a:xfrm>
            <a:off x="5183915" y="0"/>
            <a:ext cx="7008085" cy="904762"/>
          </a:xfrm>
          <a:prstGeom prst="rect">
            <a:avLst/>
          </a:prstGeom>
          <a:ln>
            <a:noFill/>
          </a:ln>
          <a:effectLst>
            <a:softEdge rad="112500"/>
          </a:effectLst>
        </p:spPr>
      </p:pic>
      <p:sp>
        <p:nvSpPr>
          <p:cNvPr id="2" name="矩形 1"/>
          <p:cNvSpPr/>
          <p:nvPr/>
        </p:nvSpPr>
        <p:spPr>
          <a:xfrm>
            <a:off x="128515" y="5601562"/>
            <a:ext cx="4493538" cy="583814"/>
          </a:xfrm>
          <a:prstGeom prst="rect">
            <a:avLst/>
          </a:prstGeom>
        </p:spPr>
        <p:txBody>
          <a:bodyPr wrap="none">
            <a:spAutoFit/>
          </a:bodyPr>
          <a:lstStyle/>
          <a:p>
            <a:pPr algn="just" indent="304800">
              <a:lnSpc>
                <a:spcPct val="150000"/>
              </a:lnSpc>
              <a:spcAft>
                <a:spcPts val="0"/>
              </a:spcAft>
            </a:pPr>
            <a:r>
              <a:rPr altLang="zh-CN" dirty="0" kern="100" lang="zh-CN" sz="2400">
                <a:solidFill>
                  <a:schemeClr val="bg1"/>
                </a:solidFill>
                <a:latin charset="-122" panose="02010600030101010101" pitchFamily="2" typeface="等线"/>
                <a:ea charset="-122" panose="02010600030101010101" pitchFamily="2" typeface="宋体"/>
                <a:cs charset="0" panose="02020603050405020304" pitchFamily="18" typeface="Times New Roman"/>
              </a:rPr>
              <a:t>“诏报奕劻李鸿章尽如约。”</a:t>
            </a:r>
            <a:endParaRPr altLang="zh-CN" dirty="0" kern="100" lang="en-US" sz="2400">
              <a:solidFill>
                <a:schemeClr val="bg1"/>
              </a:solidFill>
              <a:latin charset="-122" panose="02010600030101010101" pitchFamily="2" typeface="等线"/>
              <a:ea charset="-122" panose="02010600030101010101" pitchFamily="2" typeface="宋体"/>
              <a:cs charset="0" panose="02020603050405020304" pitchFamily="18" typeface="Times New Roman"/>
            </a:endParaRPr>
          </a:p>
        </p:txBody>
      </p:sp>
      <p:sp>
        <p:nvSpPr>
          <p:cNvPr id="4" name="矩形 3"/>
          <p:cNvSpPr/>
          <p:nvPr/>
        </p:nvSpPr>
        <p:spPr>
          <a:xfrm>
            <a:off x="4462554" y="5268221"/>
            <a:ext cx="7721047" cy="156966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r>
              <a:rPr altLang="zh-CN" dirty="0" lang="zh-CN" sz="2400">
                <a:ea charset="-122" panose="02010600030101010101" pitchFamily="2" typeface="宋体"/>
                <a:cs charset="0" panose="02020603050405020304" pitchFamily="18" typeface="Times New Roman"/>
              </a:rPr>
              <a:t>“太后进屋一把抓住康格夫人（美国公使夫人）的手，好几分钟没有放开。她浑身抖，抽泣哽咽地说进攻使馆区是极大的错误，她后悔莫及。</a:t>
            </a:r>
            <a:r>
              <a:rPr altLang="en-US" dirty="0" lang="zh-CN" sz="2400">
                <a:ea charset="-122" panose="02010600030101010101" pitchFamily="2" typeface="宋体"/>
                <a:cs charset="0" panose="02020603050405020304" pitchFamily="18" typeface="Times New Roman"/>
              </a:rPr>
              <a:t>“</a:t>
            </a:r>
            <a:endParaRPr altLang="zh-CN" dirty="0" lang="en-US" sz="2400">
              <a:ea charset="-122" panose="02010600030101010101" pitchFamily="2" typeface="宋体"/>
              <a:cs charset="0" panose="02020603050405020304" pitchFamily="18" typeface="Times New Roman"/>
            </a:endParaRPr>
          </a:p>
          <a:p>
            <a:pPr algn="r"/>
            <a:r>
              <a:rPr altLang="zh-CN" dirty="0" lang="en-US" sz="2400"/>
              <a:t>——《</a:t>
            </a:r>
            <a:r>
              <a:rPr altLang="en-US" dirty="0" lang="zh-CN" sz="2400"/>
              <a:t>泰晤士报</a:t>
            </a:r>
            <a:r>
              <a:rPr altLang="zh-CN" dirty="0" lang="en-US" sz="2400"/>
              <a:t>》 1902</a:t>
            </a:r>
            <a:r>
              <a:rPr altLang="en-US" dirty="0" lang="zh-CN" sz="2400"/>
              <a:t>年</a:t>
            </a:r>
            <a:r>
              <a:rPr altLang="zh-CN" dirty="0" lang="en-US" sz="2400"/>
              <a:t>2</a:t>
            </a:r>
            <a:r>
              <a:rPr altLang="en-US" dirty="0" lang="zh-CN" sz="2400"/>
              <a:t>月</a:t>
            </a:r>
            <a:r>
              <a:rPr altLang="zh-CN" dirty="0" lang="en-US" sz="2400"/>
              <a:t>3</a:t>
            </a:r>
            <a:r>
              <a:rPr altLang="en-US" dirty="0" lang="zh-CN" sz="2400"/>
              <a:t>日</a:t>
            </a:r>
            <a:endParaRPr altLang="en-US" dirty="0" lang="zh-CN"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3"/>
                                        </p:tgtEl>
                                        <p:attrNameLst>
                                          <p:attrName>style.visibility</p:attrName>
                                        </p:attrNameLst>
                                      </p:cBhvr>
                                      <p:to>
                                        <p:strVal val="visible"/>
                                      </p:to>
                                    </p:set>
                                    <p:anim calcmode="lin" valueType="num">
                                      <p:cBhvr additive="base">
                                        <p:cTn dur="500" fill="hold" id="7"/>
                                        <p:tgtEl>
                                          <p:spTgt spid="3"/>
                                        </p:tgtEl>
                                        <p:attrNameLst>
                                          <p:attrName>ppt_x</p:attrName>
                                        </p:attrNameLst>
                                      </p:cBhvr>
                                      <p:tavLst>
                                        <p:tav tm="0">
                                          <p:val>
                                            <p:strVal val="#ppt_x"/>
                                          </p:val>
                                        </p:tav>
                                        <p:tav tm="100000">
                                          <p:val>
                                            <p:strVal val="#ppt_x"/>
                                          </p:val>
                                        </p:tav>
                                      </p:tavLst>
                                    </p:anim>
                                    <p:anim calcmode="lin" valueType="num">
                                      <p:cBhvr additive="base">
                                        <p:cTn dur="500" fill="hold" id="8"/>
                                        <p:tgtEl>
                                          <p:spTgt spid="3"/>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2" presetSubtype="4">
                                  <p:stCondLst>
                                    <p:cond delay="0"/>
                                  </p:stCondLst>
                                  <p:childTnLst>
                                    <p:set>
                                      <p:cBhvr>
                                        <p:cTn dur="1" fill="hold" id="12">
                                          <p:stCondLst>
                                            <p:cond delay="0"/>
                                          </p:stCondLst>
                                        </p:cTn>
                                        <p:tgtEl>
                                          <p:spTgt spid="5"/>
                                        </p:tgtEl>
                                        <p:attrNameLst>
                                          <p:attrName>style.visibility</p:attrName>
                                        </p:attrNameLst>
                                      </p:cBhvr>
                                      <p:to>
                                        <p:strVal val="visible"/>
                                      </p:to>
                                    </p:set>
                                    <p:animEffect filter="wipe(down)" transition="in">
                                      <p:cBhvr>
                                        <p:cTn dur="500" id="13"/>
                                        <p:tgtEl>
                                          <p:spTgt spid="5"/>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6" presetSubtype="21">
                                  <p:stCondLst>
                                    <p:cond delay="0"/>
                                  </p:stCondLst>
                                  <p:childTnLst>
                                    <p:set>
                                      <p:cBhvr>
                                        <p:cTn dur="1" fill="hold" id="17">
                                          <p:stCondLst>
                                            <p:cond delay="0"/>
                                          </p:stCondLst>
                                        </p:cTn>
                                        <p:tgtEl>
                                          <p:spTgt spid="6"/>
                                        </p:tgtEl>
                                        <p:attrNameLst>
                                          <p:attrName>style.visibility</p:attrName>
                                        </p:attrNameLst>
                                      </p:cBhvr>
                                      <p:to>
                                        <p:strVal val="visible"/>
                                      </p:to>
                                    </p:set>
                                    <p:animEffect filter="barn(inVertical)" transition="in">
                                      <p:cBhvr>
                                        <p:cTn dur="500" id="18"/>
                                        <p:tgtEl>
                                          <p:spTgt spid="6"/>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2" presetSubtype="4">
                                  <p:stCondLst>
                                    <p:cond delay="0"/>
                                  </p:stCondLst>
                                  <p:childTnLst>
                                    <p:set>
                                      <p:cBhvr>
                                        <p:cTn dur="1" fill="hold" id="22">
                                          <p:stCondLst>
                                            <p:cond delay="0"/>
                                          </p:stCondLst>
                                        </p:cTn>
                                        <p:tgtEl>
                                          <p:spTgt spid="2"/>
                                        </p:tgtEl>
                                        <p:attrNameLst>
                                          <p:attrName>style.visibility</p:attrName>
                                        </p:attrNameLst>
                                      </p:cBhvr>
                                      <p:to>
                                        <p:strVal val="visible"/>
                                      </p:to>
                                    </p:set>
                                    <p:anim calcmode="lin" valueType="num">
                                      <p:cBhvr additive="base">
                                        <p:cTn dur="500" fill="hold" id="23"/>
                                        <p:tgtEl>
                                          <p:spTgt spid="2"/>
                                        </p:tgtEl>
                                        <p:attrNameLst>
                                          <p:attrName>ppt_x</p:attrName>
                                        </p:attrNameLst>
                                      </p:cBhvr>
                                      <p:tavLst>
                                        <p:tav tm="0">
                                          <p:val>
                                            <p:strVal val="#ppt_x"/>
                                          </p:val>
                                        </p:tav>
                                        <p:tav tm="100000">
                                          <p:val>
                                            <p:strVal val="#ppt_x"/>
                                          </p:val>
                                        </p:tav>
                                      </p:tavLst>
                                    </p:anim>
                                    <p:anim calcmode="lin" valueType="num">
                                      <p:cBhvr additive="base">
                                        <p:cTn dur="500" fill="hold" id="24"/>
                                        <p:tgtEl>
                                          <p:spTgt spid="2"/>
                                        </p:tgtEl>
                                        <p:attrNameLst>
                                          <p:attrName>ppt_y</p:attrName>
                                        </p:attrNameLst>
                                      </p:cBhvr>
                                      <p:tavLst>
                                        <p:tav tm="0">
                                          <p:val>
                                            <p:strVal val="1+#ppt_h/2"/>
                                          </p:val>
                                        </p:tav>
                                        <p:tav tm="100000">
                                          <p:val>
                                            <p:strVal val="#ppt_y"/>
                                          </p:val>
                                        </p:tav>
                                      </p:tavLst>
                                    </p:anim>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22" presetSubtype="1">
                                  <p:stCondLst>
                                    <p:cond delay="0"/>
                                  </p:stCondLst>
                                  <p:childTnLst>
                                    <p:set>
                                      <p:cBhvr>
                                        <p:cTn dur="1" fill="hold" id="28">
                                          <p:stCondLst>
                                            <p:cond delay="0"/>
                                          </p:stCondLst>
                                        </p:cTn>
                                        <p:tgtEl>
                                          <p:spTgt spid="9"/>
                                        </p:tgtEl>
                                        <p:attrNameLst>
                                          <p:attrName>style.visibility</p:attrName>
                                        </p:attrNameLst>
                                      </p:cBhvr>
                                      <p:to>
                                        <p:strVal val="visible"/>
                                      </p:to>
                                    </p:set>
                                    <p:animEffect filter="wipe(up)" transition="in">
                                      <p:cBhvr>
                                        <p:cTn dur="500" id="29"/>
                                        <p:tgtEl>
                                          <p:spTgt spid="9"/>
                                        </p:tgtEl>
                                      </p:cBhvr>
                                    </p:animEffect>
                                  </p:childTnLst>
                                </p:cTn>
                              </p:par>
                            </p:childTnLst>
                          </p:cTn>
                        </p:par>
                      </p:childTnLst>
                    </p:cTn>
                  </p:par>
                  <p:par>
                    <p:cTn fill="hold" id="30">
                      <p:stCondLst>
                        <p:cond delay="indefinite"/>
                      </p:stCondLst>
                      <p:childTnLst>
                        <p:par>
                          <p:cTn fill="hold" id="31">
                            <p:stCondLst>
                              <p:cond delay="0"/>
                            </p:stCondLst>
                            <p:childTnLst>
                              <p:par>
                                <p:cTn fill="hold" grpId="0" id="32" nodeType="clickEffect" presetClass="entr" presetID="22" presetSubtype="4">
                                  <p:stCondLst>
                                    <p:cond delay="0"/>
                                  </p:stCondLst>
                                  <p:childTnLst>
                                    <p:set>
                                      <p:cBhvr>
                                        <p:cTn dur="1" fill="hold" id="33">
                                          <p:stCondLst>
                                            <p:cond delay="0"/>
                                          </p:stCondLst>
                                        </p:cTn>
                                        <p:tgtEl>
                                          <p:spTgt spid="4"/>
                                        </p:tgtEl>
                                        <p:attrNameLst>
                                          <p:attrName>style.visibility</p:attrName>
                                        </p:attrNameLst>
                                      </p:cBhvr>
                                      <p:to>
                                        <p:strVal val="visible"/>
                                      </p:to>
                                    </p:set>
                                    <p:animEffect filter="wipe(down)" transition="in">
                                      <p:cBhvr>
                                        <p:cTn dur="500" id="34"/>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9"/>
      <p:bldP grpId="0" spid="2"/>
      <p:bldP animBg="1" grpId="0" spid="4"/>
    </p:bldLst>
  </p:timing>
</p:sld>
</file>

<file path=ppt/slides/slide54.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16" name="图片 15"/>
          <p:cNvPicPr>
            <a:picLocks noChangeAspect="1"/>
          </p:cNvPicPr>
          <p:nvPr/>
        </p:nvPicPr>
        <p:blipFill rotWithShape="1">
          <a:blip r:embed="rId2"/>
          <a:srcRect r="21"/>
          <a:stretch>
            <a:fillRect/>
          </a:stretch>
        </p:blipFill>
        <p:spPr>
          <a:xfrm>
            <a:off x="5183915" y="0"/>
            <a:ext cx="7008085" cy="904762"/>
          </a:xfrm>
          <a:prstGeom prst="rect">
            <a:avLst/>
          </a:prstGeom>
          <a:ln>
            <a:noFill/>
          </a:ln>
          <a:effectLst>
            <a:softEdge rad="112500"/>
          </a:effectLst>
        </p:spPr>
      </p:pic>
      <p:pic>
        <p:nvPicPr>
          <p:cNvPr id="7" name="图片 6"/>
          <p:cNvPicPr>
            <a:picLocks noChangeAspect="1"/>
          </p:cNvPicPr>
          <p:nvPr/>
        </p:nvPicPr>
        <p:blipFill>
          <a:blip r:embed="rId3"/>
          <a:stretch>
            <a:fillRect/>
          </a:stretch>
        </p:blipFill>
        <p:spPr>
          <a:xfrm>
            <a:off x="307244" y="2006025"/>
            <a:ext cx="5446089" cy="3221630"/>
          </a:xfrm>
          <a:prstGeom prst="rect">
            <a:avLst/>
          </a:prstGeom>
        </p:spPr>
      </p:pic>
      <p:sp>
        <p:nvSpPr>
          <p:cNvPr id="12" name="矩形: 一个圆顶角，剪去另一个顶角 11"/>
          <p:cNvSpPr/>
          <p:nvPr/>
        </p:nvSpPr>
        <p:spPr>
          <a:xfrm>
            <a:off x="6096000" y="1688555"/>
            <a:ext cx="5739046" cy="3684104"/>
          </a:xfrm>
          <a:prstGeom prst="snipRound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just"/>
            <a:r>
              <a:rPr altLang="en-US" dirty="0" lang="zh-CN" sz="2800">
                <a:solidFill>
                  <a:schemeClr val="bg1"/>
                </a:solidFill>
              </a:rPr>
              <a:t>从</a:t>
            </a:r>
            <a:r>
              <a:rPr altLang="zh-CN" dirty="0" lang="en-US" sz="2800">
                <a:solidFill>
                  <a:schemeClr val="bg1"/>
                </a:solidFill>
              </a:rPr>
              <a:t>1902</a:t>
            </a:r>
            <a:r>
              <a:rPr altLang="en-US" dirty="0" lang="zh-CN" sz="2800">
                <a:solidFill>
                  <a:schemeClr val="bg1"/>
                </a:solidFill>
              </a:rPr>
              <a:t>年到</a:t>
            </a:r>
            <a:r>
              <a:rPr altLang="zh-CN" dirty="0" lang="en-US" sz="2800">
                <a:solidFill>
                  <a:schemeClr val="bg1"/>
                </a:solidFill>
              </a:rPr>
              <a:t>1911</a:t>
            </a:r>
            <a:r>
              <a:rPr altLang="en-US" dirty="0" lang="zh-CN" sz="2800">
                <a:solidFill>
                  <a:schemeClr val="bg1"/>
                </a:solidFill>
              </a:rPr>
              <a:t>年，各地民变多达</a:t>
            </a:r>
            <a:r>
              <a:rPr altLang="zh-CN" dirty="0" lang="en-US" sz="2800" u="sng">
                <a:solidFill>
                  <a:schemeClr val="bg1"/>
                </a:solidFill>
              </a:rPr>
              <a:t>1300</a:t>
            </a:r>
            <a:r>
              <a:rPr altLang="en-US" dirty="0" lang="zh-CN" sz="2800">
                <a:solidFill>
                  <a:schemeClr val="bg1"/>
                </a:solidFill>
              </a:rPr>
              <a:t>余起，平均每两天半发生一次。为摊派</a:t>
            </a:r>
            <a:r>
              <a:rPr altLang="zh-CN" dirty="0" lang="en-US" sz="2800">
                <a:solidFill>
                  <a:schemeClr val="bg1"/>
                </a:solidFill>
              </a:rPr>
              <a:t>《</a:t>
            </a:r>
            <a:r>
              <a:rPr altLang="en-US" dirty="0" lang="zh-CN" sz="2800">
                <a:solidFill>
                  <a:schemeClr val="bg1"/>
                </a:solidFill>
              </a:rPr>
              <a:t>辛丑条约</a:t>
            </a:r>
            <a:r>
              <a:rPr altLang="zh-CN" dirty="0" lang="en-US" sz="2800">
                <a:solidFill>
                  <a:schemeClr val="bg1"/>
                </a:solidFill>
              </a:rPr>
              <a:t>》</a:t>
            </a:r>
            <a:r>
              <a:rPr altLang="en-US" dirty="0" lang="zh-CN" sz="2800">
                <a:solidFill>
                  <a:schemeClr val="bg1"/>
                </a:solidFill>
              </a:rPr>
              <a:t>赔款而直接增加在民众头上的捐税至少有</a:t>
            </a:r>
            <a:r>
              <a:rPr altLang="zh-CN" dirty="0" lang="en-US" sz="2800">
                <a:solidFill>
                  <a:schemeClr val="bg1"/>
                </a:solidFill>
              </a:rPr>
              <a:t>60</a:t>
            </a:r>
            <a:r>
              <a:rPr altLang="en-US" dirty="0" lang="zh-CN" sz="2800">
                <a:solidFill>
                  <a:schemeClr val="bg1"/>
                </a:solidFill>
              </a:rPr>
              <a:t>多种，由此引起的抗捐抗税斗争一直没有消停。为求盐减价、为求食抢米而酿成的风潮约有</a:t>
            </a:r>
            <a:r>
              <a:rPr altLang="zh-CN" dirty="0" lang="en-US" sz="2800">
                <a:solidFill>
                  <a:schemeClr val="bg1"/>
                </a:solidFill>
              </a:rPr>
              <a:t>60</a:t>
            </a:r>
            <a:r>
              <a:rPr altLang="en-US" dirty="0" lang="zh-CN" sz="2800">
                <a:solidFill>
                  <a:schemeClr val="bg1"/>
                </a:solidFill>
              </a:rPr>
              <a:t>多起。</a:t>
            </a:r>
            <a:endParaRPr altLang="en-US" dirty="0" lang="zh-CN" sz="28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sld>
</file>

<file path=ppt/slides/slide55.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3" name="图片 2"/>
          <p:cNvPicPr>
            <a:picLocks noChangeAspect="1"/>
          </p:cNvPicPr>
          <p:nvPr/>
        </p:nvPicPr>
        <p:blipFill>
          <a:blip r:embed="rId2"/>
          <a:stretch>
            <a:fillRect/>
          </a:stretch>
        </p:blipFill>
        <p:spPr>
          <a:xfrm>
            <a:off x="14287" y="0"/>
            <a:ext cx="3590925" cy="3448050"/>
          </a:xfrm>
          <a:prstGeom prst="rect">
            <a:avLst/>
          </a:prstGeom>
        </p:spPr>
      </p:pic>
      <p:pic>
        <p:nvPicPr>
          <p:cNvPr id="5" name="图片 4"/>
          <p:cNvPicPr>
            <a:picLocks noChangeAspect="1"/>
          </p:cNvPicPr>
          <p:nvPr/>
        </p:nvPicPr>
        <p:blipFill>
          <a:blip r:embed="rId3"/>
          <a:stretch>
            <a:fillRect/>
          </a:stretch>
        </p:blipFill>
        <p:spPr>
          <a:xfrm>
            <a:off x="14288" y="3552410"/>
            <a:ext cx="3457782" cy="3300827"/>
          </a:xfrm>
          <a:prstGeom prst="rect">
            <a:avLst/>
          </a:prstGeom>
        </p:spPr>
      </p:pic>
      <p:pic>
        <p:nvPicPr>
          <p:cNvPr id="16" name="图片 15"/>
          <p:cNvPicPr>
            <a:picLocks noChangeAspect="1"/>
          </p:cNvPicPr>
          <p:nvPr/>
        </p:nvPicPr>
        <p:blipFill rotWithShape="1">
          <a:blip r:embed="rId4"/>
          <a:srcRect r="21"/>
          <a:stretch>
            <a:fillRect/>
          </a:stretch>
        </p:blipFill>
        <p:spPr>
          <a:xfrm>
            <a:off x="5183915" y="0"/>
            <a:ext cx="7008085" cy="904762"/>
          </a:xfrm>
          <a:prstGeom prst="rect">
            <a:avLst/>
          </a:prstGeom>
          <a:ln>
            <a:noFill/>
          </a:ln>
          <a:effectLst>
            <a:softEdge rad="112500"/>
          </a:effectLst>
        </p:spPr>
      </p:pic>
      <p:sp>
        <p:nvSpPr>
          <p:cNvPr id="17" name="椭圆 31"/>
          <p:cNvSpPr/>
          <p:nvPr/>
        </p:nvSpPr>
        <p:spPr>
          <a:xfrm>
            <a:off x="3743951" y="2350172"/>
            <a:ext cx="7931214" cy="4503065"/>
          </a:xfrm>
          <a:custGeom>
            <a:avLst/>
            <a:gdLst>
              <a:gd fmla="*/ 0 w 656493" name="connsiteX0"/>
              <a:gd fmla="*/ 316523 h 633046" name="connsiteY0"/>
              <a:gd fmla="*/ 328247 w 656493" name="connsiteX1"/>
              <a:gd fmla="*/ 0 h 633046" name="connsiteY1"/>
              <a:gd fmla="*/ 656494 w 656493" name="connsiteX2"/>
              <a:gd fmla="*/ 316523 h 633046" name="connsiteY2"/>
              <a:gd fmla="*/ 328247 w 656493" name="connsiteX3"/>
              <a:gd fmla="*/ 633046 h 633046" name="connsiteY3"/>
              <a:gd fmla="*/ 0 w 656493" name="connsiteX4"/>
              <a:gd fmla="*/ 316523 h 633046" name="connsiteY4"/>
              <a:gd fmla="*/ 328247 w 656494" name="connsiteX0-1"/>
              <a:gd fmla="*/ 0 h 633046" name="connsiteY0-2"/>
              <a:gd fmla="*/ 656494 w 656494" name="connsiteX1-3"/>
              <a:gd fmla="*/ 316523 h 633046" name="connsiteY1-4"/>
              <a:gd fmla="*/ 328247 w 656494" name="connsiteX2-5"/>
              <a:gd fmla="*/ 633046 h 633046" name="connsiteY2-6"/>
              <a:gd fmla="*/ 0 w 656494" name="connsiteX3-7"/>
              <a:gd fmla="*/ 316523 h 633046" name="connsiteY3-8"/>
              <a:gd fmla="*/ 419687 w 656494" name="connsiteX4-9"/>
              <a:gd fmla="*/ 91440 h 633046" name="connsiteY4-10"/>
              <a:gd fmla="*/ 402964 w 731211" name="connsiteX0-11"/>
              <a:gd fmla="*/ 0 h 633046" name="connsiteY0-12"/>
              <a:gd fmla="*/ 731211 w 731211" name="connsiteX1-13"/>
              <a:gd fmla="*/ 316523 h 633046" name="connsiteY1-14"/>
              <a:gd fmla="*/ 402964 w 731211" name="connsiteX2-15"/>
              <a:gd fmla="*/ 633046 h 633046" name="connsiteY2-16"/>
              <a:gd fmla="*/ 74717 w 731211" name="connsiteX3-17"/>
              <a:gd fmla="*/ 316523 h 633046" name="connsiteY3-18"/>
              <a:gd fmla="*/ 161895 w 731211" name="connsiteX4-19"/>
              <a:gd fmla="*/ 152400 h 633046" name="connsiteY4-20"/>
              <a:gd fmla="*/ 353700 w 681947" name="connsiteX0-21"/>
              <a:gd fmla="*/ 0 h 633046" name="connsiteY0-22"/>
              <a:gd fmla="*/ 681947 w 681947" name="connsiteX1-23"/>
              <a:gd fmla="*/ 316523 h 633046" name="connsiteY1-24"/>
              <a:gd fmla="*/ 353700 w 681947" name="connsiteX2-25"/>
              <a:gd fmla="*/ 633046 h 633046" name="connsiteY2-26"/>
              <a:gd fmla="*/ 25453 w 681947" name="connsiteX3-27"/>
              <a:gd fmla="*/ 316523 h 633046" name="connsiteY3-28"/>
              <a:gd fmla="*/ 112631 w 681947" name="connsiteX4-29"/>
              <a:gd fmla="*/ 152400 h 633046" name="connsiteY4-30"/>
              <a:gd fmla="*/ 341249 w 669496" name="connsiteX0-31"/>
              <a:gd fmla="*/ 0 h 633046" name="connsiteY0-32"/>
              <a:gd fmla="*/ 669496 w 669496" name="connsiteX1-33"/>
              <a:gd fmla="*/ 316523 h 633046" name="connsiteY1-34"/>
              <a:gd fmla="*/ 341249 w 669496" name="connsiteX2-35"/>
              <a:gd fmla="*/ 633046 h 633046" name="connsiteY2-36"/>
              <a:gd fmla="*/ 13002 w 669496" name="connsiteX3-37"/>
              <a:gd fmla="*/ 316523 h 633046" name="connsiteY3-38"/>
              <a:gd fmla="*/ 100180 w 669496" name="connsiteX4-39"/>
              <a:gd fmla="*/ 152400 h 633046" name="connsiteY4-40"/>
              <a:gd fmla="*/ 347951 w 676198" name="connsiteX0-41"/>
              <a:gd fmla="*/ 0 h 633046" name="connsiteY0-42"/>
              <a:gd fmla="*/ 676198 w 676198" name="connsiteX1-43"/>
              <a:gd fmla="*/ 316523 h 633046" name="connsiteY1-44"/>
              <a:gd fmla="*/ 347951 w 676198" name="connsiteX2-45"/>
              <a:gd fmla="*/ 633046 h 633046" name="connsiteY2-46"/>
              <a:gd fmla="*/ 19704 w 676198" name="connsiteX3-47"/>
              <a:gd fmla="*/ 316523 h 633046" name="connsiteY3-48"/>
              <a:gd fmla="*/ 79173 w 676198" name="connsiteX4-49"/>
              <a:gd fmla="*/ 113607 h 633046" name="connsiteY4-50"/>
              <a:gd fmla="*/ 333371 w 661618" name="connsiteX0-51"/>
              <a:gd fmla="*/ 0 h 633046" name="connsiteY0-52"/>
              <a:gd fmla="*/ 661618 w 661618" name="connsiteX1-53"/>
              <a:gd fmla="*/ 316523 h 633046" name="connsiteY1-54"/>
              <a:gd fmla="*/ 333371 w 661618" name="connsiteX2-55"/>
              <a:gd fmla="*/ 633046 h 633046" name="connsiteY2-56"/>
              <a:gd fmla="*/ 5124 w 661618" name="connsiteX3-57"/>
              <a:gd fmla="*/ 316523 h 633046" name="connsiteY3-58"/>
              <a:gd fmla="*/ 64593 w 661618" name="connsiteX4-59"/>
              <a:gd fmla="*/ 113607 h 633046" name="connsiteY4-60"/>
              <a:gd fmla="*/ 178200 w 661618" name="connsiteX0-61"/>
              <a:gd fmla="*/ 0 h 583170" name="connsiteY0-62"/>
              <a:gd fmla="*/ 661618 w 661618" name="connsiteX1-63"/>
              <a:gd fmla="*/ 266647 h 583170" name="connsiteY1-64"/>
              <a:gd fmla="*/ 333371 w 661618" name="connsiteX2-65"/>
              <a:gd fmla="*/ 583170 h 583170" name="connsiteY2-66"/>
              <a:gd fmla="*/ 5124 w 661618" name="connsiteX3-67"/>
              <a:gd fmla="*/ 266647 h 583170" name="connsiteY3-68"/>
              <a:gd fmla="*/ 64593 w 661618" name="connsiteX4-69"/>
              <a:gd fmla="*/ 63731 h 583170" name="connsiteY4-70"/>
              <a:gd fmla="*/ 178200 w 662133" name="connsiteX0-71"/>
              <a:gd fmla="*/ 66578 h 649748" name="connsiteY0-72"/>
              <a:gd fmla="*/ 412660 w 662133" name="connsiteX1-73"/>
              <a:gd fmla="*/ 10947 h 649748" name="connsiteY1-74"/>
              <a:gd fmla="*/ 661618 w 662133" name="connsiteX2-75"/>
              <a:gd fmla="*/ 333225 h 649748" name="connsiteY2-76"/>
              <a:gd fmla="*/ 333371 w 662133" name="connsiteX3-77"/>
              <a:gd fmla="*/ 649748 h 649748" name="connsiteY3-78"/>
              <a:gd fmla="*/ 5124 w 662133" name="connsiteX4-79"/>
              <a:gd fmla="*/ 333225 h 649748" name="connsiteY4-80"/>
              <a:gd fmla="*/ 64593 w 662133" name="connsiteX5"/>
              <a:gd fmla="*/ 130309 h 649748" name="connsiteY5"/>
              <a:gd fmla="*/ 178200 w 662148" name="connsiteX0-81"/>
              <a:gd fmla="*/ 66578 h 649748" name="connsiteY0-82"/>
              <a:gd fmla="*/ 412660 w 662148" name="connsiteX1-83"/>
              <a:gd fmla="*/ 10947 h 649748" name="connsiteY1-84"/>
              <a:gd fmla="*/ 661618 w 662148" name="connsiteX2-85"/>
              <a:gd fmla="*/ 333225 h 649748" name="connsiteY2-86"/>
              <a:gd fmla="*/ 333371 w 662148" name="connsiteX3-87"/>
              <a:gd fmla="*/ 649748 h 649748" name="connsiteY3-88"/>
              <a:gd fmla="*/ 5124 w 662148" name="connsiteX4-89"/>
              <a:gd fmla="*/ 333225 h 649748" name="connsiteY4-90"/>
              <a:gd fmla="*/ 64593 w 662148" name="connsiteX5-91"/>
              <a:gd fmla="*/ 130309 h 649748" name="connsiteY5-92"/>
              <a:gd fmla="*/ 178200 w 662148" name="connsiteX0-93"/>
              <a:gd fmla="*/ 61032 h 644202" name="connsiteY0-94"/>
              <a:gd fmla="*/ 412660 w 662148" name="connsiteX1-95"/>
              <a:gd fmla="*/ 5401 h 644202" name="connsiteY1-96"/>
              <a:gd fmla="*/ 661618 w 662148" name="connsiteX2-97"/>
              <a:gd fmla="*/ 327679 h 644202" name="connsiteY2-98"/>
              <a:gd fmla="*/ 333371 w 662148" name="connsiteX3-99"/>
              <a:gd fmla="*/ 644202 h 644202" name="connsiteY3-100"/>
              <a:gd fmla="*/ 5124 w 662148" name="connsiteX4-101"/>
              <a:gd fmla="*/ 327679 h 644202" name="connsiteY4-102"/>
              <a:gd fmla="*/ 64593 w 662148" name="connsiteX5-103"/>
              <a:gd fmla="*/ 124763 h 644202" name="connsiteY5-104"/>
              <a:gd fmla="*/ 178200 w 662148" name="connsiteX0-105"/>
              <a:gd fmla="*/ 75865 h 659035" name="connsiteY0-106"/>
              <a:gd fmla="*/ 168819 w 662148" name="connsiteX1-107"/>
              <a:gd fmla="*/ 31317 h 659035" name="connsiteY1-108"/>
              <a:gd fmla="*/ 412660 w 662148" name="connsiteX2-109"/>
              <a:gd fmla="*/ 20234 h 659035" name="connsiteY2-110"/>
              <a:gd fmla="*/ 661618 w 662148" name="connsiteX3-111"/>
              <a:gd fmla="*/ 342512 h 659035" name="connsiteY3-112"/>
              <a:gd fmla="*/ 333371 w 662148" name="connsiteX4-113"/>
              <a:gd fmla="*/ 659035 h 659035" name="connsiteY4-114"/>
              <a:gd fmla="*/ 5124 w 662148" name="connsiteX5-115"/>
              <a:gd fmla="*/ 342512 h 659035" name="connsiteY5-116"/>
              <a:gd fmla="*/ 64593 w 662148" name="connsiteX6"/>
              <a:gd fmla="*/ 139596 h 659035" name="connsiteY6"/>
              <a:gd fmla="*/ 178200 w 662148" name="connsiteX0-117"/>
              <a:gd fmla="*/ 68901 h 652071" name="connsiteY0-118"/>
              <a:gd fmla="*/ 130026 w 662148" name="connsiteX1-119"/>
              <a:gd fmla="*/ 68688 h 652071" name="connsiteY1-120"/>
              <a:gd fmla="*/ 412660 w 662148" name="connsiteX2-121"/>
              <a:gd fmla="*/ 13270 h 652071" name="connsiteY2-122"/>
              <a:gd fmla="*/ 661618 w 662148" name="connsiteX3-123"/>
              <a:gd fmla="*/ 335548 h 652071" name="connsiteY3-124"/>
              <a:gd fmla="*/ 333371 w 662148" name="connsiteX4-125"/>
              <a:gd fmla="*/ 652071 h 652071" name="connsiteY4-126"/>
              <a:gd fmla="*/ 5124 w 662148" name="connsiteX5-127"/>
              <a:gd fmla="*/ 335548 h 652071" name="connsiteY5-128"/>
              <a:gd fmla="*/ 64593 w 662148" name="connsiteX6-129"/>
              <a:gd fmla="*/ 132632 h 652071" name="connsiteY6-130"/>
              <a:gd fmla="*/ 178200 w 662220" name="connsiteX0-131"/>
              <a:gd fmla="*/ 68901 h 652071" name="connsiteY0-132"/>
              <a:gd fmla="*/ 130026 w 662220" name="connsiteX1-133"/>
              <a:gd fmla="*/ 68688 h 652071" name="connsiteY1-134"/>
              <a:gd fmla="*/ 412660 w 662220" name="connsiteX2-135"/>
              <a:gd fmla="*/ 13270 h 652071" name="connsiteY2-136"/>
              <a:gd fmla="*/ 661618 w 662220" name="connsiteX3-137"/>
              <a:gd fmla="*/ 335548 h 652071" name="connsiteY3-138"/>
              <a:gd fmla="*/ 333371 w 662220" name="connsiteX4-139"/>
              <a:gd fmla="*/ 652071 h 652071" name="connsiteY4-140"/>
              <a:gd fmla="*/ 5124 w 662220" name="connsiteX5-141"/>
              <a:gd fmla="*/ 335548 h 652071" name="connsiteY5-142"/>
              <a:gd fmla="*/ 64593 w 662220" name="connsiteX6-143"/>
              <a:gd fmla="*/ 132632 h 652071" name="connsiteY6-144"/>
              <a:gd fmla="*/ 178200 w 662220" name="connsiteX0-145"/>
              <a:gd fmla="*/ 58449 h 641619" name="connsiteY0-146"/>
              <a:gd fmla="*/ 130026 w 662220" name="connsiteX1-147"/>
              <a:gd fmla="*/ 58236 h 641619" name="connsiteY1-148"/>
              <a:gd fmla="*/ 412660 w 662220" name="connsiteX2-149"/>
              <a:gd fmla="*/ 2818 h 641619" name="connsiteY2-150"/>
              <a:gd fmla="*/ 661618 w 662220" name="connsiteX3-151"/>
              <a:gd fmla="*/ 325096 h 641619" name="connsiteY3-152"/>
              <a:gd fmla="*/ 333371 w 662220" name="connsiteX4-153"/>
              <a:gd fmla="*/ 641619 h 641619" name="connsiteY4-154"/>
              <a:gd fmla="*/ 5124 w 662220" name="connsiteX5-155"/>
              <a:gd fmla="*/ 325096 h 641619" name="connsiteY5-156"/>
              <a:gd fmla="*/ 64593 w 662220" name="connsiteX6-157"/>
              <a:gd fmla="*/ 122180 h 641619" name="connsiteY6-158"/>
              <a:gd fmla="*/ 178200 w 662220" name="connsiteX0-159"/>
              <a:gd fmla="*/ 58449 h 641619" name="connsiteY0-160"/>
              <a:gd fmla="*/ 130026 w 662220" name="connsiteX1-161"/>
              <a:gd fmla="*/ 58236 h 641619" name="connsiteY1-162"/>
              <a:gd fmla="*/ 412660 w 662220" name="connsiteX2-163"/>
              <a:gd fmla="*/ 2818 h 641619" name="connsiteY2-164"/>
              <a:gd fmla="*/ 661618 w 662220" name="connsiteX3-165"/>
              <a:gd fmla="*/ 325096 h 641619" name="connsiteY3-166"/>
              <a:gd fmla="*/ 333371 w 662220" name="connsiteX4-167"/>
              <a:gd fmla="*/ 641619 h 641619" name="connsiteY4-168"/>
              <a:gd fmla="*/ 5124 w 662220" name="connsiteX5-169"/>
              <a:gd fmla="*/ 325096 h 641619" name="connsiteY5-170"/>
              <a:gd fmla="*/ 64593 w 662220" name="connsiteX6-171"/>
              <a:gd fmla="*/ 122180 h 641619" name="connsiteY6-172"/>
              <a:gd fmla="*/ 178200 w 662220" name="connsiteX0-173"/>
              <a:gd fmla="*/ 58449 h 641619" name="connsiteY0-174"/>
              <a:gd fmla="*/ 130026 w 662220" name="connsiteX1-175"/>
              <a:gd fmla="*/ 58236 h 641619" name="connsiteY1-176"/>
              <a:gd fmla="*/ 412660 w 662220" name="connsiteX2-177"/>
              <a:gd fmla="*/ 2818 h 641619" name="connsiteY2-178"/>
              <a:gd fmla="*/ 661618 w 662220" name="connsiteX3-179"/>
              <a:gd fmla="*/ 325096 h 641619" name="connsiteY3-180"/>
              <a:gd fmla="*/ 333371 w 662220" name="connsiteX4-181"/>
              <a:gd fmla="*/ 641619 h 641619" name="connsiteY4-182"/>
              <a:gd fmla="*/ 5124 w 662220" name="connsiteX5-183"/>
              <a:gd fmla="*/ 325096 h 641619" name="connsiteY5-184"/>
              <a:gd fmla="*/ 64593 w 662220" name="connsiteX6-185"/>
              <a:gd fmla="*/ 122180 h 641619" name="connsiteY6-186"/>
              <a:gd fmla="*/ 178200 w 662220" name="connsiteX0-187"/>
              <a:gd fmla="*/ 58449 h 641619" name="connsiteY0-188"/>
              <a:gd fmla="*/ 130026 w 662220" name="connsiteX1-189"/>
              <a:gd fmla="*/ 58236 h 641619" name="connsiteY1-190"/>
              <a:gd fmla="*/ 412660 w 662220" name="connsiteX2-191"/>
              <a:gd fmla="*/ 2818 h 641619" name="connsiteY2-192"/>
              <a:gd fmla="*/ 661618 w 662220" name="connsiteX3-193"/>
              <a:gd fmla="*/ 325096 h 641619" name="connsiteY3-194"/>
              <a:gd fmla="*/ 333371 w 662220" name="connsiteX4-195"/>
              <a:gd fmla="*/ 641619 h 641619" name="connsiteY4-196"/>
              <a:gd fmla="*/ 5124 w 662220" name="connsiteX5-197"/>
              <a:gd fmla="*/ 325096 h 641619" name="connsiteY5-198"/>
              <a:gd fmla="*/ 64593 w 662220" name="connsiteX6-199"/>
              <a:gd fmla="*/ 122180 h 641619" name="connsiteY6-200"/>
              <a:gd fmla="*/ 178200 w 662220" name="connsiteX0-201"/>
              <a:gd fmla="*/ 58449 h 641619" name="connsiteY0-202"/>
              <a:gd fmla="*/ 130026 w 662220" name="connsiteX1-203"/>
              <a:gd fmla="*/ 58236 h 641619" name="connsiteY1-204"/>
              <a:gd fmla="*/ 412660 w 662220" name="connsiteX2-205"/>
              <a:gd fmla="*/ 2818 h 641619" name="connsiteY2-206"/>
              <a:gd fmla="*/ 661618 w 662220" name="connsiteX3-207"/>
              <a:gd fmla="*/ 325096 h 641619" name="connsiteY3-208"/>
              <a:gd fmla="*/ 333371 w 662220" name="connsiteX4-209"/>
              <a:gd fmla="*/ 641619 h 641619" name="connsiteY4-210"/>
              <a:gd fmla="*/ 5124 w 662220" name="connsiteX5-211"/>
              <a:gd fmla="*/ 325096 h 641619" name="connsiteY5-212"/>
              <a:gd fmla="*/ 64593 w 662220" name="connsiteX6-213"/>
              <a:gd fmla="*/ 122180 h 641619" name="connsiteY6-214"/>
              <a:gd fmla="*/ 176252 w 660272" name="connsiteX0-215"/>
              <a:gd fmla="*/ 58449 h 641619" name="connsiteY0-216"/>
              <a:gd fmla="*/ 128078 w 660272" name="connsiteX1-217"/>
              <a:gd fmla="*/ 58236 h 641619" name="connsiteY1-218"/>
              <a:gd fmla="*/ 410712 w 660272" name="connsiteX2-219"/>
              <a:gd fmla="*/ 2818 h 641619" name="connsiteY2-220"/>
              <a:gd fmla="*/ 659670 w 660272" name="connsiteX3-221"/>
              <a:gd fmla="*/ 325096 h 641619" name="connsiteY3-222"/>
              <a:gd fmla="*/ 331423 w 660272" name="connsiteX4-223"/>
              <a:gd fmla="*/ 641619 h 641619" name="connsiteY4-224"/>
              <a:gd fmla="*/ 3176 w 660272" name="connsiteX5-225"/>
              <a:gd fmla="*/ 325096 h 641619" name="connsiteY5-226"/>
              <a:gd fmla="*/ 62645 w 660272" name="connsiteX6-227"/>
              <a:gd fmla="*/ 122180 h 641619" name="connsiteY6-228"/>
              <a:gd fmla="*/ 253837 w 660272" name="connsiteX0-229"/>
              <a:gd fmla="*/ 30740 h 641619" name="connsiteY0-230"/>
              <a:gd fmla="*/ 128078 w 660272" name="connsiteX1-231"/>
              <a:gd fmla="*/ 58236 h 641619" name="connsiteY1-232"/>
              <a:gd fmla="*/ 410712 w 660272" name="connsiteX2-233"/>
              <a:gd fmla="*/ 2818 h 641619" name="connsiteY2-234"/>
              <a:gd fmla="*/ 659670 w 660272" name="connsiteX3-235"/>
              <a:gd fmla="*/ 325096 h 641619" name="connsiteY3-236"/>
              <a:gd fmla="*/ 331423 w 660272" name="connsiteX4-237"/>
              <a:gd fmla="*/ 641619 h 641619" name="connsiteY4-238"/>
              <a:gd fmla="*/ 3176 w 660272" name="connsiteX5-239"/>
              <a:gd fmla="*/ 325096 h 641619" name="connsiteY5-240"/>
              <a:gd fmla="*/ 62645 w 660272" name="connsiteX6-241"/>
              <a:gd fmla="*/ 122180 h 641619" name="connsiteY6-242"/>
              <a:gd fmla="*/ 253837 w 660191" name="connsiteX0-243"/>
              <a:gd fmla="*/ 41069 h 651948" name="connsiteY0-244"/>
              <a:gd fmla="*/ 161329 w 660191" name="connsiteX1-245"/>
              <a:gd fmla="*/ 63023 h 651948" name="connsiteY1-246"/>
              <a:gd fmla="*/ 410712 w 660191" name="connsiteX2-247"/>
              <a:gd fmla="*/ 13147 h 651948" name="connsiteY2-248"/>
              <a:gd fmla="*/ 659670 w 660191" name="connsiteX3-249"/>
              <a:gd fmla="*/ 335425 h 651948" name="connsiteY3-250"/>
              <a:gd fmla="*/ 331423 w 660191" name="connsiteX4-251"/>
              <a:gd fmla="*/ 651948 h 651948" name="connsiteY4-252"/>
              <a:gd fmla="*/ 3176 w 660191" name="connsiteX5-253"/>
              <a:gd fmla="*/ 335425 h 651948" name="connsiteY5-254"/>
              <a:gd fmla="*/ 62645 w 660191" name="connsiteX6-255"/>
              <a:gd fmla="*/ 132509 h 651948" name="connsiteY6-256"/>
              <a:gd fmla="*/ 253837 w 660897" name="connsiteX0-257"/>
              <a:gd fmla="*/ 45475 h 656354" name="connsiteY0-258"/>
              <a:gd fmla="*/ 161329 w 660897" name="connsiteX1-259"/>
              <a:gd fmla="*/ 67429 h 656354" name="connsiteY1-260"/>
              <a:gd fmla="*/ 410712 w 660897" name="connsiteX2-261"/>
              <a:gd fmla="*/ 17553 h 656354" name="connsiteY2-262"/>
              <a:gd fmla="*/ 659670 w 660897" name="connsiteX3-263"/>
              <a:gd fmla="*/ 339831 h 656354" name="connsiteY3-264"/>
              <a:gd fmla="*/ 331423 w 660897" name="connsiteX4-265"/>
              <a:gd fmla="*/ 656354 h 656354" name="connsiteY4-266"/>
              <a:gd fmla="*/ 3176 w 660897" name="connsiteX5-267"/>
              <a:gd fmla="*/ 339831 h 656354" name="connsiteY5-268"/>
              <a:gd fmla="*/ 62645 w 660897" name="connsiteX6-269"/>
              <a:gd fmla="*/ 136915 h 656354" name="connsiteY6-270"/>
              <a:gd fmla="*/ 253837 w 660406" name="connsiteX0-271"/>
              <a:gd fmla="*/ 41070 h 651949" name="connsiteY0-272"/>
              <a:gd fmla="*/ 161329 w 660406" name="connsiteX1-273"/>
              <a:gd fmla="*/ 63024 h 651949" name="connsiteY1-274"/>
              <a:gd fmla="*/ 410712 w 660406" name="connsiteX2-275"/>
              <a:gd fmla="*/ 13148 h 651949" name="connsiteY2-276"/>
              <a:gd fmla="*/ 659670 w 660406" name="connsiteX3-277"/>
              <a:gd fmla="*/ 335426 h 651949" name="connsiteY3-278"/>
              <a:gd fmla="*/ 331423 w 660406" name="connsiteX4-279"/>
              <a:gd fmla="*/ 651949 h 651949" name="connsiteY4-280"/>
              <a:gd fmla="*/ 3176 w 660406" name="connsiteX5-281"/>
              <a:gd fmla="*/ 335426 h 651949" name="connsiteY5-282"/>
              <a:gd fmla="*/ 62645 w 660406" name="connsiteX6-283"/>
              <a:gd fmla="*/ 132510 h 651949" name="connsiteY6-284"/>
              <a:gd fmla="*/ 161329 w 660406" name="connsiteX0-285"/>
              <a:gd fmla="*/ 63024 h 651949" name="connsiteY0-286"/>
              <a:gd fmla="*/ 410712 w 660406" name="connsiteX1-287"/>
              <a:gd fmla="*/ 13148 h 651949" name="connsiteY1-288"/>
              <a:gd fmla="*/ 659670 w 660406" name="connsiteX2-289"/>
              <a:gd fmla="*/ 335426 h 651949" name="connsiteY2-290"/>
              <a:gd fmla="*/ 331423 w 660406" name="connsiteX3-291"/>
              <a:gd fmla="*/ 651949 h 651949" name="connsiteY3-292"/>
              <a:gd fmla="*/ 3176 w 660406" name="connsiteX4-293"/>
              <a:gd fmla="*/ 335426 h 651949" name="connsiteY4-294"/>
              <a:gd fmla="*/ 62645 w 660406" name="connsiteX5-295"/>
              <a:gd fmla="*/ 132510 h 651949" name="connsiteY5-296"/>
              <a:gd fmla="*/ 128078 w 660207" name="connsiteX0-297"/>
              <a:gd fmla="*/ 63024 h 651949" name="connsiteY0-298"/>
              <a:gd fmla="*/ 410712 w 660207" name="connsiteX1-299"/>
              <a:gd fmla="*/ 13148 h 651949" name="connsiteY1-300"/>
              <a:gd fmla="*/ 659670 w 660207" name="connsiteX2-301"/>
              <a:gd fmla="*/ 335426 h 651949" name="connsiteY2-302"/>
              <a:gd fmla="*/ 331423 w 660207" name="connsiteX3-303"/>
              <a:gd fmla="*/ 651949 h 651949" name="connsiteY3-304"/>
              <a:gd fmla="*/ 3176 w 660207" name="connsiteX4-305"/>
              <a:gd fmla="*/ 335426 h 651949" name="connsiteY4-306"/>
              <a:gd fmla="*/ 62645 w 660207" name="connsiteX5-307"/>
              <a:gd fmla="*/ 132510 h 651949" name="connsiteY5-308"/>
              <a:gd fmla="*/ 128078 w 660438" name="connsiteX0-309"/>
              <a:gd fmla="*/ 60888 h 649813" name="connsiteY0-310"/>
              <a:gd fmla="*/ 410712 w 660438" name="connsiteX1-311"/>
              <a:gd fmla="*/ 11012 h 649813" name="connsiteY1-312"/>
              <a:gd fmla="*/ 659670 w 660438" name="connsiteX2-313"/>
              <a:gd fmla="*/ 333290 h 649813" name="connsiteY2-314"/>
              <a:gd fmla="*/ 331423 w 660438" name="connsiteX3-315"/>
              <a:gd fmla="*/ 649813 h 649813" name="connsiteY3-316"/>
              <a:gd fmla="*/ 3176 w 660438" name="connsiteX4-317"/>
              <a:gd fmla="*/ 333290 h 649813" name="connsiteY4-318"/>
              <a:gd fmla="*/ 62645 w 660438" name="connsiteX5-319"/>
              <a:gd fmla="*/ 130374 h 649813" name="connsiteY5-320"/>
              <a:gd fmla="*/ 128078 w 660438" name="connsiteX0-321"/>
              <a:gd fmla="*/ 64927 h 653852" name="connsiteY0-322"/>
              <a:gd fmla="*/ 410712 w 660438" name="connsiteX1-323"/>
              <a:gd fmla="*/ 15051 h 653852" name="connsiteY1-324"/>
              <a:gd fmla="*/ 659670 w 660438" name="connsiteX2-325"/>
              <a:gd fmla="*/ 337329 h 653852" name="connsiteY2-326"/>
              <a:gd fmla="*/ 331423 w 660438" name="connsiteX3-327"/>
              <a:gd fmla="*/ 653852 h 653852" name="connsiteY3-328"/>
              <a:gd fmla="*/ 3176 w 660438" name="connsiteX4-329"/>
              <a:gd fmla="*/ 337329 h 653852" name="connsiteY4-330"/>
              <a:gd fmla="*/ 62645 w 660438" name="connsiteX5-331"/>
              <a:gd fmla="*/ 134413 h 653852" name="connsiteY5-332"/>
              <a:gd fmla="*/ 128078 w 687378" name="connsiteX0-333"/>
              <a:gd fmla="*/ 58090 h 647015" name="connsiteY0-334"/>
              <a:gd fmla="*/ 571432 w 687378" name="connsiteX1-335"/>
              <a:gd fmla="*/ 16673 h 647015" name="connsiteY1-336"/>
              <a:gd fmla="*/ 659670 w 687378" name="connsiteX2-337"/>
              <a:gd fmla="*/ 330492 h 647015" name="connsiteY2-338"/>
              <a:gd fmla="*/ 331423 w 687378" name="connsiteX3-339"/>
              <a:gd fmla="*/ 647015 h 647015" name="connsiteY3-340"/>
              <a:gd fmla="*/ 3176 w 687378" name="connsiteX4-341"/>
              <a:gd fmla="*/ 330492 h 647015" name="connsiteY4-342"/>
              <a:gd fmla="*/ 62645 w 687378" name="connsiteX5-343"/>
              <a:gd fmla="*/ 127576 h 647015" name="connsiteY5-344"/>
              <a:gd fmla="*/ 128078 w 677145" name="connsiteX0-345"/>
              <a:gd fmla="*/ 58090 h 663933" name="connsiteY0-346"/>
              <a:gd fmla="*/ 571432 w 677145" name="connsiteX1-347"/>
              <a:gd fmla="*/ 16673 h 663933" name="connsiteY1-348"/>
              <a:gd fmla="*/ 659670 w 677145" name="connsiteX2-349"/>
              <a:gd fmla="*/ 330492 h 663933" name="connsiteY2-350"/>
              <a:gd fmla="*/ 559815 w 677145" name="connsiteX3-351"/>
              <a:gd fmla="*/ 663933 h 663933" name="connsiteY3-352"/>
              <a:gd fmla="*/ 3176 w 677145" name="connsiteX4-353"/>
              <a:gd fmla="*/ 330492 h 663933" name="connsiteY4-354"/>
              <a:gd fmla="*/ 62645 w 677145" name="connsiteX5-355"/>
              <a:gd fmla="*/ 127576 h 663933" name="connsiteY5-356"/>
              <a:gd fmla="*/ 101940 w 644966" name="connsiteX0-357"/>
              <a:gd fmla="*/ 58090 h 685888" name="connsiteY0-358"/>
              <a:gd fmla="*/ 545294 w 644966" name="connsiteX1-359"/>
              <a:gd fmla="*/ 16673 h 685888" name="connsiteY1-360"/>
              <a:gd fmla="*/ 633532 w 644966" name="connsiteX2-361"/>
              <a:gd fmla="*/ 330492 h 685888" name="connsiteY2-362"/>
              <a:gd fmla="*/ 533677 w 644966" name="connsiteX3-363"/>
              <a:gd fmla="*/ 663933 h 685888" name="connsiteY3-364"/>
              <a:gd fmla="*/ 10874 w 644966" name="connsiteX4-365"/>
              <a:gd fmla="*/ 575801 h 685888" name="connsiteY4-366"/>
              <a:gd fmla="*/ 36507 w 644966" name="connsiteX5-367"/>
              <a:gd fmla="*/ 127576 h 685888" name="connsiteY5-368"/>
              <a:gd fmla="*/ 101940 w 642626" name="connsiteX0-369"/>
              <a:gd fmla="*/ 58090 h 654766" name="connsiteY0-370"/>
              <a:gd fmla="*/ 545294 w 642626" name="connsiteX1-371"/>
              <a:gd fmla="*/ 16673 h 654766" name="connsiteY1-372"/>
              <a:gd fmla="*/ 633532 w 642626" name="connsiteX2-373"/>
              <a:gd fmla="*/ 330492 h 654766" name="connsiteY2-374"/>
              <a:gd fmla="*/ 567513 w 642626" name="connsiteX3-375"/>
              <a:gd fmla="*/ 613179 h 654766" name="connsiteY3-376"/>
              <a:gd fmla="*/ 10874 w 642626" name="connsiteX4-377"/>
              <a:gd fmla="*/ 575801 h 654766" name="connsiteY4-378"/>
              <a:gd fmla="*/ 36507 w 642626" name="connsiteX5-379"/>
              <a:gd fmla="*/ 127576 h 654766" name="connsiteY5-380"/>
              <a:gd fmla="*/ 101940 w 642626" name="connsiteX0-381"/>
              <a:gd fmla="*/ 30477 h 627153" name="connsiteY0-382"/>
              <a:gd fmla="*/ 545294 w 642626" name="connsiteX1-383"/>
              <a:gd fmla="*/ 31354 h 627153" name="connsiteY1-384"/>
              <a:gd fmla="*/ 633532 w 642626" name="connsiteX2-385"/>
              <a:gd fmla="*/ 302879 h 627153" name="connsiteY2-386"/>
              <a:gd fmla="*/ 567513 w 642626" name="connsiteX3-387"/>
              <a:gd fmla="*/ 585566 h 627153" name="connsiteY3-388"/>
              <a:gd fmla="*/ 10874 w 642626" name="connsiteX4-389"/>
              <a:gd fmla="*/ 548188 h 627153" name="connsiteY4-390"/>
              <a:gd fmla="*/ 36507 w 642626" name="connsiteX5-391"/>
              <a:gd fmla="*/ 99963 h 627153" name="connsiteY5-392"/>
              <a:gd fmla="*/ 101940 w 641803" name="connsiteX0-393"/>
              <a:gd fmla="*/ 32533 h 629209" name="connsiteY0-394"/>
              <a:gd fmla="*/ 545294 w 641803" name="connsiteX1-395"/>
              <a:gd fmla="*/ 33410 h 629209" name="connsiteY1-396"/>
              <a:gd fmla="*/ 633532 w 641803" name="connsiteX2-397"/>
              <a:gd fmla="*/ 304935 h 629209" name="connsiteY2-398"/>
              <a:gd fmla="*/ 567513 w 641803" name="connsiteX3-399"/>
              <a:gd fmla="*/ 587622 h 629209" name="connsiteY3-400"/>
              <a:gd fmla="*/ 10874 w 641803" name="connsiteX4-401"/>
              <a:gd fmla="*/ 550244 h 629209" name="connsiteY4-402"/>
              <a:gd fmla="*/ 36507 w 641803" name="connsiteX5-403"/>
              <a:gd fmla="*/ 102019 h 629209" name="connsiteY5-404"/>
              <a:gd fmla="*/ 93785 w 633648" name="connsiteX0-405"/>
              <a:gd fmla="*/ 32533 h 629209" name="connsiteY0-406"/>
              <a:gd fmla="*/ 537139 w 633648" name="connsiteX1-407"/>
              <a:gd fmla="*/ 33410 h 629209" name="connsiteY1-408"/>
              <a:gd fmla="*/ 625377 w 633648" name="connsiteX2-409"/>
              <a:gd fmla="*/ 304935 h 629209" name="connsiteY2-410"/>
              <a:gd fmla="*/ 559358 w 633648" name="connsiteX3-411"/>
              <a:gd fmla="*/ 587622 h 629209" name="connsiteY3-412"/>
              <a:gd fmla="*/ 2719 w 633648" name="connsiteX4-413"/>
              <a:gd fmla="*/ 550244 h 629209" name="connsiteY4-414"/>
              <a:gd fmla="*/ 28352 w 633648" name="connsiteX5-415"/>
              <a:gd fmla="*/ 102019 h 629209" name="connsiteY5-416"/>
              <a:gd fmla="*/ 103603 w 643466" name="connsiteX0-417"/>
              <a:gd fmla="*/ 32533 h 629209" name="connsiteY0-418"/>
              <a:gd fmla="*/ 546957 w 643466" name="connsiteX1-419"/>
              <a:gd fmla="*/ 33410 h 629209" name="connsiteY1-420"/>
              <a:gd fmla="*/ 635195 w 643466" name="connsiteX2-421"/>
              <a:gd fmla="*/ 304935 h 629209" name="connsiteY2-422"/>
              <a:gd fmla="*/ 569176 w 643466" name="connsiteX3-423"/>
              <a:gd fmla="*/ 587622 h 629209" name="connsiteY3-424"/>
              <a:gd fmla="*/ 12537 w 643466" name="connsiteX4-425"/>
              <a:gd fmla="*/ 550244 h 629209" name="connsiteY4-426"/>
              <a:gd fmla="*/ 4334 w 643466" name="connsiteX5-427"/>
              <a:gd fmla="*/ 102019 h 629209" name="connsiteY5-428"/>
              <a:gd fmla="*/ 103603 w 643466" name="connsiteX0-429"/>
              <a:gd fmla="*/ 32533 h 613248" name="connsiteY0-430"/>
              <a:gd fmla="*/ 546957 w 643466" name="connsiteX1-431"/>
              <a:gd fmla="*/ 33410 h 613248" name="connsiteY1-432"/>
              <a:gd fmla="*/ 635195 w 643466" name="connsiteX2-433"/>
              <a:gd fmla="*/ 304935 h 613248" name="connsiteY2-434"/>
              <a:gd fmla="*/ 569176 w 643466" name="connsiteX3-435"/>
              <a:gd fmla="*/ 587622 h 613248" name="connsiteY3-436"/>
              <a:gd fmla="*/ 12537 w 643466" name="connsiteX4-437"/>
              <a:gd fmla="*/ 518643 h 613248" name="connsiteY4-438"/>
              <a:gd fmla="*/ 4334 w 643466" name="connsiteX5-439"/>
              <a:gd fmla="*/ 102019 h 613248" name="connsiteY5-440"/>
              <a:gd fmla="*/ 103603 w 622280" name="connsiteX0-441"/>
              <a:gd fmla="*/ 51723 h 632438" name="connsiteY0-442"/>
              <a:gd fmla="*/ 546957 w 622280" name="connsiteX1-443"/>
              <a:gd fmla="*/ 52600 h 632438" name="connsiteY1-444"/>
              <a:gd fmla="*/ 569176 w 622280" name="connsiteX2-445"/>
              <a:gd fmla="*/ 606812 h 632438" name="connsiteY2-446"/>
              <a:gd fmla="*/ 12537 w 622280" name="connsiteX3-447"/>
              <a:gd fmla="*/ 537833 h 632438" name="connsiteY3-448"/>
              <a:gd fmla="*/ 4334 w 622280" name="connsiteX4-449"/>
              <a:gd fmla="*/ 121209 h 632438" name="connsiteY4-450"/>
              <a:gd fmla="*/ 103603 w 640916" name="connsiteX0-451"/>
              <a:gd fmla="*/ 51277 h 628066" name="connsiteY0-452"/>
              <a:gd fmla="*/ 546957 w 640916" name="connsiteX1-453"/>
              <a:gd fmla="*/ 52154 h 628066" name="connsiteY1-454"/>
              <a:gd fmla="*/ 595444 w 640916" name="connsiteX2-455"/>
              <a:gd fmla="*/ 600046 h 628066" name="connsiteY2-456"/>
              <a:gd fmla="*/ 12537 w 640916" name="connsiteX3-457"/>
              <a:gd fmla="*/ 537387 h 628066" name="connsiteY3-458"/>
              <a:gd fmla="*/ 4334 w 640916" name="connsiteX4-459"/>
              <a:gd fmla="*/ 120763 h 628066" name="connsiteY4-460"/>
              <a:gd fmla="*/ 103603 w 629940" name="connsiteX0-461"/>
              <a:gd fmla="*/ 26437 h 603226" name="connsiteY0-462"/>
              <a:gd fmla="*/ 546957 w 629940" name="connsiteX1-463"/>
              <a:gd fmla="*/ 27314 h 603226" name="connsiteY1-464"/>
              <a:gd fmla="*/ 595444 w 629940" name="connsiteX2-465"/>
              <a:gd fmla="*/ 575206 h 603226" name="connsiteY2-466"/>
              <a:gd fmla="*/ 12537 w 629940" name="connsiteX3-467"/>
              <a:gd fmla="*/ 512547 h 603226" name="connsiteY3-468"/>
              <a:gd fmla="*/ 4334 w 629940" name="connsiteX4-469"/>
              <a:gd fmla="*/ 95923 h 603226" name="connsiteY4-470"/>
              <a:gd fmla="*/ 103603 w 651443" name="connsiteX0-471"/>
              <a:gd fmla="*/ 20041 h 614843" name="connsiteY0-472"/>
              <a:gd fmla="*/ 608249 w 651443" name="connsiteX1-473"/>
              <a:gd fmla="*/ 39879 h 614843" name="connsiteY1-474"/>
              <a:gd fmla="*/ 595444 w 651443" name="connsiteX2-475"/>
              <a:gd fmla="*/ 568810 h 614843" name="connsiteY2-476"/>
              <a:gd fmla="*/ 12537 w 651443" name="connsiteX3-477"/>
              <a:gd fmla="*/ 506151 h 614843" name="connsiteY3-478"/>
              <a:gd fmla="*/ 4334 w 651443" name="connsiteX4-479"/>
              <a:gd fmla="*/ 89527 h 614843" name="connsiteY4-480"/>
              <a:gd fmla="*/ 103603 w 640788" name="connsiteX0-481"/>
              <a:gd fmla="*/ 20041 h 614843" name="connsiteY0-482"/>
              <a:gd fmla="*/ 581981 w 640788" name="connsiteX1-483"/>
              <a:gd fmla="*/ 39879 h 614843" name="connsiteY1-484"/>
              <a:gd fmla="*/ 595444 w 640788" name="connsiteX2-485"/>
              <a:gd fmla="*/ 568810 h 614843" name="connsiteY2-486"/>
              <a:gd fmla="*/ 12537 w 640788" name="connsiteX3-487"/>
              <a:gd fmla="*/ 506151 h 614843" name="connsiteY3-488"/>
              <a:gd fmla="*/ 4334 w 640788" name="connsiteX4-489"/>
              <a:gd fmla="*/ 89527 h 614843" name="connsiteY4-490"/>
              <a:gd fmla="*/ 103603 w 673655" name="connsiteX0-491"/>
              <a:gd fmla="*/ 38763 h 618146" name="connsiteY0-492"/>
              <a:gd fmla="*/ 581981 w 673655" name="connsiteX1-493"/>
              <a:gd fmla="*/ 58601 h 618146" name="connsiteY1-494"/>
              <a:gd fmla="*/ 621713 w 673655" name="connsiteX2-495"/>
              <a:gd fmla="*/ 562250 h 618146" name="connsiteY2-496"/>
              <a:gd fmla="*/ 12537 w 673655" name="connsiteX3-497"/>
              <a:gd fmla="*/ 524873 h 618146" name="connsiteY3-498"/>
              <a:gd fmla="*/ 4334 w 673655" name="connsiteX4-499"/>
              <a:gd fmla="*/ 108249 h 618146" name="connsiteY4-500"/>
              <a:gd fmla="*/ 103603 w 654750" name="connsiteX0-501"/>
              <a:gd fmla="*/ 38763 h 605787" name="connsiteY0-502"/>
              <a:gd fmla="*/ 581981 w 654750" name="connsiteX1-503"/>
              <a:gd fmla="*/ 58601 h 605787" name="connsiteY1-504"/>
              <a:gd fmla="*/ 621713 w 654750" name="connsiteX2-505"/>
              <a:gd fmla="*/ 562250 h 605787" name="connsiteY2-506"/>
              <a:gd fmla="*/ 12537 w 654750" name="connsiteX3-507"/>
              <a:gd fmla="*/ 524873 h 605787" name="connsiteY3-508"/>
              <a:gd fmla="*/ 4334 w 654750" name="connsiteX4-509"/>
              <a:gd fmla="*/ 108249 h 605787" name="connsiteY4-510"/>
              <a:gd fmla="*/ 103603 w 643734" name="connsiteX0-511"/>
              <a:gd fmla="*/ 31800 h 598824" name="connsiteY0-512"/>
              <a:gd fmla="*/ 581981 w 643734" name="connsiteX1-513"/>
              <a:gd fmla="*/ 51638 h 598824" name="connsiteY1-514"/>
              <a:gd fmla="*/ 621713 w 643734" name="connsiteX2-515"/>
              <a:gd fmla="*/ 555287 h 598824" name="connsiteY2-516"/>
              <a:gd fmla="*/ 12537 w 643734" name="connsiteX3-517"/>
              <a:gd fmla="*/ 517910 h 598824" name="connsiteY3-518"/>
              <a:gd fmla="*/ 4334 w 643734" name="connsiteX4-519"/>
              <a:gd fmla="*/ 101286 h 598824" name="connsiteY4-520"/>
              <a:gd fmla="*/ 103603 w 643734" name="connsiteX0-521"/>
              <a:gd fmla="*/ 24551 h 591575" name="connsiteY0-522"/>
              <a:gd fmla="*/ 581981 w 643734" name="connsiteX1-523"/>
              <a:gd fmla="*/ 44389 h 591575" name="connsiteY1-524"/>
              <a:gd fmla="*/ 621713 w 643734" name="connsiteX2-525"/>
              <a:gd fmla="*/ 548038 h 591575" name="connsiteY2-526"/>
              <a:gd fmla="*/ 12537 w 643734" name="connsiteX3-527"/>
              <a:gd fmla="*/ 510661 h 591575" name="connsiteY3-528"/>
              <a:gd fmla="*/ 4334 w 643734" name="connsiteX4-529"/>
              <a:gd fmla="*/ 94037 h 591575" name="connsiteY4-530"/>
              <a:gd fmla="*/ 103603 w 643734" name="connsiteX0-531"/>
              <a:gd fmla="*/ 20135 h 587159" name="connsiteY0-532"/>
              <a:gd fmla="*/ 581981 w 643734" name="connsiteX1-533"/>
              <a:gd fmla="*/ 39973 h 587159" name="connsiteY1-534"/>
              <a:gd fmla="*/ 621713 w 643734" name="connsiteX2-535"/>
              <a:gd fmla="*/ 543622 h 587159" name="connsiteY2-536"/>
              <a:gd fmla="*/ 12537 w 643734" name="connsiteX3-537"/>
              <a:gd fmla="*/ 506245 h 587159" name="connsiteY3-538"/>
              <a:gd fmla="*/ 4334 w 643734" name="connsiteX4-539"/>
              <a:gd fmla="*/ 89621 h 587159" name="connsiteY4-540"/>
              <a:gd fmla="*/ 51067 w 657504" name="connsiteX0-541"/>
              <a:gd fmla="*/ 31623 h 592327" name="connsiteY0-542"/>
              <a:gd fmla="*/ 581981 w 657504" name="connsiteX1-543"/>
              <a:gd fmla="*/ 45141 h 592327" name="connsiteY1-544"/>
              <a:gd fmla="*/ 621713 w 657504" name="connsiteX2-545"/>
              <a:gd fmla="*/ 548790 h 592327" name="connsiteY2-546"/>
              <a:gd fmla="*/ 12537 w 657504" name="connsiteX3-547"/>
              <a:gd fmla="*/ 511413 h 592327" name="connsiteY3-548"/>
              <a:gd fmla="*/ 4334 w 657504" name="connsiteX4-549"/>
              <a:gd fmla="*/ 94789 h 592327" name="connsiteY4-550"/>
              <a:gd fmla="*/ 51067 w 676118" name="connsiteX0-551"/>
              <a:gd fmla="*/ 31623 h 604686" name="connsiteY0-552"/>
              <a:gd fmla="*/ 581981 w 676118" name="connsiteX1-553"/>
              <a:gd fmla="*/ 45141 h 604686" name="connsiteY1-554"/>
              <a:gd fmla="*/ 621713 w 676118" name="connsiteX2-555"/>
              <a:gd fmla="*/ 548790 h 604686" name="connsiteY2-556"/>
              <a:gd fmla="*/ 12537 w 676118" name="connsiteX3-557"/>
              <a:gd fmla="*/ 511413 h 604686" name="connsiteY3-558"/>
              <a:gd fmla="*/ 4334 w 676118" name="connsiteX4-559"/>
              <a:gd fmla="*/ 94789 h 604686" name="connsiteY4-560"/>
              <a:gd fmla="*/ 51067 w 659741" name="connsiteX0-561"/>
              <a:gd fmla="*/ 18182 h 591245" name="connsiteY0-562"/>
              <a:gd fmla="*/ 581981 w 659741" name="connsiteX1-563"/>
              <a:gd fmla="*/ 31700 h 591245" name="connsiteY1-564"/>
              <a:gd fmla="*/ 621713 w 659741" name="connsiteX2-565"/>
              <a:gd fmla="*/ 535349 h 591245" name="connsiteY2-566"/>
              <a:gd fmla="*/ 12537 w 659741" name="connsiteX3-567"/>
              <a:gd fmla="*/ 497972 h 591245" name="connsiteY3-568"/>
              <a:gd fmla="*/ 4334 w 659741" name="connsiteX4-569"/>
              <a:gd fmla="*/ 81348 h 591245" name="connsiteY4-570"/>
              <a:gd fmla="*/ 51067 w 671131" name="connsiteX0-571"/>
              <a:gd fmla="*/ 18182 h 591245" name="connsiteY0-572"/>
              <a:gd fmla="*/ 617005 w 671131" name="connsiteX1-573"/>
              <a:gd fmla="*/ 31700 h 591245" name="connsiteY1-574"/>
              <a:gd fmla="*/ 621713 w 671131" name="connsiteX2-575"/>
              <a:gd fmla="*/ 535349 h 591245" name="connsiteY2-576"/>
              <a:gd fmla="*/ 12537 w 671131" name="connsiteX3-577"/>
              <a:gd fmla="*/ 497972 h 591245" name="connsiteY3-578"/>
              <a:gd fmla="*/ 4334 w 671131" name="connsiteX4-579"/>
              <a:gd fmla="*/ 81348 h 591245" name="connsiteY4-580"/>
              <a:gd fmla="*/ 51067 w 648099" name="connsiteX0-581"/>
              <a:gd fmla="*/ 18182 h 578886" name="connsiteY0-582"/>
              <a:gd fmla="*/ 617005 w 648099" name="connsiteX1-583"/>
              <a:gd fmla="*/ 31700 h 578886" name="connsiteY1-584"/>
              <a:gd fmla="*/ 621713 w 648099" name="connsiteX2-585"/>
              <a:gd fmla="*/ 535349 h 578886" name="connsiteY2-586"/>
              <a:gd fmla="*/ 12537 w 648099" name="connsiteX3-587"/>
              <a:gd fmla="*/ 497972 h 578886" name="connsiteY3-588"/>
              <a:gd fmla="*/ 4334 w 648099" name="connsiteX4-589"/>
              <a:gd fmla="*/ 81348 h 578886" name="connsiteY4-590"/>
              <a:gd fmla="*/ 51067 w 648099" name="connsiteX0-591"/>
              <a:gd fmla="*/ 18182 h 565791" name="connsiteY0-592"/>
              <a:gd fmla="*/ 617005 w 648099" name="connsiteX1-593"/>
              <a:gd fmla="*/ 31700 h 565791" name="connsiteY1-594"/>
              <a:gd fmla="*/ 621713 w 648099" name="connsiteX2-595"/>
              <a:gd fmla="*/ 535349 h 565791" name="connsiteY2-596"/>
              <a:gd fmla="*/ 12537 w 648099" name="connsiteX3-597"/>
              <a:gd fmla="*/ 497972 h 565791" name="connsiteY3-598"/>
              <a:gd fmla="*/ 4334 w 648099" name="connsiteX4-599"/>
              <a:gd fmla="*/ 81348 h 565791" name="connsiteY4-600"/>
            </a:gdLst>
            <a:ahLst/>
            <a:cxnLst>
              <a:cxn ang="0">
                <a:pos x="connsiteX0-1" y="connsiteY0-2"/>
              </a:cxn>
              <a:cxn ang="0">
                <a:pos x="connsiteX1-3" y="connsiteY1-4"/>
              </a:cxn>
              <a:cxn ang="0">
                <a:pos x="connsiteX2-5" y="connsiteY2-6"/>
              </a:cxn>
              <a:cxn ang="0">
                <a:pos x="connsiteX3-7" y="connsiteY3-8"/>
              </a:cxn>
              <a:cxn ang="0">
                <a:pos x="connsiteX4-9" y="connsiteY4-10"/>
              </a:cxn>
            </a:cxnLst>
            <a:rect b="b" l="l" r="r" t="t"/>
            <a:pathLst>
              <a:path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49F92"/>
          </a:solidFill>
          <a:ln cap="rnd" w="25400">
            <a:solidFill>
              <a:srgbClr val="062F3D"/>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lstStyle/>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r>
              <a:rPr altLang="en-US" dirty="0" lang="zh-CN" sz="2800">
                <a:solidFill>
                  <a:srgbClr val="062F3D"/>
                </a:solidFill>
                <a:latin charset="-122" panose="02000000000000000000" pitchFamily="2" typeface="方正静蕾简体"/>
                <a:ea charset="-122" panose="02000000000000000000" pitchFamily="2" typeface="方正静蕾简体"/>
              </a:rPr>
              <a:t>琉球赔款</a:t>
            </a:r>
            <a:r>
              <a:rPr altLang="zh-CN" dirty="0" lang="en-US" sz="2800">
                <a:solidFill>
                  <a:srgbClr val="062F3D"/>
                </a:solidFill>
                <a:latin charset="-122" panose="02000000000000000000" pitchFamily="2" typeface="方正静蕾简体"/>
                <a:ea charset="-122" panose="02000000000000000000" pitchFamily="2" typeface="方正静蕾简体"/>
              </a:rPr>
              <a:t>——50</a:t>
            </a:r>
            <a:r>
              <a:rPr altLang="en-US" dirty="0" lang="zh-CN" sz="2800">
                <a:solidFill>
                  <a:srgbClr val="062F3D"/>
                </a:solidFill>
                <a:latin charset="-122" panose="02000000000000000000" pitchFamily="2" typeface="方正静蕾简体"/>
                <a:ea charset="-122" panose="02000000000000000000" pitchFamily="2" typeface="方正静蕾简体"/>
              </a:rPr>
              <a:t>万两库平银</a:t>
            </a:r>
            <a:endParaRPr altLang="zh-CN" dirty="0" lang="en-US" sz="2800">
              <a:solidFill>
                <a:srgbClr val="062F3D"/>
              </a:solidFill>
              <a:latin charset="-122" panose="02000000000000000000" pitchFamily="2" typeface="方正静蕾简体"/>
              <a:ea charset="-122" panose="02000000000000000000" pitchFamily="2" typeface="方正静蕾简体"/>
            </a:endParaRPr>
          </a:p>
          <a:p>
            <a:r>
              <a:rPr altLang="en-US" dirty="0" lang="zh-CN" sz="2800">
                <a:solidFill>
                  <a:srgbClr val="062F3D"/>
                </a:solidFill>
                <a:latin charset="-122" panose="02000000000000000000" pitchFamily="2" typeface="方正静蕾简体"/>
                <a:ea charset="-122" panose="02000000000000000000" pitchFamily="2" typeface="方正静蕾简体"/>
              </a:rPr>
              <a:t>甲午赔款</a:t>
            </a:r>
            <a:r>
              <a:rPr altLang="zh-CN" dirty="0" lang="en-US" sz="2800">
                <a:solidFill>
                  <a:srgbClr val="062F3D"/>
                </a:solidFill>
                <a:latin charset="-122" panose="02000000000000000000" pitchFamily="2" typeface="方正静蕾简体"/>
                <a:ea charset="-122" panose="02000000000000000000" pitchFamily="2" typeface="方正静蕾简体"/>
              </a:rPr>
              <a:t>——2</a:t>
            </a:r>
            <a:r>
              <a:rPr altLang="en-US" dirty="0" lang="zh-CN" sz="2800">
                <a:solidFill>
                  <a:srgbClr val="062F3D"/>
                </a:solidFill>
                <a:latin charset="-122" panose="02000000000000000000" pitchFamily="2" typeface="方正静蕾简体"/>
                <a:ea charset="-122" panose="02000000000000000000" pitchFamily="2" typeface="方正静蕾简体"/>
              </a:rPr>
              <a:t>亿</a:t>
            </a:r>
            <a:r>
              <a:rPr altLang="zh-CN" dirty="0" lang="en-US" sz="2800">
                <a:solidFill>
                  <a:srgbClr val="062F3D"/>
                </a:solidFill>
                <a:latin charset="-122" panose="02000000000000000000" pitchFamily="2" typeface="方正静蕾简体"/>
                <a:ea charset="-122" panose="02000000000000000000" pitchFamily="2" typeface="方正静蕾简体"/>
              </a:rPr>
              <a:t>3</a:t>
            </a:r>
            <a:r>
              <a:rPr altLang="en-US" dirty="0" lang="zh-CN" sz="2800">
                <a:solidFill>
                  <a:srgbClr val="062F3D"/>
                </a:solidFill>
                <a:latin charset="-122" panose="02000000000000000000" pitchFamily="2" typeface="方正静蕾简体"/>
                <a:ea charset="-122" panose="02000000000000000000" pitchFamily="2" typeface="方正静蕾简体"/>
              </a:rPr>
              <a:t>千万两海关银</a:t>
            </a:r>
            <a:endParaRPr altLang="zh-CN" dirty="0" lang="en-US" sz="2800">
              <a:solidFill>
                <a:srgbClr val="062F3D"/>
              </a:solidFill>
              <a:latin charset="-122" panose="02000000000000000000" pitchFamily="2" typeface="方正静蕾简体"/>
              <a:ea charset="-122" panose="02000000000000000000" pitchFamily="2" typeface="方正静蕾简体"/>
            </a:endParaRPr>
          </a:p>
          <a:p>
            <a:r>
              <a:rPr altLang="en-US" dirty="0" lang="zh-CN" sz="2800">
                <a:solidFill>
                  <a:srgbClr val="062F3D"/>
                </a:solidFill>
                <a:latin charset="-122" panose="02000000000000000000" pitchFamily="2" typeface="方正静蕾简体"/>
                <a:ea charset="-122" panose="02000000000000000000" pitchFamily="2" typeface="方正静蕾简体"/>
              </a:rPr>
              <a:t>庚子赔款</a:t>
            </a:r>
            <a:r>
              <a:rPr altLang="zh-CN" dirty="0" lang="en-US" sz="2800">
                <a:solidFill>
                  <a:srgbClr val="062F3D"/>
                </a:solidFill>
                <a:latin charset="-122" panose="02000000000000000000" pitchFamily="2" typeface="方正静蕾简体"/>
                <a:ea charset="-122" panose="02000000000000000000" pitchFamily="2" typeface="方正静蕾简体"/>
              </a:rPr>
              <a:t>——7594</a:t>
            </a:r>
            <a:r>
              <a:rPr altLang="en-US" dirty="0" lang="zh-CN" sz="2800">
                <a:solidFill>
                  <a:srgbClr val="062F3D"/>
                </a:solidFill>
                <a:latin charset="-122" panose="02000000000000000000" pitchFamily="2" typeface="方正静蕾简体"/>
                <a:ea charset="-122" panose="02000000000000000000" pitchFamily="2" typeface="方正静蕾简体"/>
              </a:rPr>
              <a:t>万两海关银</a:t>
            </a:r>
            <a:endParaRPr altLang="zh-CN" dirty="0" lang="en-US" sz="28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r>
              <a:rPr altLang="en-US" dirty="0" lang="zh-CN" sz="2400">
                <a:solidFill>
                  <a:srgbClr val="062F3D"/>
                </a:solidFill>
                <a:latin charset="-122" panose="02000000000000000000" pitchFamily="2" typeface="方正静蕾简体"/>
                <a:ea charset="-122" panose="02000000000000000000" pitchFamily="2" typeface="方正静蕾简体"/>
              </a:rPr>
              <a:t> 换算成银元为：</a:t>
            </a:r>
            <a:r>
              <a:rPr altLang="zh-CN" dirty="0" lang="en-US" sz="2400">
                <a:solidFill>
                  <a:srgbClr val="FF0000"/>
                </a:solidFill>
                <a:latin charset="-122" panose="02000000000000000000" pitchFamily="2" typeface="方正静蕾简体"/>
                <a:ea charset="-122" panose="02000000000000000000" pitchFamily="2" typeface="方正静蕾简体"/>
              </a:rPr>
              <a:t>7.9</a:t>
            </a:r>
            <a:r>
              <a:rPr altLang="en-US" dirty="0" lang="zh-CN" sz="2400">
                <a:solidFill>
                  <a:srgbClr val="FF0000"/>
                </a:solidFill>
                <a:latin charset="-122" panose="02000000000000000000" pitchFamily="2" typeface="方正静蕾简体"/>
                <a:ea charset="-122" panose="02000000000000000000" pitchFamily="2" typeface="方正静蕾简体"/>
              </a:rPr>
              <a:t>亿银元</a:t>
            </a:r>
            <a:r>
              <a:rPr altLang="en-US" dirty="0" lang="zh-CN" sz="2400">
                <a:solidFill>
                  <a:srgbClr val="062F3D"/>
                </a:solidFill>
                <a:latin charset="-122" panose="02000000000000000000" pitchFamily="2" typeface="方正静蕾简体"/>
                <a:ea charset="-122" panose="02000000000000000000" pitchFamily="2" typeface="方正静蕾简体"/>
              </a:rPr>
              <a:t>（</a:t>
            </a:r>
            <a:r>
              <a:rPr altLang="zh-CN" dirty="0" lang="en-US" sz="2400">
                <a:solidFill>
                  <a:srgbClr val="062F3D"/>
                </a:solidFill>
                <a:latin charset="-122" panose="02000000000000000000" pitchFamily="2" typeface="方正静蕾简体"/>
                <a:ea charset="-122" panose="02000000000000000000" pitchFamily="2" typeface="方正静蕾简体"/>
              </a:rPr>
              <a:t>1</a:t>
            </a:r>
            <a:r>
              <a:rPr altLang="en-US" dirty="0" lang="zh-CN" sz="2400">
                <a:solidFill>
                  <a:srgbClr val="062F3D"/>
                </a:solidFill>
                <a:latin charset="-122" panose="02000000000000000000" pitchFamily="2" typeface="方正静蕾简体"/>
                <a:ea charset="-122" panose="02000000000000000000" pitchFamily="2" typeface="方正静蕾简体"/>
              </a:rPr>
              <a:t>库平银约为</a:t>
            </a:r>
            <a:r>
              <a:rPr altLang="zh-CN" dirty="0" lang="en-US" sz="2400">
                <a:solidFill>
                  <a:srgbClr val="062F3D"/>
                </a:solidFill>
                <a:latin charset="-122" panose="02000000000000000000" pitchFamily="2" typeface="方正静蕾简体"/>
                <a:ea charset="-122" panose="02000000000000000000" pitchFamily="2" typeface="方正静蕾简体"/>
              </a:rPr>
              <a:t>1.3</a:t>
            </a:r>
            <a:r>
              <a:rPr altLang="en-US" dirty="0" lang="zh-CN" sz="2400">
                <a:solidFill>
                  <a:srgbClr val="062F3D"/>
                </a:solidFill>
                <a:latin charset="-122" panose="02000000000000000000" pitchFamily="2" typeface="方正静蕾简体"/>
                <a:ea charset="-122" panose="02000000000000000000" pitchFamily="2" typeface="方正静蕾简体"/>
              </a:rPr>
              <a:t>银元，</a:t>
            </a:r>
            <a:r>
              <a:rPr altLang="zh-CN" dirty="0" lang="en-US" sz="2400">
                <a:solidFill>
                  <a:srgbClr val="062F3D"/>
                </a:solidFill>
                <a:latin charset="-122" panose="02000000000000000000" pitchFamily="2" typeface="方正静蕾简体"/>
                <a:ea charset="-122" panose="02000000000000000000" pitchFamily="2" typeface="方正静蕾简体"/>
              </a:rPr>
              <a:t>1</a:t>
            </a:r>
            <a:r>
              <a:rPr altLang="en-US" dirty="0" lang="zh-CN" sz="2400">
                <a:solidFill>
                  <a:srgbClr val="062F3D"/>
                </a:solidFill>
                <a:latin charset="-122" panose="02000000000000000000" pitchFamily="2" typeface="方正静蕾简体"/>
                <a:ea charset="-122" panose="02000000000000000000" pitchFamily="2" typeface="方正静蕾简体"/>
              </a:rPr>
              <a:t>海关    银约为</a:t>
            </a:r>
            <a:r>
              <a:rPr altLang="zh-CN" dirty="0" lang="en-US" sz="2400">
                <a:solidFill>
                  <a:srgbClr val="062F3D"/>
                </a:solidFill>
                <a:latin charset="-122" panose="02000000000000000000" pitchFamily="2" typeface="方正静蕾简体"/>
                <a:ea charset="-122" panose="02000000000000000000" pitchFamily="2" typeface="方正静蕾简体"/>
              </a:rPr>
              <a:t>1.56</a:t>
            </a:r>
            <a:r>
              <a:rPr altLang="en-US" dirty="0" lang="zh-CN" sz="2400">
                <a:solidFill>
                  <a:srgbClr val="062F3D"/>
                </a:solidFill>
                <a:latin charset="-122" panose="02000000000000000000" pitchFamily="2" typeface="方正静蕾简体"/>
                <a:ea charset="-122" panose="02000000000000000000" pitchFamily="2" typeface="方正静蕾简体"/>
              </a:rPr>
              <a:t>银元），换算成当时的英镑价为：</a:t>
            </a:r>
            <a:r>
              <a:rPr altLang="zh-CN" dirty="0" lang="en-US" sz="2400">
                <a:solidFill>
                  <a:srgbClr val="062F3D"/>
                </a:solidFill>
                <a:latin charset="-122" panose="02000000000000000000" pitchFamily="2" typeface="方正静蕾简体"/>
                <a:ea charset="-122" panose="02000000000000000000" pitchFamily="2" typeface="方正静蕾简体"/>
              </a:rPr>
              <a:t>0.79</a:t>
            </a:r>
            <a:r>
              <a:rPr altLang="en-US" dirty="0" lang="zh-CN" sz="2400">
                <a:solidFill>
                  <a:srgbClr val="062F3D"/>
                </a:solidFill>
                <a:latin charset="-122" panose="02000000000000000000" pitchFamily="2" typeface="方正静蕾简体"/>
                <a:ea charset="-122" panose="02000000000000000000" pitchFamily="2" typeface="方正静蕾简体"/>
              </a:rPr>
              <a:t>亿英镑（</a:t>
            </a:r>
            <a:r>
              <a:rPr altLang="zh-CN" dirty="0" lang="en-US" sz="2400">
                <a:solidFill>
                  <a:srgbClr val="062F3D"/>
                </a:solidFill>
                <a:latin charset="-122" panose="02000000000000000000" pitchFamily="2" typeface="方正静蕾简体"/>
                <a:ea charset="-122" panose="02000000000000000000" pitchFamily="2" typeface="方正静蕾简体"/>
              </a:rPr>
              <a:t>1</a:t>
            </a:r>
            <a:r>
              <a:rPr altLang="en-US" dirty="0" lang="zh-CN" sz="2400">
                <a:solidFill>
                  <a:srgbClr val="062F3D"/>
                </a:solidFill>
                <a:latin charset="-122" panose="02000000000000000000" pitchFamily="2" typeface="方正静蕾简体"/>
                <a:ea charset="-122" panose="02000000000000000000" pitchFamily="2" typeface="方正静蕾简体"/>
              </a:rPr>
              <a:t>英镑约为</a:t>
            </a:r>
            <a:r>
              <a:rPr altLang="zh-CN" dirty="0" lang="en-US" sz="2400">
                <a:solidFill>
                  <a:srgbClr val="062F3D"/>
                </a:solidFill>
                <a:latin charset="-122" panose="02000000000000000000" pitchFamily="2" typeface="方正静蕾简体"/>
                <a:ea charset="-122" panose="02000000000000000000" pitchFamily="2" typeface="方正静蕾简体"/>
              </a:rPr>
              <a:t>10</a:t>
            </a:r>
            <a:r>
              <a:rPr altLang="en-US" dirty="0" lang="zh-CN" sz="2400">
                <a:solidFill>
                  <a:srgbClr val="062F3D"/>
                </a:solidFill>
                <a:latin charset="-122" panose="02000000000000000000" pitchFamily="2" typeface="方正静蕾简体"/>
                <a:ea charset="-122" panose="02000000000000000000" pitchFamily="2" typeface="方正静蕾简体"/>
              </a:rPr>
              <a:t>银元）。</a:t>
            </a:r>
            <a:endParaRPr altLang="zh-CN" dirty="0" lang="en-US" sz="2400">
              <a:solidFill>
                <a:srgbClr val="062F3D"/>
              </a:solidFill>
              <a:latin charset="-122" panose="02000000000000000000" pitchFamily="2" typeface="方正静蕾简体"/>
              <a:ea charset="-122" panose="02000000000000000000" pitchFamily="2" typeface="方正静蕾简体"/>
            </a:endParaRPr>
          </a:p>
          <a:p>
            <a:r>
              <a:rPr altLang="en-US" dirty="0" lang="zh-CN" sz="2400">
                <a:solidFill>
                  <a:srgbClr val="062F3D"/>
                </a:solidFill>
                <a:latin charset="-122" panose="02000000000000000000" pitchFamily="2" typeface="方正静蕾简体"/>
                <a:ea charset="-122" panose="02000000000000000000" pitchFamily="2" typeface="方正静蕾简体"/>
              </a:rPr>
              <a:t>  在</a:t>
            </a:r>
            <a:r>
              <a:rPr altLang="zh-CN" dirty="0" lang="en-US" sz="2400">
                <a:solidFill>
                  <a:srgbClr val="062F3D"/>
                </a:solidFill>
                <a:latin charset="-122" panose="02000000000000000000" pitchFamily="2" typeface="方正静蕾简体"/>
                <a:ea charset="-122" panose="02000000000000000000" pitchFamily="2" typeface="方正静蕾简体"/>
              </a:rPr>
              <a:t>1905</a:t>
            </a:r>
            <a:r>
              <a:rPr altLang="en-US" dirty="0" lang="zh-CN" sz="2400">
                <a:solidFill>
                  <a:srgbClr val="062F3D"/>
                </a:solidFill>
                <a:latin charset="-122" panose="02000000000000000000" pitchFamily="2" typeface="方正静蕾简体"/>
                <a:ea charset="-122" panose="02000000000000000000" pitchFamily="2" typeface="方正静蕾简体"/>
              </a:rPr>
              <a:t>年，</a:t>
            </a:r>
            <a:r>
              <a:rPr altLang="zh-CN" dirty="0" lang="en-US" sz="2400">
                <a:solidFill>
                  <a:srgbClr val="062F3D"/>
                </a:solidFill>
                <a:latin charset="-122" panose="02000000000000000000" pitchFamily="2" typeface="方正静蕾简体"/>
                <a:ea charset="-122" panose="02000000000000000000" pitchFamily="2" typeface="方正静蕾简体"/>
              </a:rPr>
              <a:t>1</a:t>
            </a:r>
            <a:r>
              <a:rPr altLang="en-US" dirty="0" lang="zh-CN" sz="2400">
                <a:solidFill>
                  <a:srgbClr val="062F3D"/>
                </a:solidFill>
                <a:latin charset="-122" panose="02000000000000000000" pitchFamily="2" typeface="方正静蕾简体"/>
                <a:ea charset="-122" panose="02000000000000000000" pitchFamily="2" typeface="方正静蕾简体"/>
              </a:rPr>
              <a:t>银元可以在北京买米</a:t>
            </a:r>
            <a:r>
              <a:rPr altLang="zh-CN" dirty="0" lang="en-US" sz="2400">
                <a:solidFill>
                  <a:srgbClr val="062F3D"/>
                </a:solidFill>
                <a:latin charset="-122" panose="02000000000000000000" pitchFamily="2" typeface="方正静蕾简体"/>
                <a:ea charset="-122" panose="02000000000000000000" pitchFamily="2" typeface="方正静蕾简体"/>
              </a:rPr>
              <a:t>50</a:t>
            </a:r>
            <a:r>
              <a:rPr altLang="en-US" dirty="0" lang="zh-CN" sz="2400">
                <a:solidFill>
                  <a:srgbClr val="062F3D"/>
                </a:solidFill>
                <a:latin charset="-122" panose="02000000000000000000" pitchFamily="2" typeface="方正静蕾简体"/>
                <a:ea charset="-122" panose="02000000000000000000" pitchFamily="2" typeface="方正静蕾简体"/>
              </a:rPr>
              <a:t>斤。</a:t>
            </a:r>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zh-CN" dirty="0" lang="en-US" sz="2400">
              <a:solidFill>
                <a:srgbClr val="062F3D"/>
              </a:solidFill>
              <a:latin charset="-122" panose="02000000000000000000" pitchFamily="2" typeface="方正静蕾简体"/>
              <a:ea charset="-122" panose="02000000000000000000" pitchFamily="2" typeface="方正静蕾简体"/>
            </a:endParaRPr>
          </a:p>
          <a:p>
            <a:endParaRPr altLang="en-US" dirty="0" lang="zh-CN" sz="2400">
              <a:solidFill>
                <a:srgbClr val="062F3D"/>
              </a:solidFill>
              <a:latin charset="-122" panose="02000000000000000000" pitchFamily="2" typeface="方正静蕾简体"/>
              <a:ea charset="-122" panose="02000000000000000000" pitchFamily="2" typeface="方正静蕾简体"/>
            </a:endParaRPr>
          </a:p>
        </p:txBody>
      </p:sp>
      <p:sp>
        <p:nvSpPr>
          <p:cNvPr id="2" name="流程图: 可选过程 1"/>
          <p:cNvSpPr/>
          <p:nvPr/>
        </p:nvSpPr>
        <p:spPr>
          <a:xfrm>
            <a:off x="8977460" y="3100029"/>
            <a:ext cx="2433531" cy="904762"/>
          </a:xfrm>
          <a:prstGeom prst="flowChartAlternateProcess">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zh-CN" dirty="0" lang="en-US" sz="3200"/>
              <a:t>3.0594</a:t>
            </a:r>
            <a:r>
              <a:rPr altLang="zh-CN" dirty="0" lang="zh-CN" sz="3200"/>
              <a:t>亿两海关银</a:t>
            </a:r>
            <a:endParaRPr altLang="en-US" dirty="0" lang="zh-CN" sz="3200"/>
          </a:p>
        </p:txBody>
      </p:sp>
      <p:sp>
        <p:nvSpPr>
          <p:cNvPr id="4" name="文本框 3"/>
          <p:cNvSpPr txBox="1"/>
          <p:nvPr/>
        </p:nvSpPr>
        <p:spPr>
          <a:xfrm>
            <a:off x="5445457" y="1336125"/>
            <a:ext cx="3439238" cy="646331"/>
          </a:xfrm>
          <a:prstGeom prst="rect">
            <a:avLst/>
          </a:prstGeom>
        </p:spPr>
        <p:style>
          <a:lnRef idx="3">
            <a:schemeClr val="lt1"/>
          </a:lnRef>
          <a:fillRef idx="1">
            <a:schemeClr val="dk1"/>
          </a:fillRef>
          <a:effectRef idx="1">
            <a:schemeClr val="dk1"/>
          </a:effectRef>
          <a:fontRef idx="minor">
            <a:schemeClr val="lt1"/>
          </a:fontRef>
        </p:style>
        <p:txBody>
          <a:bodyPr rtlCol="0" wrap="square">
            <a:spAutoFit/>
          </a:bodyPr>
          <a:lstStyle/>
          <a:p>
            <a:r>
              <a:rPr altLang="en-US" dirty="0" lang="zh-CN" sz="3600">
                <a:solidFill>
                  <a:schemeClr val="bg1"/>
                </a:solidFill>
              </a:rPr>
              <a:t>日本拿到的赔款</a:t>
            </a:r>
            <a:endParaRPr altLang="en-US" dirty="0" lang="zh-CN" sz="3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ppt_x"/>
                                          </p:val>
                                        </p:tav>
                                        <p:tav tm="100000">
                                          <p:val>
                                            <p:strVal val="#ppt_x"/>
                                          </p:val>
                                        </p:tav>
                                      </p:tavLst>
                                    </p:anim>
                                    <p:anim calcmode="lin" valueType="num">
                                      <p:cBhvr additive="base">
                                        <p:cTn dur="500" fill="hold" id="8"/>
                                        <p:tgtEl>
                                          <p:spTgt spid="4"/>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17"/>
                                        </p:tgtEl>
                                        <p:attrNameLst>
                                          <p:attrName>style.visibility</p:attrName>
                                        </p:attrNameLst>
                                      </p:cBhvr>
                                      <p:to>
                                        <p:strVal val="visible"/>
                                      </p:to>
                                    </p:set>
                                    <p:anim calcmode="lin" valueType="num">
                                      <p:cBhvr additive="base">
                                        <p:cTn dur="500" fill="hold" id="13"/>
                                        <p:tgtEl>
                                          <p:spTgt spid="17"/>
                                        </p:tgtEl>
                                        <p:attrNameLst>
                                          <p:attrName>ppt_x</p:attrName>
                                        </p:attrNameLst>
                                      </p:cBhvr>
                                      <p:tavLst>
                                        <p:tav tm="0">
                                          <p:val>
                                            <p:strVal val="#ppt_x"/>
                                          </p:val>
                                        </p:tav>
                                        <p:tav tm="100000">
                                          <p:val>
                                            <p:strVal val="#ppt_x"/>
                                          </p:val>
                                        </p:tav>
                                      </p:tavLst>
                                    </p:anim>
                                    <p:anim calcmode="lin" valueType="num">
                                      <p:cBhvr additive="base">
                                        <p:cTn dur="500" fill="hold" id="14"/>
                                        <p:tgtEl>
                                          <p:spTgt spid="17"/>
                                        </p:tgtEl>
                                        <p:attrNameLst>
                                          <p:attrName>ppt_y</p:attrName>
                                        </p:attrNameLst>
                                      </p:cBhvr>
                                      <p:tavLst>
                                        <p:tav tm="0">
                                          <p:val>
                                            <p:strVal val="1+#ppt_h/2"/>
                                          </p:val>
                                        </p:tav>
                                        <p:tav tm="100000">
                                          <p:val>
                                            <p:strVal val="#ppt_y"/>
                                          </p:val>
                                        </p:tav>
                                      </p:tavLst>
                                    </p:anim>
                                  </p:childTnLst>
                                </p:cTn>
                              </p:par>
                              <p:par>
                                <p:cTn fill="hold" grpId="0" id="15" nodeType="withEffect" presetClass="entr" presetID="2" presetSubtype="4">
                                  <p:stCondLst>
                                    <p:cond delay="0"/>
                                  </p:stCondLst>
                                  <p:childTnLst>
                                    <p:set>
                                      <p:cBhvr>
                                        <p:cTn dur="1" fill="hold" id="16">
                                          <p:stCondLst>
                                            <p:cond delay="0"/>
                                          </p:stCondLst>
                                        </p:cTn>
                                        <p:tgtEl>
                                          <p:spTgt spid="2"/>
                                        </p:tgtEl>
                                        <p:attrNameLst>
                                          <p:attrName>style.visibility</p:attrName>
                                        </p:attrNameLst>
                                      </p:cBhvr>
                                      <p:to>
                                        <p:strVal val="visible"/>
                                      </p:to>
                                    </p:set>
                                    <p:anim calcmode="lin" valueType="num">
                                      <p:cBhvr additive="base">
                                        <p:cTn dur="500" fill="hold" id="17"/>
                                        <p:tgtEl>
                                          <p:spTgt spid="2"/>
                                        </p:tgtEl>
                                        <p:attrNameLst>
                                          <p:attrName>ppt_x</p:attrName>
                                        </p:attrNameLst>
                                      </p:cBhvr>
                                      <p:tavLst>
                                        <p:tav tm="0">
                                          <p:val>
                                            <p:strVal val="#ppt_x"/>
                                          </p:val>
                                        </p:tav>
                                        <p:tav tm="100000">
                                          <p:val>
                                            <p:strVal val="#ppt_x"/>
                                          </p:val>
                                        </p:tav>
                                      </p:tavLst>
                                    </p:anim>
                                    <p:anim calcmode="lin" valueType="num">
                                      <p:cBhvr additive="base">
                                        <p:cTn dur="500" fill="hold" id="18"/>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7"/>
      <p:bldP animBg="1" grpId="0" spid="2"/>
      <p:bldP animBg="1" grpId="0" spid="4"/>
    </p:bldLst>
  </p:timing>
</p:sld>
</file>

<file path=ppt/slides/slide56.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3" name="图片 2"/>
          <p:cNvPicPr>
            <a:picLocks noChangeAspect="1"/>
          </p:cNvPicPr>
          <p:nvPr/>
        </p:nvPicPr>
        <p:blipFill>
          <a:blip r:embed="rId2"/>
          <a:stretch>
            <a:fillRect/>
          </a:stretch>
        </p:blipFill>
        <p:spPr>
          <a:xfrm>
            <a:off x="14287" y="0"/>
            <a:ext cx="3590925" cy="3448050"/>
          </a:xfrm>
          <a:prstGeom prst="rect">
            <a:avLst/>
          </a:prstGeom>
        </p:spPr>
      </p:pic>
      <p:pic>
        <p:nvPicPr>
          <p:cNvPr id="5" name="图片 4"/>
          <p:cNvPicPr>
            <a:picLocks noChangeAspect="1"/>
          </p:cNvPicPr>
          <p:nvPr/>
        </p:nvPicPr>
        <p:blipFill>
          <a:blip r:embed="rId3"/>
          <a:stretch>
            <a:fillRect/>
          </a:stretch>
        </p:blipFill>
        <p:spPr>
          <a:xfrm>
            <a:off x="14288" y="3552410"/>
            <a:ext cx="3457782" cy="3300827"/>
          </a:xfrm>
          <a:prstGeom prst="rect">
            <a:avLst/>
          </a:prstGeom>
        </p:spPr>
      </p:pic>
      <p:graphicFrame>
        <p:nvGraphicFramePr>
          <p:cNvPr id="9" name="Group 3"/>
          <p:cNvGraphicFramePr>
            <a:graphicFrameLocks noGrp="1"/>
          </p:cNvGraphicFramePr>
          <p:nvPr/>
        </p:nvGraphicFramePr>
        <p:xfrm>
          <a:off x="3763168" y="1557325"/>
          <a:ext cx="8256588" cy="3569669"/>
        </p:xfrm>
        <a:graphic>
          <a:graphicData uri="http://schemas.openxmlformats.org/drawingml/2006/table">
            <a:tbl>
              <a:tblPr/>
              <a:tblGrid>
                <a:gridCol w="1224057"/>
                <a:gridCol w="3457841"/>
                <a:gridCol w="3574690"/>
              </a:tblGrid>
              <a:tr h="581234">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0" baseline="0" cap="none" dirty="0"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r>
                        <a:rPr b="1" baseline="0" cap="none" i="0" kumimoji="0" lang="zh-CN" normalizeH="0" strike="noStrike" sz="3200" u="none">
                          <a:ln>
                            <a:noFill/>
                          </a:ln>
                          <a:solidFill>
                            <a:schemeClr val="tx1"/>
                          </a:solidFill>
                          <a:effectLst/>
                          <a:latin charset="0" panose="020B0604020202020204" pitchFamily="34" typeface="Arial"/>
                          <a:ea charset="-122" panose="02010600030101010101" pitchFamily="2" typeface="宋体"/>
                        </a:rPr>
                        <a:t>内容</a:t>
                      </a:r>
                      <a:endParaRPr b="1" baseline="0" cap="none" i="0" kumimoji="0" lang="zh-CN" normalizeH="0" strike="noStrike" sz="32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r>
                        <a:rPr b="1" baseline="0" cap="none" i="0" kumimoji="0" lang="zh-CN" normalizeH="0" strike="noStrike" sz="2800" u="none">
                          <a:ln>
                            <a:noFill/>
                          </a:ln>
                          <a:solidFill>
                            <a:schemeClr val="tx1"/>
                          </a:solidFill>
                          <a:effectLst/>
                          <a:latin charset="0" panose="020B0604020202020204" pitchFamily="34" typeface="Arial"/>
                          <a:ea charset="-122" panose="02010600030101010101" pitchFamily="2" typeface="宋体"/>
                        </a:rPr>
                        <a:t>危害</a:t>
                      </a:r>
                      <a:endParaRPr b="1" baseline="0" cap="none"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723843">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经济</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赔款白银</a:t>
                      </a:r>
                      <a:r>
                        <a:rPr altLang="zh-CN"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4.5</a:t>
                      </a: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亿两</a:t>
                      </a:r>
                      <a:endParaRPr b="0"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617489">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政治</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rPr>
                        <a:t>严禁人民反帝</a:t>
                      </a:r>
                      <a:endPar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700033">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军事</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拆毁炮台；驻扎要地</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628601">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外交</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划定</a:t>
                      </a:r>
                      <a:r>
                        <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rPr>
                        <a:t>使馆界</a:t>
                      </a:r>
                      <a:r>
                        <a:rPr altLang="en-US"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，总理衙门为外务部</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dirty="0"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bl>
          </a:graphicData>
        </a:graphic>
      </p:graphicFrame>
      <p:sp>
        <p:nvSpPr>
          <p:cNvPr id="11" name="Rectangle 29"/>
          <p:cNvSpPr>
            <a:spLocks noChangeArrowheads="1"/>
          </p:cNvSpPr>
          <p:nvPr/>
        </p:nvSpPr>
        <p:spPr bwMode="auto">
          <a:xfrm>
            <a:off x="8587581" y="2300067"/>
            <a:ext cx="3313113" cy="461665"/>
          </a:xfrm>
          <a:prstGeom prst="rect">
            <a:avLst/>
          </a:prstGeom>
          <a:noFill/>
          <a:ln>
            <a:noFill/>
          </a:ln>
        </p:spPr>
        <p:txBody>
          <a:bodyPr wrap="square">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ctr"/>
            <a:r>
              <a:rPr altLang="en-US" b="1" dirty="0" lang="zh-CN" sz="2400">
                <a:latin charset="0" panose="020B0604030504040204" pitchFamily="34" typeface="Verdana"/>
              </a:rPr>
              <a:t>加重中国人民经济负担</a:t>
            </a:r>
            <a:endParaRPr altLang="en-US" b="1" dirty="0" lang="zh-CN" sz="2400">
              <a:latin charset="0" panose="020B0604030504040204" pitchFamily="34" typeface="Verdana"/>
            </a:endParaRPr>
          </a:p>
        </p:txBody>
      </p:sp>
      <p:sp>
        <p:nvSpPr>
          <p:cNvPr id="12" name="Rectangle 30"/>
          <p:cNvSpPr>
            <a:spLocks noChangeArrowheads="1"/>
          </p:cNvSpPr>
          <p:nvPr/>
        </p:nvSpPr>
        <p:spPr bwMode="auto">
          <a:xfrm>
            <a:off x="8587581" y="2854313"/>
            <a:ext cx="3024187" cy="681037"/>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lnSpc>
                <a:spcPct val="80000"/>
              </a:lnSpc>
            </a:pPr>
            <a:r>
              <a:rPr altLang="en-US" b="1" dirty="0" lang="zh-CN" sz="2400"/>
              <a:t>清政府成为帝国主义统治中国的工具 。</a:t>
            </a:r>
            <a:endParaRPr altLang="en-US" b="1" dirty="0" lang="zh-CN" sz="2400">
              <a:latin charset="0" panose="020B0604030504040204" pitchFamily="34" typeface="Verdana"/>
            </a:endParaRPr>
          </a:p>
        </p:txBody>
      </p:sp>
      <p:sp>
        <p:nvSpPr>
          <p:cNvPr id="14" name="Rectangle 31"/>
          <p:cNvSpPr>
            <a:spLocks noChangeArrowheads="1"/>
          </p:cNvSpPr>
          <p:nvPr/>
        </p:nvSpPr>
        <p:spPr bwMode="auto">
          <a:xfrm>
            <a:off x="8516143" y="3430575"/>
            <a:ext cx="3313113" cy="757130"/>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lnSpc>
                <a:spcPct val="90000"/>
              </a:lnSpc>
            </a:pPr>
            <a:r>
              <a:rPr altLang="zh-CN" b="1" dirty="0" lang="zh-CN" sz="2400">
                <a:latin charset="0" panose="020B0604030504040204" pitchFamily="34" typeface="Verdana"/>
              </a:rPr>
              <a:t> </a:t>
            </a:r>
            <a:r>
              <a:rPr altLang="en-US" b="1" dirty="0" lang="zh-CN" sz="2400">
                <a:latin charset="0" panose="020B0604030504040204" pitchFamily="34" typeface="Verdana"/>
              </a:rPr>
              <a:t>清政府完全处于列强控制，失去军事自主权</a:t>
            </a:r>
            <a:endParaRPr altLang="en-US" b="1" dirty="0" lang="zh-CN" sz="2400">
              <a:latin charset="0" panose="020B0604030504040204" pitchFamily="34" typeface="Verdana"/>
            </a:endParaRPr>
          </a:p>
        </p:txBody>
      </p:sp>
      <p:sp>
        <p:nvSpPr>
          <p:cNvPr id="15" name="Rectangle 32">
            <a:hlinkClick action="ppaction://hlinksldjump" r:id="rId4"/>
          </p:cNvPr>
          <p:cNvSpPr>
            <a:spLocks noChangeArrowheads="1"/>
          </p:cNvSpPr>
          <p:nvPr/>
        </p:nvSpPr>
        <p:spPr bwMode="auto">
          <a:xfrm>
            <a:off x="8516143" y="4218166"/>
            <a:ext cx="3382963" cy="830997"/>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r>
              <a:rPr altLang="en-US" b="1" dirty="0" lang="zh-CN" sz="2400">
                <a:latin charset="0" panose="020B0604030504040204" pitchFamily="34" typeface="Verdana"/>
              </a:rPr>
              <a:t>使馆区成为列强侵华大本营</a:t>
            </a:r>
            <a:endParaRPr altLang="en-US" b="1" dirty="0" lang="zh-CN" sz="2400">
              <a:latin charset="0" panose="020B0604030504040204" pitchFamily="34" typeface="Verdana"/>
            </a:endParaRPr>
          </a:p>
        </p:txBody>
      </p:sp>
      <p:pic>
        <p:nvPicPr>
          <p:cNvPr id="16" name="图片 15"/>
          <p:cNvPicPr>
            <a:picLocks noChangeAspect="1"/>
          </p:cNvPicPr>
          <p:nvPr/>
        </p:nvPicPr>
        <p:blipFill rotWithShape="1">
          <a:blip r:embed="rId5"/>
          <a:srcRect r="21"/>
          <a:stretch>
            <a:fillRect/>
          </a:stretch>
        </p:blipFill>
        <p:spPr>
          <a:xfrm>
            <a:off x="5183915" y="0"/>
            <a:ext cx="7008085" cy="904762"/>
          </a:xfrm>
          <a:prstGeom prst="rect">
            <a:avLst/>
          </a:prstGeom>
          <a:ln>
            <a:noFill/>
          </a:ln>
          <a:effectLst>
            <a:softEdge rad="112500"/>
          </a:effectLst>
        </p:spPr>
      </p:pic>
      <p:sp>
        <p:nvSpPr>
          <p:cNvPr id="17" name="椭圆 31"/>
          <p:cNvSpPr/>
          <p:nvPr/>
        </p:nvSpPr>
        <p:spPr>
          <a:xfrm>
            <a:off x="4274862" y="5259206"/>
            <a:ext cx="7142920" cy="1396827"/>
          </a:xfrm>
          <a:custGeom>
            <a:avLst/>
            <a:gdLst>
              <a:gd fmla="*/ 0 w 656493" name="connsiteX0"/>
              <a:gd fmla="*/ 316523 h 633046" name="connsiteY0"/>
              <a:gd fmla="*/ 328247 w 656493" name="connsiteX1"/>
              <a:gd fmla="*/ 0 h 633046" name="connsiteY1"/>
              <a:gd fmla="*/ 656494 w 656493" name="connsiteX2"/>
              <a:gd fmla="*/ 316523 h 633046" name="connsiteY2"/>
              <a:gd fmla="*/ 328247 w 656493" name="connsiteX3"/>
              <a:gd fmla="*/ 633046 h 633046" name="connsiteY3"/>
              <a:gd fmla="*/ 0 w 656493" name="connsiteX4"/>
              <a:gd fmla="*/ 316523 h 633046" name="connsiteY4"/>
              <a:gd fmla="*/ 328247 w 656494" name="connsiteX0-1"/>
              <a:gd fmla="*/ 0 h 633046" name="connsiteY0-2"/>
              <a:gd fmla="*/ 656494 w 656494" name="connsiteX1-3"/>
              <a:gd fmla="*/ 316523 h 633046" name="connsiteY1-4"/>
              <a:gd fmla="*/ 328247 w 656494" name="connsiteX2-5"/>
              <a:gd fmla="*/ 633046 h 633046" name="connsiteY2-6"/>
              <a:gd fmla="*/ 0 w 656494" name="connsiteX3-7"/>
              <a:gd fmla="*/ 316523 h 633046" name="connsiteY3-8"/>
              <a:gd fmla="*/ 419687 w 656494" name="connsiteX4-9"/>
              <a:gd fmla="*/ 91440 h 633046" name="connsiteY4-10"/>
              <a:gd fmla="*/ 402964 w 731211" name="connsiteX0-11"/>
              <a:gd fmla="*/ 0 h 633046" name="connsiteY0-12"/>
              <a:gd fmla="*/ 731211 w 731211" name="connsiteX1-13"/>
              <a:gd fmla="*/ 316523 h 633046" name="connsiteY1-14"/>
              <a:gd fmla="*/ 402964 w 731211" name="connsiteX2-15"/>
              <a:gd fmla="*/ 633046 h 633046" name="connsiteY2-16"/>
              <a:gd fmla="*/ 74717 w 731211" name="connsiteX3-17"/>
              <a:gd fmla="*/ 316523 h 633046" name="connsiteY3-18"/>
              <a:gd fmla="*/ 161895 w 731211" name="connsiteX4-19"/>
              <a:gd fmla="*/ 152400 h 633046" name="connsiteY4-20"/>
              <a:gd fmla="*/ 353700 w 681947" name="connsiteX0-21"/>
              <a:gd fmla="*/ 0 h 633046" name="connsiteY0-22"/>
              <a:gd fmla="*/ 681947 w 681947" name="connsiteX1-23"/>
              <a:gd fmla="*/ 316523 h 633046" name="connsiteY1-24"/>
              <a:gd fmla="*/ 353700 w 681947" name="connsiteX2-25"/>
              <a:gd fmla="*/ 633046 h 633046" name="connsiteY2-26"/>
              <a:gd fmla="*/ 25453 w 681947" name="connsiteX3-27"/>
              <a:gd fmla="*/ 316523 h 633046" name="connsiteY3-28"/>
              <a:gd fmla="*/ 112631 w 681947" name="connsiteX4-29"/>
              <a:gd fmla="*/ 152400 h 633046" name="connsiteY4-30"/>
              <a:gd fmla="*/ 341249 w 669496" name="connsiteX0-31"/>
              <a:gd fmla="*/ 0 h 633046" name="connsiteY0-32"/>
              <a:gd fmla="*/ 669496 w 669496" name="connsiteX1-33"/>
              <a:gd fmla="*/ 316523 h 633046" name="connsiteY1-34"/>
              <a:gd fmla="*/ 341249 w 669496" name="connsiteX2-35"/>
              <a:gd fmla="*/ 633046 h 633046" name="connsiteY2-36"/>
              <a:gd fmla="*/ 13002 w 669496" name="connsiteX3-37"/>
              <a:gd fmla="*/ 316523 h 633046" name="connsiteY3-38"/>
              <a:gd fmla="*/ 100180 w 669496" name="connsiteX4-39"/>
              <a:gd fmla="*/ 152400 h 633046" name="connsiteY4-40"/>
              <a:gd fmla="*/ 347951 w 676198" name="connsiteX0-41"/>
              <a:gd fmla="*/ 0 h 633046" name="connsiteY0-42"/>
              <a:gd fmla="*/ 676198 w 676198" name="connsiteX1-43"/>
              <a:gd fmla="*/ 316523 h 633046" name="connsiteY1-44"/>
              <a:gd fmla="*/ 347951 w 676198" name="connsiteX2-45"/>
              <a:gd fmla="*/ 633046 h 633046" name="connsiteY2-46"/>
              <a:gd fmla="*/ 19704 w 676198" name="connsiteX3-47"/>
              <a:gd fmla="*/ 316523 h 633046" name="connsiteY3-48"/>
              <a:gd fmla="*/ 79173 w 676198" name="connsiteX4-49"/>
              <a:gd fmla="*/ 113607 h 633046" name="connsiteY4-50"/>
              <a:gd fmla="*/ 333371 w 661618" name="connsiteX0-51"/>
              <a:gd fmla="*/ 0 h 633046" name="connsiteY0-52"/>
              <a:gd fmla="*/ 661618 w 661618" name="connsiteX1-53"/>
              <a:gd fmla="*/ 316523 h 633046" name="connsiteY1-54"/>
              <a:gd fmla="*/ 333371 w 661618" name="connsiteX2-55"/>
              <a:gd fmla="*/ 633046 h 633046" name="connsiteY2-56"/>
              <a:gd fmla="*/ 5124 w 661618" name="connsiteX3-57"/>
              <a:gd fmla="*/ 316523 h 633046" name="connsiteY3-58"/>
              <a:gd fmla="*/ 64593 w 661618" name="connsiteX4-59"/>
              <a:gd fmla="*/ 113607 h 633046" name="connsiteY4-60"/>
              <a:gd fmla="*/ 178200 w 661618" name="connsiteX0-61"/>
              <a:gd fmla="*/ 0 h 583170" name="connsiteY0-62"/>
              <a:gd fmla="*/ 661618 w 661618" name="connsiteX1-63"/>
              <a:gd fmla="*/ 266647 h 583170" name="connsiteY1-64"/>
              <a:gd fmla="*/ 333371 w 661618" name="connsiteX2-65"/>
              <a:gd fmla="*/ 583170 h 583170" name="connsiteY2-66"/>
              <a:gd fmla="*/ 5124 w 661618" name="connsiteX3-67"/>
              <a:gd fmla="*/ 266647 h 583170" name="connsiteY3-68"/>
              <a:gd fmla="*/ 64593 w 661618" name="connsiteX4-69"/>
              <a:gd fmla="*/ 63731 h 583170" name="connsiteY4-70"/>
              <a:gd fmla="*/ 178200 w 662133" name="connsiteX0-71"/>
              <a:gd fmla="*/ 66578 h 649748" name="connsiteY0-72"/>
              <a:gd fmla="*/ 412660 w 662133" name="connsiteX1-73"/>
              <a:gd fmla="*/ 10947 h 649748" name="connsiteY1-74"/>
              <a:gd fmla="*/ 661618 w 662133" name="connsiteX2-75"/>
              <a:gd fmla="*/ 333225 h 649748" name="connsiteY2-76"/>
              <a:gd fmla="*/ 333371 w 662133" name="connsiteX3-77"/>
              <a:gd fmla="*/ 649748 h 649748" name="connsiteY3-78"/>
              <a:gd fmla="*/ 5124 w 662133" name="connsiteX4-79"/>
              <a:gd fmla="*/ 333225 h 649748" name="connsiteY4-80"/>
              <a:gd fmla="*/ 64593 w 662133" name="connsiteX5"/>
              <a:gd fmla="*/ 130309 h 649748" name="connsiteY5"/>
              <a:gd fmla="*/ 178200 w 662148" name="connsiteX0-81"/>
              <a:gd fmla="*/ 66578 h 649748" name="connsiteY0-82"/>
              <a:gd fmla="*/ 412660 w 662148" name="connsiteX1-83"/>
              <a:gd fmla="*/ 10947 h 649748" name="connsiteY1-84"/>
              <a:gd fmla="*/ 661618 w 662148" name="connsiteX2-85"/>
              <a:gd fmla="*/ 333225 h 649748" name="connsiteY2-86"/>
              <a:gd fmla="*/ 333371 w 662148" name="connsiteX3-87"/>
              <a:gd fmla="*/ 649748 h 649748" name="connsiteY3-88"/>
              <a:gd fmla="*/ 5124 w 662148" name="connsiteX4-89"/>
              <a:gd fmla="*/ 333225 h 649748" name="connsiteY4-90"/>
              <a:gd fmla="*/ 64593 w 662148" name="connsiteX5-91"/>
              <a:gd fmla="*/ 130309 h 649748" name="connsiteY5-92"/>
              <a:gd fmla="*/ 178200 w 662148" name="connsiteX0-93"/>
              <a:gd fmla="*/ 61032 h 644202" name="connsiteY0-94"/>
              <a:gd fmla="*/ 412660 w 662148" name="connsiteX1-95"/>
              <a:gd fmla="*/ 5401 h 644202" name="connsiteY1-96"/>
              <a:gd fmla="*/ 661618 w 662148" name="connsiteX2-97"/>
              <a:gd fmla="*/ 327679 h 644202" name="connsiteY2-98"/>
              <a:gd fmla="*/ 333371 w 662148" name="connsiteX3-99"/>
              <a:gd fmla="*/ 644202 h 644202" name="connsiteY3-100"/>
              <a:gd fmla="*/ 5124 w 662148" name="connsiteX4-101"/>
              <a:gd fmla="*/ 327679 h 644202" name="connsiteY4-102"/>
              <a:gd fmla="*/ 64593 w 662148" name="connsiteX5-103"/>
              <a:gd fmla="*/ 124763 h 644202" name="connsiteY5-104"/>
              <a:gd fmla="*/ 178200 w 662148" name="connsiteX0-105"/>
              <a:gd fmla="*/ 75865 h 659035" name="connsiteY0-106"/>
              <a:gd fmla="*/ 168819 w 662148" name="connsiteX1-107"/>
              <a:gd fmla="*/ 31317 h 659035" name="connsiteY1-108"/>
              <a:gd fmla="*/ 412660 w 662148" name="connsiteX2-109"/>
              <a:gd fmla="*/ 20234 h 659035" name="connsiteY2-110"/>
              <a:gd fmla="*/ 661618 w 662148" name="connsiteX3-111"/>
              <a:gd fmla="*/ 342512 h 659035" name="connsiteY3-112"/>
              <a:gd fmla="*/ 333371 w 662148" name="connsiteX4-113"/>
              <a:gd fmla="*/ 659035 h 659035" name="connsiteY4-114"/>
              <a:gd fmla="*/ 5124 w 662148" name="connsiteX5-115"/>
              <a:gd fmla="*/ 342512 h 659035" name="connsiteY5-116"/>
              <a:gd fmla="*/ 64593 w 662148" name="connsiteX6"/>
              <a:gd fmla="*/ 139596 h 659035" name="connsiteY6"/>
              <a:gd fmla="*/ 178200 w 662148" name="connsiteX0-117"/>
              <a:gd fmla="*/ 68901 h 652071" name="connsiteY0-118"/>
              <a:gd fmla="*/ 130026 w 662148" name="connsiteX1-119"/>
              <a:gd fmla="*/ 68688 h 652071" name="connsiteY1-120"/>
              <a:gd fmla="*/ 412660 w 662148" name="connsiteX2-121"/>
              <a:gd fmla="*/ 13270 h 652071" name="connsiteY2-122"/>
              <a:gd fmla="*/ 661618 w 662148" name="connsiteX3-123"/>
              <a:gd fmla="*/ 335548 h 652071" name="connsiteY3-124"/>
              <a:gd fmla="*/ 333371 w 662148" name="connsiteX4-125"/>
              <a:gd fmla="*/ 652071 h 652071" name="connsiteY4-126"/>
              <a:gd fmla="*/ 5124 w 662148" name="connsiteX5-127"/>
              <a:gd fmla="*/ 335548 h 652071" name="connsiteY5-128"/>
              <a:gd fmla="*/ 64593 w 662148" name="connsiteX6-129"/>
              <a:gd fmla="*/ 132632 h 652071" name="connsiteY6-130"/>
              <a:gd fmla="*/ 178200 w 662220" name="connsiteX0-131"/>
              <a:gd fmla="*/ 68901 h 652071" name="connsiteY0-132"/>
              <a:gd fmla="*/ 130026 w 662220" name="connsiteX1-133"/>
              <a:gd fmla="*/ 68688 h 652071" name="connsiteY1-134"/>
              <a:gd fmla="*/ 412660 w 662220" name="connsiteX2-135"/>
              <a:gd fmla="*/ 13270 h 652071" name="connsiteY2-136"/>
              <a:gd fmla="*/ 661618 w 662220" name="connsiteX3-137"/>
              <a:gd fmla="*/ 335548 h 652071" name="connsiteY3-138"/>
              <a:gd fmla="*/ 333371 w 662220" name="connsiteX4-139"/>
              <a:gd fmla="*/ 652071 h 652071" name="connsiteY4-140"/>
              <a:gd fmla="*/ 5124 w 662220" name="connsiteX5-141"/>
              <a:gd fmla="*/ 335548 h 652071" name="connsiteY5-142"/>
              <a:gd fmla="*/ 64593 w 662220" name="connsiteX6-143"/>
              <a:gd fmla="*/ 132632 h 652071" name="connsiteY6-144"/>
              <a:gd fmla="*/ 178200 w 662220" name="connsiteX0-145"/>
              <a:gd fmla="*/ 58449 h 641619" name="connsiteY0-146"/>
              <a:gd fmla="*/ 130026 w 662220" name="connsiteX1-147"/>
              <a:gd fmla="*/ 58236 h 641619" name="connsiteY1-148"/>
              <a:gd fmla="*/ 412660 w 662220" name="connsiteX2-149"/>
              <a:gd fmla="*/ 2818 h 641619" name="connsiteY2-150"/>
              <a:gd fmla="*/ 661618 w 662220" name="connsiteX3-151"/>
              <a:gd fmla="*/ 325096 h 641619" name="connsiteY3-152"/>
              <a:gd fmla="*/ 333371 w 662220" name="connsiteX4-153"/>
              <a:gd fmla="*/ 641619 h 641619" name="connsiteY4-154"/>
              <a:gd fmla="*/ 5124 w 662220" name="connsiteX5-155"/>
              <a:gd fmla="*/ 325096 h 641619" name="connsiteY5-156"/>
              <a:gd fmla="*/ 64593 w 662220" name="connsiteX6-157"/>
              <a:gd fmla="*/ 122180 h 641619" name="connsiteY6-158"/>
              <a:gd fmla="*/ 178200 w 662220" name="connsiteX0-159"/>
              <a:gd fmla="*/ 58449 h 641619" name="connsiteY0-160"/>
              <a:gd fmla="*/ 130026 w 662220" name="connsiteX1-161"/>
              <a:gd fmla="*/ 58236 h 641619" name="connsiteY1-162"/>
              <a:gd fmla="*/ 412660 w 662220" name="connsiteX2-163"/>
              <a:gd fmla="*/ 2818 h 641619" name="connsiteY2-164"/>
              <a:gd fmla="*/ 661618 w 662220" name="connsiteX3-165"/>
              <a:gd fmla="*/ 325096 h 641619" name="connsiteY3-166"/>
              <a:gd fmla="*/ 333371 w 662220" name="connsiteX4-167"/>
              <a:gd fmla="*/ 641619 h 641619" name="connsiteY4-168"/>
              <a:gd fmla="*/ 5124 w 662220" name="connsiteX5-169"/>
              <a:gd fmla="*/ 325096 h 641619" name="connsiteY5-170"/>
              <a:gd fmla="*/ 64593 w 662220" name="connsiteX6-171"/>
              <a:gd fmla="*/ 122180 h 641619" name="connsiteY6-172"/>
              <a:gd fmla="*/ 178200 w 662220" name="connsiteX0-173"/>
              <a:gd fmla="*/ 58449 h 641619" name="connsiteY0-174"/>
              <a:gd fmla="*/ 130026 w 662220" name="connsiteX1-175"/>
              <a:gd fmla="*/ 58236 h 641619" name="connsiteY1-176"/>
              <a:gd fmla="*/ 412660 w 662220" name="connsiteX2-177"/>
              <a:gd fmla="*/ 2818 h 641619" name="connsiteY2-178"/>
              <a:gd fmla="*/ 661618 w 662220" name="connsiteX3-179"/>
              <a:gd fmla="*/ 325096 h 641619" name="connsiteY3-180"/>
              <a:gd fmla="*/ 333371 w 662220" name="connsiteX4-181"/>
              <a:gd fmla="*/ 641619 h 641619" name="connsiteY4-182"/>
              <a:gd fmla="*/ 5124 w 662220" name="connsiteX5-183"/>
              <a:gd fmla="*/ 325096 h 641619" name="connsiteY5-184"/>
              <a:gd fmla="*/ 64593 w 662220" name="connsiteX6-185"/>
              <a:gd fmla="*/ 122180 h 641619" name="connsiteY6-186"/>
              <a:gd fmla="*/ 178200 w 662220" name="connsiteX0-187"/>
              <a:gd fmla="*/ 58449 h 641619" name="connsiteY0-188"/>
              <a:gd fmla="*/ 130026 w 662220" name="connsiteX1-189"/>
              <a:gd fmla="*/ 58236 h 641619" name="connsiteY1-190"/>
              <a:gd fmla="*/ 412660 w 662220" name="connsiteX2-191"/>
              <a:gd fmla="*/ 2818 h 641619" name="connsiteY2-192"/>
              <a:gd fmla="*/ 661618 w 662220" name="connsiteX3-193"/>
              <a:gd fmla="*/ 325096 h 641619" name="connsiteY3-194"/>
              <a:gd fmla="*/ 333371 w 662220" name="connsiteX4-195"/>
              <a:gd fmla="*/ 641619 h 641619" name="connsiteY4-196"/>
              <a:gd fmla="*/ 5124 w 662220" name="connsiteX5-197"/>
              <a:gd fmla="*/ 325096 h 641619" name="connsiteY5-198"/>
              <a:gd fmla="*/ 64593 w 662220" name="connsiteX6-199"/>
              <a:gd fmla="*/ 122180 h 641619" name="connsiteY6-200"/>
              <a:gd fmla="*/ 178200 w 662220" name="connsiteX0-201"/>
              <a:gd fmla="*/ 58449 h 641619" name="connsiteY0-202"/>
              <a:gd fmla="*/ 130026 w 662220" name="connsiteX1-203"/>
              <a:gd fmla="*/ 58236 h 641619" name="connsiteY1-204"/>
              <a:gd fmla="*/ 412660 w 662220" name="connsiteX2-205"/>
              <a:gd fmla="*/ 2818 h 641619" name="connsiteY2-206"/>
              <a:gd fmla="*/ 661618 w 662220" name="connsiteX3-207"/>
              <a:gd fmla="*/ 325096 h 641619" name="connsiteY3-208"/>
              <a:gd fmla="*/ 333371 w 662220" name="connsiteX4-209"/>
              <a:gd fmla="*/ 641619 h 641619" name="connsiteY4-210"/>
              <a:gd fmla="*/ 5124 w 662220" name="connsiteX5-211"/>
              <a:gd fmla="*/ 325096 h 641619" name="connsiteY5-212"/>
              <a:gd fmla="*/ 64593 w 662220" name="connsiteX6-213"/>
              <a:gd fmla="*/ 122180 h 641619" name="connsiteY6-214"/>
              <a:gd fmla="*/ 176252 w 660272" name="connsiteX0-215"/>
              <a:gd fmla="*/ 58449 h 641619" name="connsiteY0-216"/>
              <a:gd fmla="*/ 128078 w 660272" name="connsiteX1-217"/>
              <a:gd fmla="*/ 58236 h 641619" name="connsiteY1-218"/>
              <a:gd fmla="*/ 410712 w 660272" name="connsiteX2-219"/>
              <a:gd fmla="*/ 2818 h 641619" name="connsiteY2-220"/>
              <a:gd fmla="*/ 659670 w 660272" name="connsiteX3-221"/>
              <a:gd fmla="*/ 325096 h 641619" name="connsiteY3-222"/>
              <a:gd fmla="*/ 331423 w 660272" name="connsiteX4-223"/>
              <a:gd fmla="*/ 641619 h 641619" name="connsiteY4-224"/>
              <a:gd fmla="*/ 3176 w 660272" name="connsiteX5-225"/>
              <a:gd fmla="*/ 325096 h 641619" name="connsiteY5-226"/>
              <a:gd fmla="*/ 62645 w 660272" name="connsiteX6-227"/>
              <a:gd fmla="*/ 122180 h 641619" name="connsiteY6-228"/>
              <a:gd fmla="*/ 253837 w 660272" name="connsiteX0-229"/>
              <a:gd fmla="*/ 30740 h 641619" name="connsiteY0-230"/>
              <a:gd fmla="*/ 128078 w 660272" name="connsiteX1-231"/>
              <a:gd fmla="*/ 58236 h 641619" name="connsiteY1-232"/>
              <a:gd fmla="*/ 410712 w 660272" name="connsiteX2-233"/>
              <a:gd fmla="*/ 2818 h 641619" name="connsiteY2-234"/>
              <a:gd fmla="*/ 659670 w 660272" name="connsiteX3-235"/>
              <a:gd fmla="*/ 325096 h 641619" name="connsiteY3-236"/>
              <a:gd fmla="*/ 331423 w 660272" name="connsiteX4-237"/>
              <a:gd fmla="*/ 641619 h 641619" name="connsiteY4-238"/>
              <a:gd fmla="*/ 3176 w 660272" name="connsiteX5-239"/>
              <a:gd fmla="*/ 325096 h 641619" name="connsiteY5-240"/>
              <a:gd fmla="*/ 62645 w 660272" name="connsiteX6-241"/>
              <a:gd fmla="*/ 122180 h 641619" name="connsiteY6-242"/>
              <a:gd fmla="*/ 253837 w 660191" name="connsiteX0-243"/>
              <a:gd fmla="*/ 41069 h 651948" name="connsiteY0-244"/>
              <a:gd fmla="*/ 161329 w 660191" name="connsiteX1-245"/>
              <a:gd fmla="*/ 63023 h 651948" name="connsiteY1-246"/>
              <a:gd fmla="*/ 410712 w 660191" name="connsiteX2-247"/>
              <a:gd fmla="*/ 13147 h 651948" name="connsiteY2-248"/>
              <a:gd fmla="*/ 659670 w 660191" name="connsiteX3-249"/>
              <a:gd fmla="*/ 335425 h 651948" name="connsiteY3-250"/>
              <a:gd fmla="*/ 331423 w 660191" name="connsiteX4-251"/>
              <a:gd fmla="*/ 651948 h 651948" name="connsiteY4-252"/>
              <a:gd fmla="*/ 3176 w 660191" name="connsiteX5-253"/>
              <a:gd fmla="*/ 335425 h 651948" name="connsiteY5-254"/>
              <a:gd fmla="*/ 62645 w 660191" name="connsiteX6-255"/>
              <a:gd fmla="*/ 132509 h 651948" name="connsiteY6-256"/>
              <a:gd fmla="*/ 253837 w 660897" name="connsiteX0-257"/>
              <a:gd fmla="*/ 45475 h 656354" name="connsiteY0-258"/>
              <a:gd fmla="*/ 161329 w 660897" name="connsiteX1-259"/>
              <a:gd fmla="*/ 67429 h 656354" name="connsiteY1-260"/>
              <a:gd fmla="*/ 410712 w 660897" name="connsiteX2-261"/>
              <a:gd fmla="*/ 17553 h 656354" name="connsiteY2-262"/>
              <a:gd fmla="*/ 659670 w 660897" name="connsiteX3-263"/>
              <a:gd fmla="*/ 339831 h 656354" name="connsiteY3-264"/>
              <a:gd fmla="*/ 331423 w 660897" name="connsiteX4-265"/>
              <a:gd fmla="*/ 656354 h 656354" name="connsiteY4-266"/>
              <a:gd fmla="*/ 3176 w 660897" name="connsiteX5-267"/>
              <a:gd fmla="*/ 339831 h 656354" name="connsiteY5-268"/>
              <a:gd fmla="*/ 62645 w 660897" name="connsiteX6-269"/>
              <a:gd fmla="*/ 136915 h 656354" name="connsiteY6-270"/>
              <a:gd fmla="*/ 253837 w 660406" name="connsiteX0-271"/>
              <a:gd fmla="*/ 41070 h 651949" name="connsiteY0-272"/>
              <a:gd fmla="*/ 161329 w 660406" name="connsiteX1-273"/>
              <a:gd fmla="*/ 63024 h 651949" name="connsiteY1-274"/>
              <a:gd fmla="*/ 410712 w 660406" name="connsiteX2-275"/>
              <a:gd fmla="*/ 13148 h 651949" name="connsiteY2-276"/>
              <a:gd fmla="*/ 659670 w 660406" name="connsiteX3-277"/>
              <a:gd fmla="*/ 335426 h 651949" name="connsiteY3-278"/>
              <a:gd fmla="*/ 331423 w 660406" name="connsiteX4-279"/>
              <a:gd fmla="*/ 651949 h 651949" name="connsiteY4-280"/>
              <a:gd fmla="*/ 3176 w 660406" name="connsiteX5-281"/>
              <a:gd fmla="*/ 335426 h 651949" name="connsiteY5-282"/>
              <a:gd fmla="*/ 62645 w 660406" name="connsiteX6-283"/>
              <a:gd fmla="*/ 132510 h 651949" name="connsiteY6-284"/>
              <a:gd fmla="*/ 161329 w 660406" name="connsiteX0-285"/>
              <a:gd fmla="*/ 63024 h 651949" name="connsiteY0-286"/>
              <a:gd fmla="*/ 410712 w 660406" name="connsiteX1-287"/>
              <a:gd fmla="*/ 13148 h 651949" name="connsiteY1-288"/>
              <a:gd fmla="*/ 659670 w 660406" name="connsiteX2-289"/>
              <a:gd fmla="*/ 335426 h 651949" name="connsiteY2-290"/>
              <a:gd fmla="*/ 331423 w 660406" name="connsiteX3-291"/>
              <a:gd fmla="*/ 651949 h 651949" name="connsiteY3-292"/>
              <a:gd fmla="*/ 3176 w 660406" name="connsiteX4-293"/>
              <a:gd fmla="*/ 335426 h 651949" name="connsiteY4-294"/>
              <a:gd fmla="*/ 62645 w 660406" name="connsiteX5-295"/>
              <a:gd fmla="*/ 132510 h 651949" name="connsiteY5-296"/>
              <a:gd fmla="*/ 128078 w 660207" name="connsiteX0-297"/>
              <a:gd fmla="*/ 63024 h 651949" name="connsiteY0-298"/>
              <a:gd fmla="*/ 410712 w 660207" name="connsiteX1-299"/>
              <a:gd fmla="*/ 13148 h 651949" name="connsiteY1-300"/>
              <a:gd fmla="*/ 659670 w 660207" name="connsiteX2-301"/>
              <a:gd fmla="*/ 335426 h 651949" name="connsiteY2-302"/>
              <a:gd fmla="*/ 331423 w 660207" name="connsiteX3-303"/>
              <a:gd fmla="*/ 651949 h 651949" name="connsiteY3-304"/>
              <a:gd fmla="*/ 3176 w 660207" name="connsiteX4-305"/>
              <a:gd fmla="*/ 335426 h 651949" name="connsiteY4-306"/>
              <a:gd fmla="*/ 62645 w 660207" name="connsiteX5-307"/>
              <a:gd fmla="*/ 132510 h 651949" name="connsiteY5-308"/>
              <a:gd fmla="*/ 128078 w 660438" name="connsiteX0-309"/>
              <a:gd fmla="*/ 60888 h 649813" name="connsiteY0-310"/>
              <a:gd fmla="*/ 410712 w 660438" name="connsiteX1-311"/>
              <a:gd fmla="*/ 11012 h 649813" name="connsiteY1-312"/>
              <a:gd fmla="*/ 659670 w 660438" name="connsiteX2-313"/>
              <a:gd fmla="*/ 333290 h 649813" name="connsiteY2-314"/>
              <a:gd fmla="*/ 331423 w 660438" name="connsiteX3-315"/>
              <a:gd fmla="*/ 649813 h 649813" name="connsiteY3-316"/>
              <a:gd fmla="*/ 3176 w 660438" name="connsiteX4-317"/>
              <a:gd fmla="*/ 333290 h 649813" name="connsiteY4-318"/>
              <a:gd fmla="*/ 62645 w 660438" name="connsiteX5-319"/>
              <a:gd fmla="*/ 130374 h 649813" name="connsiteY5-320"/>
              <a:gd fmla="*/ 128078 w 660438" name="connsiteX0-321"/>
              <a:gd fmla="*/ 64927 h 653852" name="connsiteY0-322"/>
              <a:gd fmla="*/ 410712 w 660438" name="connsiteX1-323"/>
              <a:gd fmla="*/ 15051 h 653852" name="connsiteY1-324"/>
              <a:gd fmla="*/ 659670 w 660438" name="connsiteX2-325"/>
              <a:gd fmla="*/ 337329 h 653852" name="connsiteY2-326"/>
              <a:gd fmla="*/ 331423 w 660438" name="connsiteX3-327"/>
              <a:gd fmla="*/ 653852 h 653852" name="connsiteY3-328"/>
              <a:gd fmla="*/ 3176 w 660438" name="connsiteX4-329"/>
              <a:gd fmla="*/ 337329 h 653852" name="connsiteY4-330"/>
              <a:gd fmla="*/ 62645 w 660438" name="connsiteX5-331"/>
              <a:gd fmla="*/ 134413 h 653852" name="connsiteY5-332"/>
              <a:gd fmla="*/ 128078 w 687378" name="connsiteX0-333"/>
              <a:gd fmla="*/ 58090 h 647015" name="connsiteY0-334"/>
              <a:gd fmla="*/ 571432 w 687378" name="connsiteX1-335"/>
              <a:gd fmla="*/ 16673 h 647015" name="connsiteY1-336"/>
              <a:gd fmla="*/ 659670 w 687378" name="connsiteX2-337"/>
              <a:gd fmla="*/ 330492 h 647015" name="connsiteY2-338"/>
              <a:gd fmla="*/ 331423 w 687378" name="connsiteX3-339"/>
              <a:gd fmla="*/ 647015 h 647015" name="connsiteY3-340"/>
              <a:gd fmla="*/ 3176 w 687378" name="connsiteX4-341"/>
              <a:gd fmla="*/ 330492 h 647015" name="connsiteY4-342"/>
              <a:gd fmla="*/ 62645 w 687378" name="connsiteX5-343"/>
              <a:gd fmla="*/ 127576 h 647015" name="connsiteY5-344"/>
              <a:gd fmla="*/ 128078 w 677145" name="connsiteX0-345"/>
              <a:gd fmla="*/ 58090 h 663933" name="connsiteY0-346"/>
              <a:gd fmla="*/ 571432 w 677145" name="connsiteX1-347"/>
              <a:gd fmla="*/ 16673 h 663933" name="connsiteY1-348"/>
              <a:gd fmla="*/ 659670 w 677145" name="connsiteX2-349"/>
              <a:gd fmla="*/ 330492 h 663933" name="connsiteY2-350"/>
              <a:gd fmla="*/ 559815 w 677145" name="connsiteX3-351"/>
              <a:gd fmla="*/ 663933 h 663933" name="connsiteY3-352"/>
              <a:gd fmla="*/ 3176 w 677145" name="connsiteX4-353"/>
              <a:gd fmla="*/ 330492 h 663933" name="connsiteY4-354"/>
              <a:gd fmla="*/ 62645 w 677145" name="connsiteX5-355"/>
              <a:gd fmla="*/ 127576 h 663933" name="connsiteY5-356"/>
              <a:gd fmla="*/ 101940 w 644966" name="connsiteX0-357"/>
              <a:gd fmla="*/ 58090 h 685888" name="connsiteY0-358"/>
              <a:gd fmla="*/ 545294 w 644966" name="connsiteX1-359"/>
              <a:gd fmla="*/ 16673 h 685888" name="connsiteY1-360"/>
              <a:gd fmla="*/ 633532 w 644966" name="connsiteX2-361"/>
              <a:gd fmla="*/ 330492 h 685888" name="connsiteY2-362"/>
              <a:gd fmla="*/ 533677 w 644966" name="connsiteX3-363"/>
              <a:gd fmla="*/ 663933 h 685888" name="connsiteY3-364"/>
              <a:gd fmla="*/ 10874 w 644966" name="connsiteX4-365"/>
              <a:gd fmla="*/ 575801 h 685888" name="connsiteY4-366"/>
              <a:gd fmla="*/ 36507 w 644966" name="connsiteX5-367"/>
              <a:gd fmla="*/ 127576 h 685888" name="connsiteY5-368"/>
              <a:gd fmla="*/ 101940 w 642626" name="connsiteX0-369"/>
              <a:gd fmla="*/ 58090 h 654766" name="connsiteY0-370"/>
              <a:gd fmla="*/ 545294 w 642626" name="connsiteX1-371"/>
              <a:gd fmla="*/ 16673 h 654766" name="connsiteY1-372"/>
              <a:gd fmla="*/ 633532 w 642626" name="connsiteX2-373"/>
              <a:gd fmla="*/ 330492 h 654766" name="connsiteY2-374"/>
              <a:gd fmla="*/ 567513 w 642626" name="connsiteX3-375"/>
              <a:gd fmla="*/ 613179 h 654766" name="connsiteY3-376"/>
              <a:gd fmla="*/ 10874 w 642626" name="connsiteX4-377"/>
              <a:gd fmla="*/ 575801 h 654766" name="connsiteY4-378"/>
              <a:gd fmla="*/ 36507 w 642626" name="connsiteX5-379"/>
              <a:gd fmla="*/ 127576 h 654766" name="connsiteY5-380"/>
              <a:gd fmla="*/ 101940 w 642626" name="connsiteX0-381"/>
              <a:gd fmla="*/ 30477 h 627153" name="connsiteY0-382"/>
              <a:gd fmla="*/ 545294 w 642626" name="connsiteX1-383"/>
              <a:gd fmla="*/ 31354 h 627153" name="connsiteY1-384"/>
              <a:gd fmla="*/ 633532 w 642626" name="connsiteX2-385"/>
              <a:gd fmla="*/ 302879 h 627153" name="connsiteY2-386"/>
              <a:gd fmla="*/ 567513 w 642626" name="connsiteX3-387"/>
              <a:gd fmla="*/ 585566 h 627153" name="connsiteY3-388"/>
              <a:gd fmla="*/ 10874 w 642626" name="connsiteX4-389"/>
              <a:gd fmla="*/ 548188 h 627153" name="connsiteY4-390"/>
              <a:gd fmla="*/ 36507 w 642626" name="connsiteX5-391"/>
              <a:gd fmla="*/ 99963 h 627153" name="connsiteY5-392"/>
              <a:gd fmla="*/ 101940 w 641803" name="connsiteX0-393"/>
              <a:gd fmla="*/ 32533 h 629209" name="connsiteY0-394"/>
              <a:gd fmla="*/ 545294 w 641803" name="connsiteX1-395"/>
              <a:gd fmla="*/ 33410 h 629209" name="connsiteY1-396"/>
              <a:gd fmla="*/ 633532 w 641803" name="connsiteX2-397"/>
              <a:gd fmla="*/ 304935 h 629209" name="connsiteY2-398"/>
              <a:gd fmla="*/ 567513 w 641803" name="connsiteX3-399"/>
              <a:gd fmla="*/ 587622 h 629209" name="connsiteY3-400"/>
              <a:gd fmla="*/ 10874 w 641803" name="connsiteX4-401"/>
              <a:gd fmla="*/ 550244 h 629209" name="connsiteY4-402"/>
              <a:gd fmla="*/ 36507 w 641803" name="connsiteX5-403"/>
              <a:gd fmla="*/ 102019 h 629209" name="connsiteY5-404"/>
              <a:gd fmla="*/ 93785 w 633648" name="connsiteX0-405"/>
              <a:gd fmla="*/ 32533 h 629209" name="connsiteY0-406"/>
              <a:gd fmla="*/ 537139 w 633648" name="connsiteX1-407"/>
              <a:gd fmla="*/ 33410 h 629209" name="connsiteY1-408"/>
              <a:gd fmla="*/ 625377 w 633648" name="connsiteX2-409"/>
              <a:gd fmla="*/ 304935 h 629209" name="connsiteY2-410"/>
              <a:gd fmla="*/ 559358 w 633648" name="connsiteX3-411"/>
              <a:gd fmla="*/ 587622 h 629209" name="connsiteY3-412"/>
              <a:gd fmla="*/ 2719 w 633648" name="connsiteX4-413"/>
              <a:gd fmla="*/ 550244 h 629209" name="connsiteY4-414"/>
              <a:gd fmla="*/ 28352 w 633648" name="connsiteX5-415"/>
              <a:gd fmla="*/ 102019 h 629209" name="connsiteY5-416"/>
              <a:gd fmla="*/ 103603 w 643466" name="connsiteX0-417"/>
              <a:gd fmla="*/ 32533 h 629209" name="connsiteY0-418"/>
              <a:gd fmla="*/ 546957 w 643466" name="connsiteX1-419"/>
              <a:gd fmla="*/ 33410 h 629209" name="connsiteY1-420"/>
              <a:gd fmla="*/ 635195 w 643466" name="connsiteX2-421"/>
              <a:gd fmla="*/ 304935 h 629209" name="connsiteY2-422"/>
              <a:gd fmla="*/ 569176 w 643466" name="connsiteX3-423"/>
              <a:gd fmla="*/ 587622 h 629209" name="connsiteY3-424"/>
              <a:gd fmla="*/ 12537 w 643466" name="connsiteX4-425"/>
              <a:gd fmla="*/ 550244 h 629209" name="connsiteY4-426"/>
              <a:gd fmla="*/ 4334 w 643466" name="connsiteX5-427"/>
              <a:gd fmla="*/ 102019 h 629209" name="connsiteY5-428"/>
              <a:gd fmla="*/ 103603 w 643466" name="connsiteX0-429"/>
              <a:gd fmla="*/ 32533 h 613248" name="connsiteY0-430"/>
              <a:gd fmla="*/ 546957 w 643466" name="connsiteX1-431"/>
              <a:gd fmla="*/ 33410 h 613248" name="connsiteY1-432"/>
              <a:gd fmla="*/ 635195 w 643466" name="connsiteX2-433"/>
              <a:gd fmla="*/ 304935 h 613248" name="connsiteY2-434"/>
              <a:gd fmla="*/ 569176 w 643466" name="connsiteX3-435"/>
              <a:gd fmla="*/ 587622 h 613248" name="connsiteY3-436"/>
              <a:gd fmla="*/ 12537 w 643466" name="connsiteX4-437"/>
              <a:gd fmla="*/ 518643 h 613248" name="connsiteY4-438"/>
              <a:gd fmla="*/ 4334 w 643466" name="connsiteX5-439"/>
              <a:gd fmla="*/ 102019 h 613248" name="connsiteY5-440"/>
              <a:gd fmla="*/ 103603 w 622280" name="connsiteX0-441"/>
              <a:gd fmla="*/ 51723 h 632438" name="connsiteY0-442"/>
              <a:gd fmla="*/ 546957 w 622280" name="connsiteX1-443"/>
              <a:gd fmla="*/ 52600 h 632438" name="connsiteY1-444"/>
              <a:gd fmla="*/ 569176 w 622280" name="connsiteX2-445"/>
              <a:gd fmla="*/ 606812 h 632438" name="connsiteY2-446"/>
              <a:gd fmla="*/ 12537 w 622280" name="connsiteX3-447"/>
              <a:gd fmla="*/ 537833 h 632438" name="connsiteY3-448"/>
              <a:gd fmla="*/ 4334 w 622280" name="connsiteX4-449"/>
              <a:gd fmla="*/ 121209 h 632438" name="connsiteY4-450"/>
              <a:gd fmla="*/ 103603 w 640916" name="connsiteX0-451"/>
              <a:gd fmla="*/ 51277 h 628066" name="connsiteY0-452"/>
              <a:gd fmla="*/ 546957 w 640916" name="connsiteX1-453"/>
              <a:gd fmla="*/ 52154 h 628066" name="connsiteY1-454"/>
              <a:gd fmla="*/ 595444 w 640916" name="connsiteX2-455"/>
              <a:gd fmla="*/ 600046 h 628066" name="connsiteY2-456"/>
              <a:gd fmla="*/ 12537 w 640916" name="connsiteX3-457"/>
              <a:gd fmla="*/ 537387 h 628066" name="connsiteY3-458"/>
              <a:gd fmla="*/ 4334 w 640916" name="connsiteX4-459"/>
              <a:gd fmla="*/ 120763 h 628066" name="connsiteY4-460"/>
              <a:gd fmla="*/ 103603 w 629940" name="connsiteX0-461"/>
              <a:gd fmla="*/ 26437 h 603226" name="connsiteY0-462"/>
              <a:gd fmla="*/ 546957 w 629940" name="connsiteX1-463"/>
              <a:gd fmla="*/ 27314 h 603226" name="connsiteY1-464"/>
              <a:gd fmla="*/ 595444 w 629940" name="connsiteX2-465"/>
              <a:gd fmla="*/ 575206 h 603226" name="connsiteY2-466"/>
              <a:gd fmla="*/ 12537 w 629940" name="connsiteX3-467"/>
              <a:gd fmla="*/ 512547 h 603226" name="connsiteY3-468"/>
              <a:gd fmla="*/ 4334 w 629940" name="connsiteX4-469"/>
              <a:gd fmla="*/ 95923 h 603226" name="connsiteY4-470"/>
              <a:gd fmla="*/ 103603 w 651443" name="connsiteX0-471"/>
              <a:gd fmla="*/ 20041 h 614843" name="connsiteY0-472"/>
              <a:gd fmla="*/ 608249 w 651443" name="connsiteX1-473"/>
              <a:gd fmla="*/ 39879 h 614843" name="connsiteY1-474"/>
              <a:gd fmla="*/ 595444 w 651443" name="connsiteX2-475"/>
              <a:gd fmla="*/ 568810 h 614843" name="connsiteY2-476"/>
              <a:gd fmla="*/ 12537 w 651443" name="connsiteX3-477"/>
              <a:gd fmla="*/ 506151 h 614843" name="connsiteY3-478"/>
              <a:gd fmla="*/ 4334 w 651443" name="connsiteX4-479"/>
              <a:gd fmla="*/ 89527 h 614843" name="connsiteY4-480"/>
              <a:gd fmla="*/ 103603 w 640788" name="connsiteX0-481"/>
              <a:gd fmla="*/ 20041 h 614843" name="connsiteY0-482"/>
              <a:gd fmla="*/ 581981 w 640788" name="connsiteX1-483"/>
              <a:gd fmla="*/ 39879 h 614843" name="connsiteY1-484"/>
              <a:gd fmla="*/ 595444 w 640788" name="connsiteX2-485"/>
              <a:gd fmla="*/ 568810 h 614843" name="connsiteY2-486"/>
              <a:gd fmla="*/ 12537 w 640788" name="connsiteX3-487"/>
              <a:gd fmla="*/ 506151 h 614843" name="connsiteY3-488"/>
              <a:gd fmla="*/ 4334 w 640788" name="connsiteX4-489"/>
              <a:gd fmla="*/ 89527 h 614843" name="connsiteY4-490"/>
              <a:gd fmla="*/ 103603 w 673655" name="connsiteX0-491"/>
              <a:gd fmla="*/ 38763 h 618146" name="connsiteY0-492"/>
              <a:gd fmla="*/ 581981 w 673655" name="connsiteX1-493"/>
              <a:gd fmla="*/ 58601 h 618146" name="connsiteY1-494"/>
              <a:gd fmla="*/ 621713 w 673655" name="connsiteX2-495"/>
              <a:gd fmla="*/ 562250 h 618146" name="connsiteY2-496"/>
              <a:gd fmla="*/ 12537 w 673655" name="connsiteX3-497"/>
              <a:gd fmla="*/ 524873 h 618146" name="connsiteY3-498"/>
              <a:gd fmla="*/ 4334 w 673655" name="connsiteX4-499"/>
              <a:gd fmla="*/ 108249 h 618146" name="connsiteY4-500"/>
              <a:gd fmla="*/ 103603 w 654750" name="connsiteX0-501"/>
              <a:gd fmla="*/ 38763 h 605787" name="connsiteY0-502"/>
              <a:gd fmla="*/ 581981 w 654750" name="connsiteX1-503"/>
              <a:gd fmla="*/ 58601 h 605787" name="connsiteY1-504"/>
              <a:gd fmla="*/ 621713 w 654750" name="connsiteX2-505"/>
              <a:gd fmla="*/ 562250 h 605787" name="connsiteY2-506"/>
              <a:gd fmla="*/ 12537 w 654750" name="connsiteX3-507"/>
              <a:gd fmla="*/ 524873 h 605787" name="connsiteY3-508"/>
              <a:gd fmla="*/ 4334 w 654750" name="connsiteX4-509"/>
              <a:gd fmla="*/ 108249 h 605787" name="connsiteY4-510"/>
              <a:gd fmla="*/ 103603 w 643734" name="connsiteX0-511"/>
              <a:gd fmla="*/ 31800 h 598824" name="connsiteY0-512"/>
              <a:gd fmla="*/ 581981 w 643734" name="connsiteX1-513"/>
              <a:gd fmla="*/ 51638 h 598824" name="connsiteY1-514"/>
              <a:gd fmla="*/ 621713 w 643734" name="connsiteX2-515"/>
              <a:gd fmla="*/ 555287 h 598824" name="connsiteY2-516"/>
              <a:gd fmla="*/ 12537 w 643734" name="connsiteX3-517"/>
              <a:gd fmla="*/ 517910 h 598824" name="connsiteY3-518"/>
              <a:gd fmla="*/ 4334 w 643734" name="connsiteX4-519"/>
              <a:gd fmla="*/ 101286 h 598824" name="connsiteY4-520"/>
              <a:gd fmla="*/ 103603 w 643734" name="connsiteX0-521"/>
              <a:gd fmla="*/ 24551 h 591575" name="connsiteY0-522"/>
              <a:gd fmla="*/ 581981 w 643734" name="connsiteX1-523"/>
              <a:gd fmla="*/ 44389 h 591575" name="connsiteY1-524"/>
              <a:gd fmla="*/ 621713 w 643734" name="connsiteX2-525"/>
              <a:gd fmla="*/ 548038 h 591575" name="connsiteY2-526"/>
              <a:gd fmla="*/ 12537 w 643734" name="connsiteX3-527"/>
              <a:gd fmla="*/ 510661 h 591575" name="connsiteY3-528"/>
              <a:gd fmla="*/ 4334 w 643734" name="connsiteX4-529"/>
              <a:gd fmla="*/ 94037 h 591575" name="connsiteY4-530"/>
              <a:gd fmla="*/ 103603 w 643734" name="connsiteX0-531"/>
              <a:gd fmla="*/ 20135 h 587159" name="connsiteY0-532"/>
              <a:gd fmla="*/ 581981 w 643734" name="connsiteX1-533"/>
              <a:gd fmla="*/ 39973 h 587159" name="connsiteY1-534"/>
              <a:gd fmla="*/ 621713 w 643734" name="connsiteX2-535"/>
              <a:gd fmla="*/ 543622 h 587159" name="connsiteY2-536"/>
              <a:gd fmla="*/ 12537 w 643734" name="connsiteX3-537"/>
              <a:gd fmla="*/ 506245 h 587159" name="connsiteY3-538"/>
              <a:gd fmla="*/ 4334 w 643734" name="connsiteX4-539"/>
              <a:gd fmla="*/ 89621 h 587159" name="connsiteY4-540"/>
              <a:gd fmla="*/ 51067 w 657504" name="connsiteX0-541"/>
              <a:gd fmla="*/ 31623 h 592327" name="connsiteY0-542"/>
              <a:gd fmla="*/ 581981 w 657504" name="connsiteX1-543"/>
              <a:gd fmla="*/ 45141 h 592327" name="connsiteY1-544"/>
              <a:gd fmla="*/ 621713 w 657504" name="connsiteX2-545"/>
              <a:gd fmla="*/ 548790 h 592327" name="connsiteY2-546"/>
              <a:gd fmla="*/ 12537 w 657504" name="connsiteX3-547"/>
              <a:gd fmla="*/ 511413 h 592327" name="connsiteY3-548"/>
              <a:gd fmla="*/ 4334 w 657504" name="connsiteX4-549"/>
              <a:gd fmla="*/ 94789 h 592327" name="connsiteY4-550"/>
              <a:gd fmla="*/ 51067 w 676118" name="connsiteX0-551"/>
              <a:gd fmla="*/ 31623 h 604686" name="connsiteY0-552"/>
              <a:gd fmla="*/ 581981 w 676118" name="connsiteX1-553"/>
              <a:gd fmla="*/ 45141 h 604686" name="connsiteY1-554"/>
              <a:gd fmla="*/ 621713 w 676118" name="connsiteX2-555"/>
              <a:gd fmla="*/ 548790 h 604686" name="connsiteY2-556"/>
              <a:gd fmla="*/ 12537 w 676118" name="connsiteX3-557"/>
              <a:gd fmla="*/ 511413 h 604686" name="connsiteY3-558"/>
              <a:gd fmla="*/ 4334 w 676118" name="connsiteX4-559"/>
              <a:gd fmla="*/ 94789 h 604686" name="connsiteY4-560"/>
              <a:gd fmla="*/ 51067 w 659741" name="connsiteX0-561"/>
              <a:gd fmla="*/ 18182 h 591245" name="connsiteY0-562"/>
              <a:gd fmla="*/ 581981 w 659741" name="connsiteX1-563"/>
              <a:gd fmla="*/ 31700 h 591245" name="connsiteY1-564"/>
              <a:gd fmla="*/ 621713 w 659741" name="connsiteX2-565"/>
              <a:gd fmla="*/ 535349 h 591245" name="connsiteY2-566"/>
              <a:gd fmla="*/ 12537 w 659741" name="connsiteX3-567"/>
              <a:gd fmla="*/ 497972 h 591245" name="connsiteY3-568"/>
              <a:gd fmla="*/ 4334 w 659741" name="connsiteX4-569"/>
              <a:gd fmla="*/ 81348 h 591245" name="connsiteY4-570"/>
              <a:gd fmla="*/ 51067 w 671131" name="connsiteX0-571"/>
              <a:gd fmla="*/ 18182 h 591245" name="connsiteY0-572"/>
              <a:gd fmla="*/ 617005 w 671131" name="connsiteX1-573"/>
              <a:gd fmla="*/ 31700 h 591245" name="connsiteY1-574"/>
              <a:gd fmla="*/ 621713 w 671131" name="connsiteX2-575"/>
              <a:gd fmla="*/ 535349 h 591245" name="connsiteY2-576"/>
              <a:gd fmla="*/ 12537 w 671131" name="connsiteX3-577"/>
              <a:gd fmla="*/ 497972 h 591245" name="connsiteY3-578"/>
              <a:gd fmla="*/ 4334 w 671131" name="connsiteX4-579"/>
              <a:gd fmla="*/ 81348 h 591245" name="connsiteY4-580"/>
              <a:gd fmla="*/ 51067 w 648099" name="connsiteX0-581"/>
              <a:gd fmla="*/ 18182 h 578886" name="connsiteY0-582"/>
              <a:gd fmla="*/ 617005 w 648099" name="connsiteX1-583"/>
              <a:gd fmla="*/ 31700 h 578886" name="connsiteY1-584"/>
              <a:gd fmla="*/ 621713 w 648099" name="connsiteX2-585"/>
              <a:gd fmla="*/ 535349 h 578886" name="connsiteY2-586"/>
              <a:gd fmla="*/ 12537 w 648099" name="connsiteX3-587"/>
              <a:gd fmla="*/ 497972 h 578886" name="connsiteY3-588"/>
              <a:gd fmla="*/ 4334 w 648099" name="connsiteX4-589"/>
              <a:gd fmla="*/ 81348 h 578886" name="connsiteY4-590"/>
              <a:gd fmla="*/ 51067 w 648099" name="connsiteX0-591"/>
              <a:gd fmla="*/ 18182 h 565791" name="connsiteY0-592"/>
              <a:gd fmla="*/ 617005 w 648099" name="connsiteX1-593"/>
              <a:gd fmla="*/ 31700 h 565791" name="connsiteY1-594"/>
              <a:gd fmla="*/ 621713 w 648099" name="connsiteX2-595"/>
              <a:gd fmla="*/ 535349 h 565791" name="connsiteY2-596"/>
              <a:gd fmla="*/ 12537 w 648099" name="connsiteX3-597"/>
              <a:gd fmla="*/ 497972 h 565791" name="connsiteY3-598"/>
              <a:gd fmla="*/ 4334 w 648099" name="connsiteX4-599"/>
              <a:gd fmla="*/ 81348 h 565791" name="connsiteY4-600"/>
            </a:gdLst>
            <a:ahLst/>
            <a:cxnLst>
              <a:cxn ang="0">
                <a:pos x="connsiteX0-1" y="connsiteY0-2"/>
              </a:cxn>
              <a:cxn ang="0">
                <a:pos x="connsiteX1-3" y="connsiteY1-4"/>
              </a:cxn>
              <a:cxn ang="0">
                <a:pos x="connsiteX2-5" y="connsiteY2-6"/>
              </a:cxn>
              <a:cxn ang="0">
                <a:pos x="connsiteX3-7" y="connsiteY3-8"/>
              </a:cxn>
              <a:cxn ang="0">
                <a:pos x="connsiteX4-9" y="connsiteY4-10"/>
              </a:cxn>
            </a:cxnLst>
            <a:rect b="b" l="l" r="r" t="t"/>
            <a:pathLst>
              <a:path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49F92"/>
          </a:solidFill>
          <a:ln cap="rnd" w="25400">
            <a:solidFill>
              <a:srgbClr val="062F3D"/>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lstStyle/>
          <a:p>
            <a:pPr algn="ctr"/>
            <a:endParaRPr altLang="en-US" dirty="0" lang="zh-CN" sz="2000">
              <a:solidFill>
                <a:srgbClr val="062F3D"/>
              </a:solidFill>
              <a:latin charset="-122" panose="02000000000000000000" pitchFamily="2" typeface="方正静蕾简体"/>
              <a:ea charset="-122" panose="02000000000000000000" pitchFamily="2" typeface="方正静蕾简体"/>
            </a:endParaRPr>
          </a:p>
        </p:txBody>
      </p:sp>
      <p:sp>
        <p:nvSpPr>
          <p:cNvPr id="6" name="矩形: 剪去单角 5"/>
          <p:cNvSpPr/>
          <p:nvPr/>
        </p:nvSpPr>
        <p:spPr>
          <a:xfrm>
            <a:off x="4520869" y="5440714"/>
            <a:ext cx="6741185" cy="999102"/>
          </a:xfrm>
          <a:prstGeom prst="snip1Rect">
            <a:avLst/>
          </a:prstGeom>
          <a:solidFill>
            <a:srgbClr val="C49F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dirty="0" lang="zh-CN" sz="3200">
                <a:solidFill>
                  <a:schemeClr val="tx1"/>
                </a:solidFill>
              </a:rPr>
              <a:t>赔款划界准驻兵，禁反改部修约订</a:t>
            </a:r>
            <a:endParaRPr altLang="en-US" dirty="0" lang="zh-CN" sz="320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9"/>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11"/>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12"/>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14"/>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15"/>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42" presetSubtype="0">
                                  <p:stCondLst>
                                    <p:cond delay="0"/>
                                  </p:stCondLst>
                                  <p:childTnLst>
                                    <p:set>
                                      <p:cBhvr>
                                        <p:cTn dur="1" fill="hold" id="18">
                                          <p:stCondLst>
                                            <p:cond delay="0"/>
                                          </p:stCondLst>
                                        </p:cTn>
                                        <p:tgtEl>
                                          <p:spTgt spid="6"/>
                                        </p:tgtEl>
                                        <p:attrNameLst>
                                          <p:attrName>style.visibility</p:attrName>
                                        </p:attrNameLst>
                                      </p:cBhvr>
                                      <p:to>
                                        <p:strVal val="visible"/>
                                      </p:to>
                                    </p:set>
                                    <p:animEffect filter="fade" transition="in">
                                      <p:cBhvr>
                                        <p:cTn dur="500" id="19"/>
                                        <p:tgtEl>
                                          <p:spTgt spid="6"/>
                                        </p:tgtEl>
                                      </p:cBhvr>
                                    </p:animEffect>
                                    <p:anim calcmode="lin" valueType="num">
                                      <p:cBhvr>
                                        <p:cTn dur="500" fill="hold" id="20"/>
                                        <p:tgtEl>
                                          <p:spTgt spid="6"/>
                                        </p:tgtEl>
                                        <p:attrNameLst>
                                          <p:attrName>ppt_x</p:attrName>
                                        </p:attrNameLst>
                                      </p:cBhvr>
                                      <p:tavLst>
                                        <p:tav tm="0">
                                          <p:val>
                                            <p:strVal val="#ppt_x"/>
                                          </p:val>
                                        </p:tav>
                                        <p:tav tm="100000">
                                          <p:val>
                                            <p:strVal val="#ppt_x"/>
                                          </p:val>
                                        </p:tav>
                                      </p:tavLst>
                                    </p:anim>
                                    <p:anim calcmode="lin" valueType="num">
                                      <p:cBhvr>
                                        <p:cTn dur="500" fill="hold" id="21"/>
                                        <p:tgtEl>
                                          <p:spTgt spid="6"/>
                                        </p:tgtEl>
                                        <p:attrNameLst>
                                          <p:attrName>ppt_y</p:attrName>
                                        </p:attrNameLst>
                                      </p:cBhvr>
                                      <p:tavLst>
                                        <p:tav tm="0">
                                          <p:val>
                                            <p:strVal val="#ppt_y+.1"/>
                                          </p:val>
                                        </p:tav>
                                        <p:tav tm="100000">
                                          <p:val>
                                            <p:strVal val="#ppt_y"/>
                                          </p:val>
                                        </p:tav>
                                      </p:tavLst>
                                    </p:anim>
                                  </p:childTnLst>
                                </p:cTn>
                              </p:par>
                              <p:par>
                                <p:cTn fill="hold" grpId="0" id="22" nodeType="withEffect" presetClass="entr" presetID="42" presetSubtype="0">
                                  <p:stCondLst>
                                    <p:cond delay="0"/>
                                  </p:stCondLst>
                                  <p:childTnLst>
                                    <p:set>
                                      <p:cBhvr>
                                        <p:cTn dur="1" fill="hold" id="23">
                                          <p:stCondLst>
                                            <p:cond delay="0"/>
                                          </p:stCondLst>
                                        </p:cTn>
                                        <p:tgtEl>
                                          <p:spTgt spid="17"/>
                                        </p:tgtEl>
                                        <p:attrNameLst>
                                          <p:attrName>style.visibility</p:attrName>
                                        </p:attrNameLst>
                                      </p:cBhvr>
                                      <p:to>
                                        <p:strVal val="visible"/>
                                      </p:to>
                                    </p:set>
                                    <p:animEffect filter="fade" transition="in">
                                      <p:cBhvr>
                                        <p:cTn dur="500" id="24"/>
                                        <p:tgtEl>
                                          <p:spTgt spid="17"/>
                                        </p:tgtEl>
                                      </p:cBhvr>
                                    </p:animEffect>
                                    <p:anim calcmode="lin" valueType="num">
                                      <p:cBhvr>
                                        <p:cTn dur="500" fill="hold" id="25"/>
                                        <p:tgtEl>
                                          <p:spTgt spid="17"/>
                                        </p:tgtEl>
                                        <p:attrNameLst>
                                          <p:attrName>ppt_x</p:attrName>
                                        </p:attrNameLst>
                                      </p:cBhvr>
                                      <p:tavLst>
                                        <p:tav tm="0">
                                          <p:val>
                                            <p:strVal val="#ppt_x"/>
                                          </p:val>
                                        </p:tav>
                                        <p:tav tm="100000">
                                          <p:val>
                                            <p:strVal val="#ppt_x"/>
                                          </p:val>
                                        </p:tav>
                                      </p:tavLst>
                                    </p:anim>
                                    <p:anim calcmode="lin" valueType="num">
                                      <p:cBhvr>
                                        <p:cTn dur="500" fill="hold" id="26"/>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ldLvl="0" grpId="0" spid="11"/>
      <p:bldP bldLvl="0" grpId="0" spid="12"/>
      <p:bldP bldLvl="0" grpId="0" spid="14"/>
      <p:bldP bldLvl="0" grpId="0" spid="15"/>
      <p:bldP animBg="1" grpId="0" spid="17"/>
      <p:bldP animBg="1" grpId="0" spid="6"/>
    </p:bldLst>
  </p:timing>
</p:sld>
</file>

<file path=ppt/slides/slide57.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5" name="图片 4"/>
          <p:cNvPicPr>
            <a:picLocks noChangeAspect="1"/>
          </p:cNvPicPr>
          <p:nvPr/>
        </p:nvPicPr>
        <p:blipFill rotWithShape="1">
          <a:blip r:embed="rId2"/>
          <a:srcRect r="21"/>
          <a:stretch>
            <a:fillRect/>
          </a:stretch>
        </p:blipFill>
        <p:spPr>
          <a:xfrm>
            <a:off x="5183915" y="0"/>
            <a:ext cx="7008085" cy="904762"/>
          </a:xfrm>
          <a:prstGeom prst="rect">
            <a:avLst/>
          </a:prstGeom>
          <a:ln>
            <a:noFill/>
          </a:ln>
          <a:effectLst>
            <a:softEdge rad="112500"/>
          </a:effectLst>
        </p:spPr>
      </p:pic>
      <p:sp>
        <p:nvSpPr>
          <p:cNvPr id="2" name="矩形 1"/>
          <p:cNvSpPr/>
          <p:nvPr/>
        </p:nvSpPr>
        <p:spPr>
          <a:xfrm>
            <a:off x="506543" y="1408166"/>
            <a:ext cx="6340197" cy="707886"/>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none">
            <a:spAutoFit/>
          </a:bodyPr>
          <a:lstStyle/>
          <a:p>
            <a:r>
              <a:rPr altLang="zh-CN" dirty="0" lang="zh-CN" sz="4000">
                <a:solidFill>
                  <a:schemeClr val="bg1"/>
                </a:solidFill>
                <a:latin charset="-122" panose="02010800040101010101" pitchFamily="2" typeface="华文琥珀"/>
                <a:ea charset="-122" panose="02010800040101010101" pitchFamily="2" typeface="华文琥珀"/>
                <a:cs charset="0" panose="02020603050405020304" pitchFamily="18" typeface="Times New Roman"/>
              </a:rPr>
              <a:t>列强侵华的“五大趋势”：</a:t>
            </a:r>
            <a:endParaRPr altLang="en-US" dirty="0" lang="zh-CN" sz="4000">
              <a:solidFill>
                <a:schemeClr val="bg1"/>
              </a:solidFill>
              <a:latin charset="-122" panose="02010800040101010101" pitchFamily="2" typeface="华文琥珀"/>
              <a:ea charset="-122" panose="02010800040101010101" pitchFamily="2" typeface="华文琥珀"/>
            </a:endParaRPr>
          </a:p>
        </p:txBody>
      </p:sp>
      <p:sp>
        <p:nvSpPr>
          <p:cNvPr id="3" name="矩形 2"/>
          <p:cNvSpPr/>
          <p:nvPr/>
        </p:nvSpPr>
        <p:spPr>
          <a:xfrm>
            <a:off x="2162531" y="2745707"/>
            <a:ext cx="7838364" cy="3477875"/>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wrap="square">
            <a:spAutoFit/>
          </a:bodyPr>
          <a:lstStyle/>
          <a:p>
            <a:r>
              <a:rPr altLang="zh-CN" dirty="0" lang="en-US" sz="4400">
                <a:solidFill>
                  <a:schemeClr val="bg1"/>
                </a:solidFill>
                <a:latin typeface="+mn-ea"/>
                <a:cs charset="0" panose="02020603050405020304" pitchFamily="18" typeface="Times New Roman"/>
              </a:rPr>
              <a:t>1</a:t>
            </a:r>
            <a:r>
              <a:rPr altLang="en-US" dirty="0" lang="zh-CN" sz="4400">
                <a:solidFill>
                  <a:schemeClr val="bg1"/>
                </a:solidFill>
                <a:latin typeface="+mn-ea"/>
                <a:cs charset="0" panose="02020603050405020304" pitchFamily="18" typeface="Times New Roman"/>
              </a:rPr>
              <a:t>、</a:t>
            </a:r>
            <a:r>
              <a:rPr altLang="zh-CN" dirty="0" lang="zh-CN" sz="4400">
                <a:solidFill>
                  <a:schemeClr val="bg1"/>
                </a:solidFill>
                <a:latin typeface="+mn-ea"/>
                <a:cs charset="0" panose="02020603050405020304" pitchFamily="18" typeface="Times New Roman"/>
              </a:rPr>
              <a:t>赔款越来越来越多</a:t>
            </a:r>
            <a:endParaRPr altLang="zh-CN" dirty="0" lang="en-US" sz="4400">
              <a:solidFill>
                <a:schemeClr val="bg1"/>
              </a:solidFill>
              <a:latin typeface="+mn-ea"/>
              <a:cs charset="0" panose="02020603050405020304" pitchFamily="18" typeface="Times New Roman"/>
            </a:endParaRPr>
          </a:p>
          <a:p>
            <a:r>
              <a:rPr altLang="zh-CN" dirty="0" lang="en-US" sz="4400">
                <a:solidFill>
                  <a:schemeClr val="bg1"/>
                </a:solidFill>
                <a:latin typeface="+mn-ea"/>
                <a:cs charset="0" panose="02020603050405020304" pitchFamily="18" typeface="Times New Roman"/>
              </a:rPr>
              <a:t>2</a:t>
            </a:r>
            <a:r>
              <a:rPr altLang="en-US" dirty="0" lang="zh-CN" sz="4400">
                <a:solidFill>
                  <a:schemeClr val="bg1"/>
                </a:solidFill>
                <a:latin typeface="+mn-ea"/>
                <a:cs charset="0" panose="02020603050405020304" pitchFamily="18" typeface="Times New Roman"/>
              </a:rPr>
              <a:t>、</a:t>
            </a:r>
            <a:r>
              <a:rPr altLang="zh-CN" dirty="0" lang="zh-CN" sz="4400">
                <a:solidFill>
                  <a:schemeClr val="bg1"/>
                </a:solidFill>
                <a:latin typeface="+mn-ea"/>
                <a:cs charset="0" panose="02020603050405020304" pitchFamily="18" typeface="Times New Roman"/>
              </a:rPr>
              <a:t>割地面积越来越大</a:t>
            </a:r>
            <a:endParaRPr altLang="zh-CN" dirty="0" lang="en-US" sz="4400">
              <a:solidFill>
                <a:schemeClr val="bg1"/>
              </a:solidFill>
              <a:latin typeface="+mn-ea"/>
              <a:cs charset="0" panose="02020603050405020304" pitchFamily="18" typeface="Times New Roman"/>
            </a:endParaRPr>
          </a:p>
          <a:p>
            <a:r>
              <a:rPr altLang="zh-CN" dirty="0" lang="en-US" sz="4400">
                <a:solidFill>
                  <a:schemeClr val="bg1"/>
                </a:solidFill>
                <a:latin typeface="+mn-ea"/>
                <a:cs charset="0" panose="02020603050405020304" pitchFamily="18" typeface="Times New Roman"/>
              </a:rPr>
              <a:t>3</a:t>
            </a:r>
            <a:r>
              <a:rPr altLang="en-US" dirty="0" lang="zh-CN" sz="4400">
                <a:solidFill>
                  <a:schemeClr val="bg1"/>
                </a:solidFill>
                <a:latin typeface="+mn-ea"/>
                <a:cs charset="0" panose="02020603050405020304" pitchFamily="18" typeface="Times New Roman"/>
              </a:rPr>
              <a:t>、</a:t>
            </a:r>
            <a:r>
              <a:rPr altLang="zh-CN" dirty="0" lang="zh-CN" sz="4400">
                <a:solidFill>
                  <a:schemeClr val="bg1"/>
                </a:solidFill>
                <a:latin typeface="+mn-ea"/>
                <a:cs charset="0" panose="02020603050405020304" pitchFamily="18" typeface="Times New Roman"/>
              </a:rPr>
              <a:t>开埠由沿海伸向内地</a:t>
            </a:r>
            <a:endParaRPr altLang="zh-CN" dirty="0" lang="en-US" sz="4400">
              <a:solidFill>
                <a:schemeClr val="bg1"/>
              </a:solidFill>
              <a:latin typeface="+mn-ea"/>
              <a:cs charset="0" panose="02020603050405020304" pitchFamily="18" typeface="Times New Roman"/>
            </a:endParaRPr>
          </a:p>
          <a:p>
            <a:r>
              <a:rPr altLang="zh-CN" dirty="0" lang="en-US" sz="4400">
                <a:solidFill>
                  <a:schemeClr val="bg1"/>
                </a:solidFill>
                <a:latin typeface="+mn-ea"/>
                <a:cs charset="0" panose="02020603050405020304" pitchFamily="18" typeface="Times New Roman"/>
              </a:rPr>
              <a:t>4</a:t>
            </a:r>
            <a:r>
              <a:rPr altLang="en-US" dirty="0" lang="zh-CN" sz="4400">
                <a:solidFill>
                  <a:schemeClr val="bg1"/>
                </a:solidFill>
                <a:latin typeface="+mn-ea"/>
                <a:cs charset="0" panose="02020603050405020304" pitchFamily="18" typeface="Times New Roman"/>
              </a:rPr>
              <a:t>、</a:t>
            </a:r>
            <a:r>
              <a:rPr altLang="zh-CN" dirty="0" lang="zh-CN" sz="4400">
                <a:solidFill>
                  <a:schemeClr val="bg1"/>
                </a:solidFill>
                <a:latin typeface="+mn-ea"/>
                <a:cs charset="0" panose="02020603050405020304" pitchFamily="18" typeface="Times New Roman"/>
              </a:rPr>
              <a:t>由商品输出到资本输出为主</a:t>
            </a:r>
            <a:endParaRPr altLang="zh-CN" dirty="0" lang="en-US" sz="4400">
              <a:solidFill>
                <a:schemeClr val="bg1"/>
              </a:solidFill>
              <a:latin typeface="+mn-ea"/>
              <a:cs charset="0" panose="02020603050405020304" pitchFamily="18" typeface="Times New Roman"/>
            </a:endParaRPr>
          </a:p>
          <a:p>
            <a:r>
              <a:rPr altLang="zh-CN" dirty="0" lang="en-US" sz="4400">
                <a:solidFill>
                  <a:schemeClr val="bg1"/>
                </a:solidFill>
                <a:latin typeface="+mn-ea"/>
                <a:cs charset="0" panose="02020603050405020304" pitchFamily="18" typeface="Times New Roman"/>
              </a:rPr>
              <a:t>5</a:t>
            </a:r>
            <a:r>
              <a:rPr altLang="en-US" dirty="0" lang="zh-CN" sz="4400">
                <a:solidFill>
                  <a:schemeClr val="bg1"/>
                </a:solidFill>
                <a:latin typeface="+mn-ea"/>
                <a:cs charset="0" panose="02020603050405020304" pitchFamily="18" typeface="Times New Roman"/>
              </a:rPr>
              <a:t>、</a:t>
            </a:r>
            <a:r>
              <a:rPr altLang="zh-CN" dirty="0" lang="zh-CN" sz="4400">
                <a:solidFill>
                  <a:schemeClr val="bg1"/>
                </a:solidFill>
                <a:latin typeface="+mn-ea"/>
                <a:cs charset="0" panose="02020603050405020304" pitchFamily="18" typeface="Times New Roman"/>
              </a:rPr>
              <a:t>由直接侵华到“以华治华”</a:t>
            </a:r>
            <a:endParaRPr altLang="en-US" dirty="0" lang="zh-CN" sz="4400">
              <a:solidFill>
                <a:schemeClr val="bg1"/>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sld>
</file>

<file path=ppt/slides/slide58.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3" name="图片 2"/>
          <p:cNvPicPr>
            <a:picLocks noChangeAspect="1"/>
          </p:cNvPicPr>
          <p:nvPr/>
        </p:nvPicPr>
        <p:blipFill>
          <a:blip r:embed="rId2"/>
          <a:stretch>
            <a:fillRect/>
          </a:stretch>
        </p:blipFill>
        <p:spPr>
          <a:xfrm>
            <a:off x="14287" y="0"/>
            <a:ext cx="3590925" cy="3448050"/>
          </a:xfrm>
          <a:prstGeom prst="rect">
            <a:avLst/>
          </a:prstGeom>
        </p:spPr>
      </p:pic>
      <p:pic>
        <p:nvPicPr>
          <p:cNvPr id="5" name="图片 4"/>
          <p:cNvPicPr>
            <a:picLocks noChangeAspect="1"/>
          </p:cNvPicPr>
          <p:nvPr/>
        </p:nvPicPr>
        <p:blipFill>
          <a:blip r:embed="rId3"/>
          <a:stretch>
            <a:fillRect/>
          </a:stretch>
        </p:blipFill>
        <p:spPr>
          <a:xfrm>
            <a:off x="14288" y="3552410"/>
            <a:ext cx="3457782" cy="3300827"/>
          </a:xfrm>
          <a:prstGeom prst="rect">
            <a:avLst/>
          </a:prstGeom>
        </p:spPr>
      </p:pic>
      <p:graphicFrame>
        <p:nvGraphicFramePr>
          <p:cNvPr id="9" name="Group 3"/>
          <p:cNvGraphicFramePr>
            <a:graphicFrameLocks noGrp="1"/>
          </p:cNvGraphicFramePr>
          <p:nvPr/>
        </p:nvGraphicFramePr>
        <p:xfrm>
          <a:off x="3763168" y="1557325"/>
          <a:ext cx="8256588" cy="3569669"/>
        </p:xfrm>
        <a:graphic>
          <a:graphicData uri="http://schemas.openxmlformats.org/drawingml/2006/table">
            <a:tbl>
              <a:tblPr/>
              <a:tblGrid>
                <a:gridCol w="1224057"/>
                <a:gridCol w="3457841"/>
                <a:gridCol w="3574690"/>
              </a:tblGrid>
              <a:tr h="581234">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0" baseline="0" cap="none" dirty="0"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r>
                        <a:rPr b="1" baseline="0" cap="none" i="0" kumimoji="0" lang="zh-CN" normalizeH="0" strike="noStrike" sz="3200" u="none">
                          <a:ln>
                            <a:noFill/>
                          </a:ln>
                          <a:solidFill>
                            <a:schemeClr val="tx1"/>
                          </a:solidFill>
                          <a:effectLst/>
                          <a:latin charset="0" panose="020B0604020202020204" pitchFamily="34" typeface="Arial"/>
                          <a:ea charset="-122" panose="02010600030101010101" pitchFamily="2" typeface="宋体"/>
                        </a:rPr>
                        <a:t>内容</a:t>
                      </a:r>
                      <a:endParaRPr b="1" baseline="0" cap="none" i="0" kumimoji="0" lang="zh-CN" normalizeH="0" strike="noStrike" sz="32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r>
                        <a:rPr b="1" baseline="0" cap="none" i="0" kumimoji="0" lang="zh-CN" normalizeH="0" strike="noStrike" sz="2800" u="none">
                          <a:ln>
                            <a:noFill/>
                          </a:ln>
                          <a:solidFill>
                            <a:schemeClr val="tx1"/>
                          </a:solidFill>
                          <a:effectLst/>
                          <a:latin charset="0" panose="020B0604020202020204" pitchFamily="34" typeface="Arial"/>
                          <a:ea charset="-122" panose="02010600030101010101" pitchFamily="2" typeface="宋体"/>
                        </a:rPr>
                        <a:t>危害</a:t>
                      </a:r>
                      <a:endParaRPr b="1" baseline="0" cap="none"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723843">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经济</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赔款白银</a:t>
                      </a:r>
                      <a:r>
                        <a:rPr altLang="zh-CN"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4.5</a:t>
                      </a: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亿两</a:t>
                      </a:r>
                      <a:endParaRPr b="0"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617489">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政治</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rPr>
                        <a:t>严禁人民反帝</a:t>
                      </a:r>
                      <a:endPar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700033">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军事</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拆毁炮台；驻扎要地</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ctr" defTabSz="914400" eaLnBrk="1" fontAlgn="base" hangingPunct="1" indent="0" latinLnBrk="0" lvl="0" marL="0" marR="0" rtl="0">
                        <a:lnSpc>
                          <a:spcPct val="100000"/>
                        </a:lnSpc>
                        <a:spcBef>
                          <a:spcPct val="20000"/>
                        </a:spcBef>
                        <a:spcAft>
                          <a:spcPct val="0"/>
                        </a:spcAft>
                        <a:buClrTx/>
                        <a:buSzTx/>
                        <a:buFontTx/>
                        <a:buNone/>
                      </a:pPr>
                      <a:endParaRPr altLang="zh-CN" b="1" baseline="0" cap="none"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r h="628601">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外交</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r>
                        <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划定</a:t>
                      </a:r>
                      <a:r>
                        <a:rPr b="1" baseline="0" cap="none" dirty="0" i="0" kumimoji="0" lang="zh-CN" normalizeH="0" strike="noStrike" sz="2800" u="sng">
                          <a:ln>
                            <a:noFill/>
                          </a:ln>
                          <a:solidFill>
                            <a:schemeClr val="tx1"/>
                          </a:solidFill>
                          <a:effectLst/>
                          <a:latin charset="0" panose="020B0604020202020204" pitchFamily="34" typeface="Arial"/>
                          <a:ea charset="-122" panose="02010600030101010101" pitchFamily="2" typeface="宋体"/>
                        </a:rPr>
                        <a:t>使馆界</a:t>
                      </a:r>
                      <a:r>
                        <a:rPr altLang="en-US"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rPr>
                        <a:t>，总理衙门为外务部</a:t>
                      </a:r>
                      <a:endParaRPr b="1" baseline="0" cap="none" dirty="0" i="0" kumimoji="0" lang="zh-CN" normalizeH="0" strike="noStrike" sz="28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c>
                  <a:txBody>
                    <a:bodyPr/>
                    <a:lstStyle/>
                    <a:p>
                      <a:pPr algn="l" defTabSz="914400" eaLnBrk="1" fontAlgn="base" hangingPunct="1" indent="0" latinLnBrk="0" lvl="0" marL="0" marR="0" rtl="0">
                        <a:lnSpc>
                          <a:spcPct val="100000"/>
                        </a:lnSpc>
                        <a:spcBef>
                          <a:spcPct val="20000"/>
                        </a:spcBef>
                        <a:spcAft>
                          <a:spcPct val="0"/>
                        </a:spcAft>
                        <a:buClrTx/>
                        <a:buSzTx/>
                        <a:buFontTx/>
                        <a:buNone/>
                      </a:pPr>
                      <a:endParaRPr altLang="zh-CN" b="1" baseline="0" cap="none" dirty="0" i="0" kumimoji="0" lang="zh-CN" normalizeH="0" strike="noStrike" sz="2400" u="none">
                        <a:ln>
                          <a:noFill/>
                        </a:ln>
                        <a:solidFill>
                          <a:schemeClr val="tx1"/>
                        </a:solidFill>
                        <a:effectLst/>
                        <a:latin charset="0" panose="020B0604020202020204" pitchFamily="34" typeface="Arial"/>
                        <a:ea charset="-122" panose="02010600030101010101" pitchFamily="2" typeface="宋体"/>
                      </a:endParaRPr>
                    </a:p>
                  </a:txBody>
                  <a:tcPr anchor="ctr" anchorCtr="1" horzOverflow="overflow" marB="46796" marL="90007" marR="90007" marT="46796">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lnTlToBr>
                      <a:noFill/>
                    </a:lnTlToBr>
                    <a:lnBlToTr>
                      <a:noFill/>
                    </a:lnBlToTr>
                    <a:solidFill>
                      <a:schemeClr val="accent4">
                        <a:lumMod val="60000"/>
                        <a:lumOff val="40000"/>
                      </a:schemeClr>
                    </a:solidFill>
                  </a:tcPr>
                </a:tc>
              </a:tr>
            </a:tbl>
          </a:graphicData>
        </a:graphic>
      </p:graphicFrame>
      <p:sp>
        <p:nvSpPr>
          <p:cNvPr id="11" name="Rectangle 29"/>
          <p:cNvSpPr>
            <a:spLocks noChangeArrowheads="1"/>
          </p:cNvSpPr>
          <p:nvPr/>
        </p:nvSpPr>
        <p:spPr bwMode="auto">
          <a:xfrm>
            <a:off x="8587581" y="2300067"/>
            <a:ext cx="3313113" cy="461665"/>
          </a:xfrm>
          <a:prstGeom prst="rect">
            <a:avLst/>
          </a:prstGeom>
          <a:noFill/>
          <a:ln>
            <a:noFill/>
          </a:ln>
        </p:spPr>
        <p:txBody>
          <a:bodyPr wrap="square">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ctr"/>
            <a:r>
              <a:rPr altLang="en-US" b="1" dirty="0" lang="zh-CN" sz="2400">
                <a:latin charset="0" panose="020B0604030504040204" pitchFamily="34" typeface="Verdana"/>
              </a:rPr>
              <a:t>加重中国人民经济负担</a:t>
            </a:r>
            <a:endParaRPr altLang="en-US" b="1" dirty="0" lang="zh-CN" sz="2400">
              <a:latin charset="0" panose="020B0604030504040204" pitchFamily="34" typeface="Verdana"/>
            </a:endParaRPr>
          </a:p>
        </p:txBody>
      </p:sp>
      <p:sp>
        <p:nvSpPr>
          <p:cNvPr id="12" name="Rectangle 30"/>
          <p:cNvSpPr>
            <a:spLocks noChangeArrowheads="1"/>
          </p:cNvSpPr>
          <p:nvPr/>
        </p:nvSpPr>
        <p:spPr bwMode="auto">
          <a:xfrm>
            <a:off x="8587581" y="2854313"/>
            <a:ext cx="3024187" cy="681037"/>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lnSpc>
                <a:spcPct val="80000"/>
              </a:lnSpc>
            </a:pPr>
            <a:r>
              <a:rPr altLang="en-US" b="1" dirty="0" lang="zh-CN" sz="2400"/>
              <a:t>清政府成为帝国主义统治中国的工具 。</a:t>
            </a:r>
            <a:endParaRPr altLang="en-US" b="1" dirty="0" lang="zh-CN" sz="2400">
              <a:latin charset="0" panose="020B0604030504040204" pitchFamily="34" typeface="Verdana"/>
            </a:endParaRPr>
          </a:p>
        </p:txBody>
      </p:sp>
      <p:sp>
        <p:nvSpPr>
          <p:cNvPr id="14" name="Rectangle 31"/>
          <p:cNvSpPr>
            <a:spLocks noChangeArrowheads="1"/>
          </p:cNvSpPr>
          <p:nvPr/>
        </p:nvSpPr>
        <p:spPr bwMode="auto">
          <a:xfrm>
            <a:off x="8516143" y="3430575"/>
            <a:ext cx="3313113" cy="757130"/>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lnSpc>
                <a:spcPct val="90000"/>
              </a:lnSpc>
            </a:pPr>
            <a:r>
              <a:rPr altLang="zh-CN" b="1" dirty="0" lang="zh-CN" sz="2400">
                <a:latin charset="0" panose="020B0604030504040204" pitchFamily="34" typeface="Verdana"/>
              </a:rPr>
              <a:t> </a:t>
            </a:r>
            <a:r>
              <a:rPr altLang="en-US" b="1" dirty="0" lang="zh-CN" sz="2400">
                <a:latin charset="0" panose="020B0604030504040204" pitchFamily="34" typeface="Verdana"/>
              </a:rPr>
              <a:t>清政府完全处于列强控制，失去军事自主权</a:t>
            </a:r>
            <a:endParaRPr altLang="en-US" b="1" dirty="0" lang="zh-CN" sz="2400">
              <a:latin charset="0" panose="020B0604030504040204" pitchFamily="34" typeface="Verdana"/>
            </a:endParaRPr>
          </a:p>
        </p:txBody>
      </p:sp>
      <p:sp>
        <p:nvSpPr>
          <p:cNvPr id="15" name="Rectangle 32">
            <a:hlinkClick action="ppaction://hlinksldjump" r:id="rId4"/>
          </p:cNvPr>
          <p:cNvSpPr>
            <a:spLocks noChangeArrowheads="1"/>
          </p:cNvSpPr>
          <p:nvPr/>
        </p:nvSpPr>
        <p:spPr bwMode="auto">
          <a:xfrm>
            <a:off x="8516143" y="4218166"/>
            <a:ext cx="3382963" cy="830997"/>
          </a:xfrm>
          <a:prstGeom prst="rect">
            <a:avLst/>
          </a:prstGeom>
          <a:noFill/>
          <a:ln>
            <a:noFill/>
          </a:ln>
        </p:spPr>
        <p:txBody>
          <a:bodyPr>
            <a:spAutoFit/>
          </a:bodyPr>
          <a:lstStyle>
            <a:lvl1pPr>
              <a:defRPr>
                <a:solidFill>
                  <a:schemeClr val="tx1"/>
                </a:solidFill>
                <a:latin charset="0" panose="020B0604020202020204" pitchFamily="34" typeface="Arial"/>
                <a:ea charset="-122" panose="02010600030101010101" pitchFamily="2" typeface="宋体"/>
              </a:defRPr>
            </a:lvl1pPr>
            <a:lvl2pPr>
              <a:defRPr>
                <a:solidFill>
                  <a:schemeClr val="tx1"/>
                </a:solidFill>
                <a:latin charset="0" panose="020B0604020202020204" pitchFamily="34" typeface="Arial"/>
                <a:ea charset="-122" panose="02010600030101010101" pitchFamily="2" typeface="宋体"/>
              </a:defRPr>
            </a:lvl2pPr>
            <a:lvl3pPr>
              <a:defRPr>
                <a:solidFill>
                  <a:schemeClr val="tx1"/>
                </a:solidFill>
                <a:latin charset="0" panose="020B0604020202020204" pitchFamily="34" typeface="Arial"/>
                <a:ea charset="-122" panose="02010600030101010101" pitchFamily="2" typeface="宋体"/>
              </a:defRPr>
            </a:lvl3pPr>
            <a:lvl4pPr>
              <a:defRPr>
                <a:solidFill>
                  <a:schemeClr val="tx1"/>
                </a:solidFill>
                <a:latin charset="0" panose="020B0604020202020204" pitchFamily="34" typeface="Arial"/>
                <a:ea charset="-122" panose="02010600030101010101" pitchFamily="2" typeface="宋体"/>
              </a:defRPr>
            </a:lvl4pPr>
            <a:lvl5pPr>
              <a:defRPr>
                <a:solidFill>
                  <a:schemeClr val="tx1"/>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600030101010101" pitchFamily="2" typeface="宋体"/>
              </a:defRPr>
            </a:lvl9pPr>
          </a:lstStyle>
          <a:p>
            <a:pPr algn="just"/>
            <a:r>
              <a:rPr altLang="en-US" b="1" dirty="0" lang="zh-CN" sz="2400">
                <a:latin charset="0" panose="020B0604030504040204" pitchFamily="34" typeface="Verdana"/>
              </a:rPr>
              <a:t>使馆区成为列强侵华大本营</a:t>
            </a:r>
            <a:endParaRPr altLang="en-US" b="1" dirty="0" lang="zh-CN" sz="2400">
              <a:latin charset="0" panose="020B0604030504040204" pitchFamily="34" typeface="Verdana"/>
            </a:endParaRPr>
          </a:p>
        </p:txBody>
      </p:sp>
      <p:pic>
        <p:nvPicPr>
          <p:cNvPr id="16" name="图片 15"/>
          <p:cNvPicPr>
            <a:picLocks noChangeAspect="1"/>
          </p:cNvPicPr>
          <p:nvPr/>
        </p:nvPicPr>
        <p:blipFill rotWithShape="1">
          <a:blip r:embed="rId5"/>
          <a:srcRect r="21"/>
          <a:stretch>
            <a:fillRect/>
          </a:stretch>
        </p:blipFill>
        <p:spPr>
          <a:xfrm>
            <a:off x="5183915" y="0"/>
            <a:ext cx="7008085" cy="904762"/>
          </a:xfrm>
          <a:prstGeom prst="rect">
            <a:avLst/>
          </a:prstGeom>
          <a:ln>
            <a:noFill/>
          </a:ln>
          <a:effectLst>
            <a:softEdge rad="112500"/>
          </a:effectLst>
        </p:spPr>
      </p:pic>
      <p:sp>
        <p:nvSpPr>
          <p:cNvPr id="17" name="椭圆 31"/>
          <p:cNvSpPr/>
          <p:nvPr/>
        </p:nvSpPr>
        <p:spPr>
          <a:xfrm>
            <a:off x="4274862" y="5259206"/>
            <a:ext cx="7142920" cy="1396827"/>
          </a:xfrm>
          <a:custGeom>
            <a:avLst/>
            <a:gdLst>
              <a:gd fmla="*/ 0 w 656493" name="connsiteX0"/>
              <a:gd fmla="*/ 316523 h 633046" name="connsiteY0"/>
              <a:gd fmla="*/ 328247 w 656493" name="connsiteX1"/>
              <a:gd fmla="*/ 0 h 633046" name="connsiteY1"/>
              <a:gd fmla="*/ 656494 w 656493" name="connsiteX2"/>
              <a:gd fmla="*/ 316523 h 633046" name="connsiteY2"/>
              <a:gd fmla="*/ 328247 w 656493" name="connsiteX3"/>
              <a:gd fmla="*/ 633046 h 633046" name="connsiteY3"/>
              <a:gd fmla="*/ 0 w 656493" name="connsiteX4"/>
              <a:gd fmla="*/ 316523 h 633046" name="connsiteY4"/>
              <a:gd fmla="*/ 328247 w 656494" name="connsiteX0-1"/>
              <a:gd fmla="*/ 0 h 633046" name="connsiteY0-2"/>
              <a:gd fmla="*/ 656494 w 656494" name="connsiteX1-3"/>
              <a:gd fmla="*/ 316523 h 633046" name="connsiteY1-4"/>
              <a:gd fmla="*/ 328247 w 656494" name="connsiteX2-5"/>
              <a:gd fmla="*/ 633046 h 633046" name="connsiteY2-6"/>
              <a:gd fmla="*/ 0 w 656494" name="connsiteX3-7"/>
              <a:gd fmla="*/ 316523 h 633046" name="connsiteY3-8"/>
              <a:gd fmla="*/ 419687 w 656494" name="connsiteX4-9"/>
              <a:gd fmla="*/ 91440 h 633046" name="connsiteY4-10"/>
              <a:gd fmla="*/ 402964 w 731211" name="connsiteX0-11"/>
              <a:gd fmla="*/ 0 h 633046" name="connsiteY0-12"/>
              <a:gd fmla="*/ 731211 w 731211" name="connsiteX1-13"/>
              <a:gd fmla="*/ 316523 h 633046" name="connsiteY1-14"/>
              <a:gd fmla="*/ 402964 w 731211" name="connsiteX2-15"/>
              <a:gd fmla="*/ 633046 h 633046" name="connsiteY2-16"/>
              <a:gd fmla="*/ 74717 w 731211" name="connsiteX3-17"/>
              <a:gd fmla="*/ 316523 h 633046" name="connsiteY3-18"/>
              <a:gd fmla="*/ 161895 w 731211" name="connsiteX4-19"/>
              <a:gd fmla="*/ 152400 h 633046" name="connsiteY4-20"/>
              <a:gd fmla="*/ 353700 w 681947" name="connsiteX0-21"/>
              <a:gd fmla="*/ 0 h 633046" name="connsiteY0-22"/>
              <a:gd fmla="*/ 681947 w 681947" name="connsiteX1-23"/>
              <a:gd fmla="*/ 316523 h 633046" name="connsiteY1-24"/>
              <a:gd fmla="*/ 353700 w 681947" name="connsiteX2-25"/>
              <a:gd fmla="*/ 633046 h 633046" name="connsiteY2-26"/>
              <a:gd fmla="*/ 25453 w 681947" name="connsiteX3-27"/>
              <a:gd fmla="*/ 316523 h 633046" name="connsiteY3-28"/>
              <a:gd fmla="*/ 112631 w 681947" name="connsiteX4-29"/>
              <a:gd fmla="*/ 152400 h 633046" name="connsiteY4-30"/>
              <a:gd fmla="*/ 341249 w 669496" name="connsiteX0-31"/>
              <a:gd fmla="*/ 0 h 633046" name="connsiteY0-32"/>
              <a:gd fmla="*/ 669496 w 669496" name="connsiteX1-33"/>
              <a:gd fmla="*/ 316523 h 633046" name="connsiteY1-34"/>
              <a:gd fmla="*/ 341249 w 669496" name="connsiteX2-35"/>
              <a:gd fmla="*/ 633046 h 633046" name="connsiteY2-36"/>
              <a:gd fmla="*/ 13002 w 669496" name="connsiteX3-37"/>
              <a:gd fmla="*/ 316523 h 633046" name="connsiteY3-38"/>
              <a:gd fmla="*/ 100180 w 669496" name="connsiteX4-39"/>
              <a:gd fmla="*/ 152400 h 633046" name="connsiteY4-40"/>
              <a:gd fmla="*/ 347951 w 676198" name="connsiteX0-41"/>
              <a:gd fmla="*/ 0 h 633046" name="connsiteY0-42"/>
              <a:gd fmla="*/ 676198 w 676198" name="connsiteX1-43"/>
              <a:gd fmla="*/ 316523 h 633046" name="connsiteY1-44"/>
              <a:gd fmla="*/ 347951 w 676198" name="connsiteX2-45"/>
              <a:gd fmla="*/ 633046 h 633046" name="connsiteY2-46"/>
              <a:gd fmla="*/ 19704 w 676198" name="connsiteX3-47"/>
              <a:gd fmla="*/ 316523 h 633046" name="connsiteY3-48"/>
              <a:gd fmla="*/ 79173 w 676198" name="connsiteX4-49"/>
              <a:gd fmla="*/ 113607 h 633046" name="connsiteY4-50"/>
              <a:gd fmla="*/ 333371 w 661618" name="connsiteX0-51"/>
              <a:gd fmla="*/ 0 h 633046" name="connsiteY0-52"/>
              <a:gd fmla="*/ 661618 w 661618" name="connsiteX1-53"/>
              <a:gd fmla="*/ 316523 h 633046" name="connsiteY1-54"/>
              <a:gd fmla="*/ 333371 w 661618" name="connsiteX2-55"/>
              <a:gd fmla="*/ 633046 h 633046" name="connsiteY2-56"/>
              <a:gd fmla="*/ 5124 w 661618" name="connsiteX3-57"/>
              <a:gd fmla="*/ 316523 h 633046" name="connsiteY3-58"/>
              <a:gd fmla="*/ 64593 w 661618" name="connsiteX4-59"/>
              <a:gd fmla="*/ 113607 h 633046" name="connsiteY4-60"/>
              <a:gd fmla="*/ 178200 w 661618" name="connsiteX0-61"/>
              <a:gd fmla="*/ 0 h 583170" name="connsiteY0-62"/>
              <a:gd fmla="*/ 661618 w 661618" name="connsiteX1-63"/>
              <a:gd fmla="*/ 266647 h 583170" name="connsiteY1-64"/>
              <a:gd fmla="*/ 333371 w 661618" name="connsiteX2-65"/>
              <a:gd fmla="*/ 583170 h 583170" name="connsiteY2-66"/>
              <a:gd fmla="*/ 5124 w 661618" name="connsiteX3-67"/>
              <a:gd fmla="*/ 266647 h 583170" name="connsiteY3-68"/>
              <a:gd fmla="*/ 64593 w 661618" name="connsiteX4-69"/>
              <a:gd fmla="*/ 63731 h 583170" name="connsiteY4-70"/>
              <a:gd fmla="*/ 178200 w 662133" name="connsiteX0-71"/>
              <a:gd fmla="*/ 66578 h 649748" name="connsiteY0-72"/>
              <a:gd fmla="*/ 412660 w 662133" name="connsiteX1-73"/>
              <a:gd fmla="*/ 10947 h 649748" name="connsiteY1-74"/>
              <a:gd fmla="*/ 661618 w 662133" name="connsiteX2-75"/>
              <a:gd fmla="*/ 333225 h 649748" name="connsiteY2-76"/>
              <a:gd fmla="*/ 333371 w 662133" name="connsiteX3-77"/>
              <a:gd fmla="*/ 649748 h 649748" name="connsiteY3-78"/>
              <a:gd fmla="*/ 5124 w 662133" name="connsiteX4-79"/>
              <a:gd fmla="*/ 333225 h 649748" name="connsiteY4-80"/>
              <a:gd fmla="*/ 64593 w 662133" name="connsiteX5"/>
              <a:gd fmla="*/ 130309 h 649748" name="connsiteY5"/>
              <a:gd fmla="*/ 178200 w 662148" name="connsiteX0-81"/>
              <a:gd fmla="*/ 66578 h 649748" name="connsiteY0-82"/>
              <a:gd fmla="*/ 412660 w 662148" name="connsiteX1-83"/>
              <a:gd fmla="*/ 10947 h 649748" name="connsiteY1-84"/>
              <a:gd fmla="*/ 661618 w 662148" name="connsiteX2-85"/>
              <a:gd fmla="*/ 333225 h 649748" name="connsiteY2-86"/>
              <a:gd fmla="*/ 333371 w 662148" name="connsiteX3-87"/>
              <a:gd fmla="*/ 649748 h 649748" name="connsiteY3-88"/>
              <a:gd fmla="*/ 5124 w 662148" name="connsiteX4-89"/>
              <a:gd fmla="*/ 333225 h 649748" name="connsiteY4-90"/>
              <a:gd fmla="*/ 64593 w 662148" name="connsiteX5-91"/>
              <a:gd fmla="*/ 130309 h 649748" name="connsiteY5-92"/>
              <a:gd fmla="*/ 178200 w 662148" name="connsiteX0-93"/>
              <a:gd fmla="*/ 61032 h 644202" name="connsiteY0-94"/>
              <a:gd fmla="*/ 412660 w 662148" name="connsiteX1-95"/>
              <a:gd fmla="*/ 5401 h 644202" name="connsiteY1-96"/>
              <a:gd fmla="*/ 661618 w 662148" name="connsiteX2-97"/>
              <a:gd fmla="*/ 327679 h 644202" name="connsiteY2-98"/>
              <a:gd fmla="*/ 333371 w 662148" name="connsiteX3-99"/>
              <a:gd fmla="*/ 644202 h 644202" name="connsiteY3-100"/>
              <a:gd fmla="*/ 5124 w 662148" name="connsiteX4-101"/>
              <a:gd fmla="*/ 327679 h 644202" name="connsiteY4-102"/>
              <a:gd fmla="*/ 64593 w 662148" name="connsiteX5-103"/>
              <a:gd fmla="*/ 124763 h 644202" name="connsiteY5-104"/>
              <a:gd fmla="*/ 178200 w 662148" name="connsiteX0-105"/>
              <a:gd fmla="*/ 75865 h 659035" name="connsiteY0-106"/>
              <a:gd fmla="*/ 168819 w 662148" name="connsiteX1-107"/>
              <a:gd fmla="*/ 31317 h 659035" name="connsiteY1-108"/>
              <a:gd fmla="*/ 412660 w 662148" name="connsiteX2-109"/>
              <a:gd fmla="*/ 20234 h 659035" name="connsiteY2-110"/>
              <a:gd fmla="*/ 661618 w 662148" name="connsiteX3-111"/>
              <a:gd fmla="*/ 342512 h 659035" name="connsiteY3-112"/>
              <a:gd fmla="*/ 333371 w 662148" name="connsiteX4-113"/>
              <a:gd fmla="*/ 659035 h 659035" name="connsiteY4-114"/>
              <a:gd fmla="*/ 5124 w 662148" name="connsiteX5-115"/>
              <a:gd fmla="*/ 342512 h 659035" name="connsiteY5-116"/>
              <a:gd fmla="*/ 64593 w 662148" name="connsiteX6"/>
              <a:gd fmla="*/ 139596 h 659035" name="connsiteY6"/>
              <a:gd fmla="*/ 178200 w 662148" name="connsiteX0-117"/>
              <a:gd fmla="*/ 68901 h 652071" name="connsiteY0-118"/>
              <a:gd fmla="*/ 130026 w 662148" name="connsiteX1-119"/>
              <a:gd fmla="*/ 68688 h 652071" name="connsiteY1-120"/>
              <a:gd fmla="*/ 412660 w 662148" name="connsiteX2-121"/>
              <a:gd fmla="*/ 13270 h 652071" name="connsiteY2-122"/>
              <a:gd fmla="*/ 661618 w 662148" name="connsiteX3-123"/>
              <a:gd fmla="*/ 335548 h 652071" name="connsiteY3-124"/>
              <a:gd fmla="*/ 333371 w 662148" name="connsiteX4-125"/>
              <a:gd fmla="*/ 652071 h 652071" name="connsiteY4-126"/>
              <a:gd fmla="*/ 5124 w 662148" name="connsiteX5-127"/>
              <a:gd fmla="*/ 335548 h 652071" name="connsiteY5-128"/>
              <a:gd fmla="*/ 64593 w 662148" name="connsiteX6-129"/>
              <a:gd fmla="*/ 132632 h 652071" name="connsiteY6-130"/>
              <a:gd fmla="*/ 178200 w 662220" name="connsiteX0-131"/>
              <a:gd fmla="*/ 68901 h 652071" name="connsiteY0-132"/>
              <a:gd fmla="*/ 130026 w 662220" name="connsiteX1-133"/>
              <a:gd fmla="*/ 68688 h 652071" name="connsiteY1-134"/>
              <a:gd fmla="*/ 412660 w 662220" name="connsiteX2-135"/>
              <a:gd fmla="*/ 13270 h 652071" name="connsiteY2-136"/>
              <a:gd fmla="*/ 661618 w 662220" name="connsiteX3-137"/>
              <a:gd fmla="*/ 335548 h 652071" name="connsiteY3-138"/>
              <a:gd fmla="*/ 333371 w 662220" name="connsiteX4-139"/>
              <a:gd fmla="*/ 652071 h 652071" name="connsiteY4-140"/>
              <a:gd fmla="*/ 5124 w 662220" name="connsiteX5-141"/>
              <a:gd fmla="*/ 335548 h 652071" name="connsiteY5-142"/>
              <a:gd fmla="*/ 64593 w 662220" name="connsiteX6-143"/>
              <a:gd fmla="*/ 132632 h 652071" name="connsiteY6-144"/>
              <a:gd fmla="*/ 178200 w 662220" name="connsiteX0-145"/>
              <a:gd fmla="*/ 58449 h 641619" name="connsiteY0-146"/>
              <a:gd fmla="*/ 130026 w 662220" name="connsiteX1-147"/>
              <a:gd fmla="*/ 58236 h 641619" name="connsiteY1-148"/>
              <a:gd fmla="*/ 412660 w 662220" name="connsiteX2-149"/>
              <a:gd fmla="*/ 2818 h 641619" name="connsiteY2-150"/>
              <a:gd fmla="*/ 661618 w 662220" name="connsiteX3-151"/>
              <a:gd fmla="*/ 325096 h 641619" name="connsiteY3-152"/>
              <a:gd fmla="*/ 333371 w 662220" name="connsiteX4-153"/>
              <a:gd fmla="*/ 641619 h 641619" name="connsiteY4-154"/>
              <a:gd fmla="*/ 5124 w 662220" name="connsiteX5-155"/>
              <a:gd fmla="*/ 325096 h 641619" name="connsiteY5-156"/>
              <a:gd fmla="*/ 64593 w 662220" name="connsiteX6-157"/>
              <a:gd fmla="*/ 122180 h 641619" name="connsiteY6-158"/>
              <a:gd fmla="*/ 178200 w 662220" name="connsiteX0-159"/>
              <a:gd fmla="*/ 58449 h 641619" name="connsiteY0-160"/>
              <a:gd fmla="*/ 130026 w 662220" name="connsiteX1-161"/>
              <a:gd fmla="*/ 58236 h 641619" name="connsiteY1-162"/>
              <a:gd fmla="*/ 412660 w 662220" name="connsiteX2-163"/>
              <a:gd fmla="*/ 2818 h 641619" name="connsiteY2-164"/>
              <a:gd fmla="*/ 661618 w 662220" name="connsiteX3-165"/>
              <a:gd fmla="*/ 325096 h 641619" name="connsiteY3-166"/>
              <a:gd fmla="*/ 333371 w 662220" name="connsiteX4-167"/>
              <a:gd fmla="*/ 641619 h 641619" name="connsiteY4-168"/>
              <a:gd fmla="*/ 5124 w 662220" name="connsiteX5-169"/>
              <a:gd fmla="*/ 325096 h 641619" name="connsiteY5-170"/>
              <a:gd fmla="*/ 64593 w 662220" name="connsiteX6-171"/>
              <a:gd fmla="*/ 122180 h 641619" name="connsiteY6-172"/>
              <a:gd fmla="*/ 178200 w 662220" name="connsiteX0-173"/>
              <a:gd fmla="*/ 58449 h 641619" name="connsiteY0-174"/>
              <a:gd fmla="*/ 130026 w 662220" name="connsiteX1-175"/>
              <a:gd fmla="*/ 58236 h 641619" name="connsiteY1-176"/>
              <a:gd fmla="*/ 412660 w 662220" name="connsiteX2-177"/>
              <a:gd fmla="*/ 2818 h 641619" name="connsiteY2-178"/>
              <a:gd fmla="*/ 661618 w 662220" name="connsiteX3-179"/>
              <a:gd fmla="*/ 325096 h 641619" name="connsiteY3-180"/>
              <a:gd fmla="*/ 333371 w 662220" name="connsiteX4-181"/>
              <a:gd fmla="*/ 641619 h 641619" name="connsiteY4-182"/>
              <a:gd fmla="*/ 5124 w 662220" name="connsiteX5-183"/>
              <a:gd fmla="*/ 325096 h 641619" name="connsiteY5-184"/>
              <a:gd fmla="*/ 64593 w 662220" name="connsiteX6-185"/>
              <a:gd fmla="*/ 122180 h 641619" name="connsiteY6-186"/>
              <a:gd fmla="*/ 178200 w 662220" name="connsiteX0-187"/>
              <a:gd fmla="*/ 58449 h 641619" name="connsiteY0-188"/>
              <a:gd fmla="*/ 130026 w 662220" name="connsiteX1-189"/>
              <a:gd fmla="*/ 58236 h 641619" name="connsiteY1-190"/>
              <a:gd fmla="*/ 412660 w 662220" name="connsiteX2-191"/>
              <a:gd fmla="*/ 2818 h 641619" name="connsiteY2-192"/>
              <a:gd fmla="*/ 661618 w 662220" name="connsiteX3-193"/>
              <a:gd fmla="*/ 325096 h 641619" name="connsiteY3-194"/>
              <a:gd fmla="*/ 333371 w 662220" name="connsiteX4-195"/>
              <a:gd fmla="*/ 641619 h 641619" name="connsiteY4-196"/>
              <a:gd fmla="*/ 5124 w 662220" name="connsiteX5-197"/>
              <a:gd fmla="*/ 325096 h 641619" name="connsiteY5-198"/>
              <a:gd fmla="*/ 64593 w 662220" name="connsiteX6-199"/>
              <a:gd fmla="*/ 122180 h 641619" name="connsiteY6-200"/>
              <a:gd fmla="*/ 178200 w 662220" name="connsiteX0-201"/>
              <a:gd fmla="*/ 58449 h 641619" name="connsiteY0-202"/>
              <a:gd fmla="*/ 130026 w 662220" name="connsiteX1-203"/>
              <a:gd fmla="*/ 58236 h 641619" name="connsiteY1-204"/>
              <a:gd fmla="*/ 412660 w 662220" name="connsiteX2-205"/>
              <a:gd fmla="*/ 2818 h 641619" name="connsiteY2-206"/>
              <a:gd fmla="*/ 661618 w 662220" name="connsiteX3-207"/>
              <a:gd fmla="*/ 325096 h 641619" name="connsiteY3-208"/>
              <a:gd fmla="*/ 333371 w 662220" name="connsiteX4-209"/>
              <a:gd fmla="*/ 641619 h 641619" name="connsiteY4-210"/>
              <a:gd fmla="*/ 5124 w 662220" name="connsiteX5-211"/>
              <a:gd fmla="*/ 325096 h 641619" name="connsiteY5-212"/>
              <a:gd fmla="*/ 64593 w 662220" name="connsiteX6-213"/>
              <a:gd fmla="*/ 122180 h 641619" name="connsiteY6-214"/>
              <a:gd fmla="*/ 176252 w 660272" name="connsiteX0-215"/>
              <a:gd fmla="*/ 58449 h 641619" name="connsiteY0-216"/>
              <a:gd fmla="*/ 128078 w 660272" name="connsiteX1-217"/>
              <a:gd fmla="*/ 58236 h 641619" name="connsiteY1-218"/>
              <a:gd fmla="*/ 410712 w 660272" name="connsiteX2-219"/>
              <a:gd fmla="*/ 2818 h 641619" name="connsiteY2-220"/>
              <a:gd fmla="*/ 659670 w 660272" name="connsiteX3-221"/>
              <a:gd fmla="*/ 325096 h 641619" name="connsiteY3-222"/>
              <a:gd fmla="*/ 331423 w 660272" name="connsiteX4-223"/>
              <a:gd fmla="*/ 641619 h 641619" name="connsiteY4-224"/>
              <a:gd fmla="*/ 3176 w 660272" name="connsiteX5-225"/>
              <a:gd fmla="*/ 325096 h 641619" name="connsiteY5-226"/>
              <a:gd fmla="*/ 62645 w 660272" name="connsiteX6-227"/>
              <a:gd fmla="*/ 122180 h 641619" name="connsiteY6-228"/>
              <a:gd fmla="*/ 253837 w 660272" name="connsiteX0-229"/>
              <a:gd fmla="*/ 30740 h 641619" name="connsiteY0-230"/>
              <a:gd fmla="*/ 128078 w 660272" name="connsiteX1-231"/>
              <a:gd fmla="*/ 58236 h 641619" name="connsiteY1-232"/>
              <a:gd fmla="*/ 410712 w 660272" name="connsiteX2-233"/>
              <a:gd fmla="*/ 2818 h 641619" name="connsiteY2-234"/>
              <a:gd fmla="*/ 659670 w 660272" name="connsiteX3-235"/>
              <a:gd fmla="*/ 325096 h 641619" name="connsiteY3-236"/>
              <a:gd fmla="*/ 331423 w 660272" name="connsiteX4-237"/>
              <a:gd fmla="*/ 641619 h 641619" name="connsiteY4-238"/>
              <a:gd fmla="*/ 3176 w 660272" name="connsiteX5-239"/>
              <a:gd fmla="*/ 325096 h 641619" name="connsiteY5-240"/>
              <a:gd fmla="*/ 62645 w 660272" name="connsiteX6-241"/>
              <a:gd fmla="*/ 122180 h 641619" name="connsiteY6-242"/>
              <a:gd fmla="*/ 253837 w 660191" name="connsiteX0-243"/>
              <a:gd fmla="*/ 41069 h 651948" name="connsiteY0-244"/>
              <a:gd fmla="*/ 161329 w 660191" name="connsiteX1-245"/>
              <a:gd fmla="*/ 63023 h 651948" name="connsiteY1-246"/>
              <a:gd fmla="*/ 410712 w 660191" name="connsiteX2-247"/>
              <a:gd fmla="*/ 13147 h 651948" name="connsiteY2-248"/>
              <a:gd fmla="*/ 659670 w 660191" name="connsiteX3-249"/>
              <a:gd fmla="*/ 335425 h 651948" name="connsiteY3-250"/>
              <a:gd fmla="*/ 331423 w 660191" name="connsiteX4-251"/>
              <a:gd fmla="*/ 651948 h 651948" name="connsiteY4-252"/>
              <a:gd fmla="*/ 3176 w 660191" name="connsiteX5-253"/>
              <a:gd fmla="*/ 335425 h 651948" name="connsiteY5-254"/>
              <a:gd fmla="*/ 62645 w 660191" name="connsiteX6-255"/>
              <a:gd fmla="*/ 132509 h 651948" name="connsiteY6-256"/>
              <a:gd fmla="*/ 253837 w 660897" name="connsiteX0-257"/>
              <a:gd fmla="*/ 45475 h 656354" name="connsiteY0-258"/>
              <a:gd fmla="*/ 161329 w 660897" name="connsiteX1-259"/>
              <a:gd fmla="*/ 67429 h 656354" name="connsiteY1-260"/>
              <a:gd fmla="*/ 410712 w 660897" name="connsiteX2-261"/>
              <a:gd fmla="*/ 17553 h 656354" name="connsiteY2-262"/>
              <a:gd fmla="*/ 659670 w 660897" name="connsiteX3-263"/>
              <a:gd fmla="*/ 339831 h 656354" name="connsiteY3-264"/>
              <a:gd fmla="*/ 331423 w 660897" name="connsiteX4-265"/>
              <a:gd fmla="*/ 656354 h 656354" name="connsiteY4-266"/>
              <a:gd fmla="*/ 3176 w 660897" name="connsiteX5-267"/>
              <a:gd fmla="*/ 339831 h 656354" name="connsiteY5-268"/>
              <a:gd fmla="*/ 62645 w 660897" name="connsiteX6-269"/>
              <a:gd fmla="*/ 136915 h 656354" name="connsiteY6-270"/>
              <a:gd fmla="*/ 253837 w 660406" name="connsiteX0-271"/>
              <a:gd fmla="*/ 41070 h 651949" name="connsiteY0-272"/>
              <a:gd fmla="*/ 161329 w 660406" name="connsiteX1-273"/>
              <a:gd fmla="*/ 63024 h 651949" name="connsiteY1-274"/>
              <a:gd fmla="*/ 410712 w 660406" name="connsiteX2-275"/>
              <a:gd fmla="*/ 13148 h 651949" name="connsiteY2-276"/>
              <a:gd fmla="*/ 659670 w 660406" name="connsiteX3-277"/>
              <a:gd fmla="*/ 335426 h 651949" name="connsiteY3-278"/>
              <a:gd fmla="*/ 331423 w 660406" name="connsiteX4-279"/>
              <a:gd fmla="*/ 651949 h 651949" name="connsiteY4-280"/>
              <a:gd fmla="*/ 3176 w 660406" name="connsiteX5-281"/>
              <a:gd fmla="*/ 335426 h 651949" name="connsiteY5-282"/>
              <a:gd fmla="*/ 62645 w 660406" name="connsiteX6-283"/>
              <a:gd fmla="*/ 132510 h 651949" name="connsiteY6-284"/>
              <a:gd fmla="*/ 161329 w 660406" name="connsiteX0-285"/>
              <a:gd fmla="*/ 63024 h 651949" name="connsiteY0-286"/>
              <a:gd fmla="*/ 410712 w 660406" name="connsiteX1-287"/>
              <a:gd fmla="*/ 13148 h 651949" name="connsiteY1-288"/>
              <a:gd fmla="*/ 659670 w 660406" name="connsiteX2-289"/>
              <a:gd fmla="*/ 335426 h 651949" name="connsiteY2-290"/>
              <a:gd fmla="*/ 331423 w 660406" name="connsiteX3-291"/>
              <a:gd fmla="*/ 651949 h 651949" name="connsiteY3-292"/>
              <a:gd fmla="*/ 3176 w 660406" name="connsiteX4-293"/>
              <a:gd fmla="*/ 335426 h 651949" name="connsiteY4-294"/>
              <a:gd fmla="*/ 62645 w 660406" name="connsiteX5-295"/>
              <a:gd fmla="*/ 132510 h 651949" name="connsiteY5-296"/>
              <a:gd fmla="*/ 128078 w 660207" name="connsiteX0-297"/>
              <a:gd fmla="*/ 63024 h 651949" name="connsiteY0-298"/>
              <a:gd fmla="*/ 410712 w 660207" name="connsiteX1-299"/>
              <a:gd fmla="*/ 13148 h 651949" name="connsiteY1-300"/>
              <a:gd fmla="*/ 659670 w 660207" name="connsiteX2-301"/>
              <a:gd fmla="*/ 335426 h 651949" name="connsiteY2-302"/>
              <a:gd fmla="*/ 331423 w 660207" name="connsiteX3-303"/>
              <a:gd fmla="*/ 651949 h 651949" name="connsiteY3-304"/>
              <a:gd fmla="*/ 3176 w 660207" name="connsiteX4-305"/>
              <a:gd fmla="*/ 335426 h 651949" name="connsiteY4-306"/>
              <a:gd fmla="*/ 62645 w 660207" name="connsiteX5-307"/>
              <a:gd fmla="*/ 132510 h 651949" name="connsiteY5-308"/>
              <a:gd fmla="*/ 128078 w 660438" name="connsiteX0-309"/>
              <a:gd fmla="*/ 60888 h 649813" name="connsiteY0-310"/>
              <a:gd fmla="*/ 410712 w 660438" name="connsiteX1-311"/>
              <a:gd fmla="*/ 11012 h 649813" name="connsiteY1-312"/>
              <a:gd fmla="*/ 659670 w 660438" name="connsiteX2-313"/>
              <a:gd fmla="*/ 333290 h 649813" name="connsiteY2-314"/>
              <a:gd fmla="*/ 331423 w 660438" name="connsiteX3-315"/>
              <a:gd fmla="*/ 649813 h 649813" name="connsiteY3-316"/>
              <a:gd fmla="*/ 3176 w 660438" name="connsiteX4-317"/>
              <a:gd fmla="*/ 333290 h 649813" name="connsiteY4-318"/>
              <a:gd fmla="*/ 62645 w 660438" name="connsiteX5-319"/>
              <a:gd fmla="*/ 130374 h 649813" name="connsiteY5-320"/>
              <a:gd fmla="*/ 128078 w 660438" name="connsiteX0-321"/>
              <a:gd fmla="*/ 64927 h 653852" name="connsiteY0-322"/>
              <a:gd fmla="*/ 410712 w 660438" name="connsiteX1-323"/>
              <a:gd fmla="*/ 15051 h 653852" name="connsiteY1-324"/>
              <a:gd fmla="*/ 659670 w 660438" name="connsiteX2-325"/>
              <a:gd fmla="*/ 337329 h 653852" name="connsiteY2-326"/>
              <a:gd fmla="*/ 331423 w 660438" name="connsiteX3-327"/>
              <a:gd fmla="*/ 653852 h 653852" name="connsiteY3-328"/>
              <a:gd fmla="*/ 3176 w 660438" name="connsiteX4-329"/>
              <a:gd fmla="*/ 337329 h 653852" name="connsiteY4-330"/>
              <a:gd fmla="*/ 62645 w 660438" name="connsiteX5-331"/>
              <a:gd fmla="*/ 134413 h 653852" name="connsiteY5-332"/>
              <a:gd fmla="*/ 128078 w 687378" name="connsiteX0-333"/>
              <a:gd fmla="*/ 58090 h 647015" name="connsiteY0-334"/>
              <a:gd fmla="*/ 571432 w 687378" name="connsiteX1-335"/>
              <a:gd fmla="*/ 16673 h 647015" name="connsiteY1-336"/>
              <a:gd fmla="*/ 659670 w 687378" name="connsiteX2-337"/>
              <a:gd fmla="*/ 330492 h 647015" name="connsiteY2-338"/>
              <a:gd fmla="*/ 331423 w 687378" name="connsiteX3-339"/>
              <a:gd fmla="*/ 647015 h 647015" name="connsiteY3-340"/>
              <a:gd fmla="*/ 3176 w 687378" name="connsiteX4-341"/>
              <a:gd fmla="*/ 330492 h 647015" name="connsiteY4-342"/>
              <a:gd fmla="*/ 62645 w 687378" name="connsiteX5-343"/>
              <a:gd fmla="*/ 127576 h 647015" name="connsiteY5-344"/>
              <a:gd fmla="*/ 128078 w 677145" name="connsiteX0-345"/>
              <a:gd fmla="*/ 58090 h 663933" name="connsiteY0-346"/>
              <a:gd fmla="*/ 571432 w 677145" name="connsiteX1-347"/>
              <a:gd fmla="*/ 16673 h 663933" name="connsiteY1-348"/>
              <a:gd fmla="*/ 659670 w 677145" name="connsiteX2-349"/>
              <a:gd fmla="*/ 330492 h 663933" name="connsiteY2-350"/>
              <a:gd fmla="*/ 559815 w 677145" name="connsiteX3-351"/>
              <a:gd fmla="*/ 663933 h 663933" name="connsiteY3-352"/>
              <a:gd fmla="*/ 3176 w 677145" name="connsiteX4-353"/>
              <a:gd fmla="*/ 330492 h 663933" name="connsiteY4-354"/>
              <a:gd fmla="*/ 62645 w 677145" name="connsiteX5-355"/>
              <a:gd fmla="*/ 127576 h 663933" name="connsiteY5-356"/>
              <a:gd fmla="*/ 101940 w 644966" name="connsiteX0-357"/>
              <a:gd fmla="*/ 58090 h 685888" name="connsiteY0-358"/>
              <a:gd fmla="*/ 545294 w 644966" name="connsiteX1-359"/>
              <a:gd fmla="*/ 16673 h 685888" name="connsiteY1-360"/>
              <a:gd fmla="*/ 633532 w 644966" name="connsiteX2-361"/>
              <a:gd fmla="*/ 330492 h 685888" name="connsiteY2-362"/>
              <a:gd fmla="*/ 533677 w 644966" name="connsiteX3-363"/>
              <a:gd fmla="*/ 663933 h 685888" name="connsiteY3-364"/>
              <a:gd fmla="*/ 10874 w 644966" name="connsiteX4-365"/>
              <a:gd fmla="*/ 575801 h 685888" name="connsiteY4-366"/>
              <a:gd fmla="*/ 36507 w 644966" name="connsiteX5-367"/>
              <a:gd fmla="*/ 127576 h 685888" name="connsiteY5-368"/>
              <a:gd fmla="*/ 101940 w 642626" name="connsiteX0-369"/>
              <a:gd fmla="*/ 58090 h 654766" name="connsiteY0-370"/>
              <a:gd fmla="*/ 545294 w 642626" name="connsiteX1-371"/>
              <a:gd fmla="*/ 16673 h 654766" name="connsiteY1-372"/>
              <a:gd fmla="*/ 633532 w 642626" name="connsiteX2-373"/>
              <a:gd fmla="*/ 330492 h 654766" name="connsiteY2-374"/>
              <a:gd fmla="*/ 567513 w 642626" name="connsiteX3-375"/>
              <a:gd fmla="*/ 613179 h 654766" name="connsiteY3-376"/>
              <a:gd fmla="*/ 10874 w 642626" name="connsiteX4-377"/>
              <a:gd fmla="*/ 575801 h 654766" name="connsiteY4-378"/>
              <a:gd fmla="*/ 36507 w 642626" name="connsiteX5-379"/>
              <a:gd fmla="*/ 127576 h 654766" name="connsiteY5-380"/>
              <a:gd fmla="*/ 101940 w 642626" name="connsiteX0-381"/>
              <a:gd fmla="*/ 30477 h 627153" name="connsiteY0-382"/>
              <a:gd fmla="*/ 545294 w 642626" name="connsiteX1-383"/>
              <a:gd fmla="*/ 31354 h 627153" name="connsiteY1-384"/>
              <a:gd fmla="*/ 633532 w 642626" name="connsiteX2-385"/>
              <a:gd fmla="*/ 302879 h 627153" name="connsiteY2-386"/>
              <a:gd fmla="*/ 567513 w 642626" name="connsiteX3-387"/>
              <a:gd fmla="*/ 585566 h 627153" name="connsiteY3-388"/>
              <a:gd fmla="*/ 10874 w 642626" name="connsiteX4-389"/>
              <a:gd fmla="*/ 548188 h 627153" name="connsiteY4-390"/>
              <a:gd fmla="*/ 36507 w 642626" name="connsiteX5-391"/>
              <a:gd fmla="*/ 99963 h 627153" name="connsiteY5-392"/>
              <a:gd fmla="*/ 101940 w 641803" name="connsiteX0-393"/>
              <a:gd fmla="*/ 32533 h 629209" name="connsiteY0-394"/>
              <a:gd fmla="*/ 545294 w 641803" name="connsiteX1-395"/>
              <a:gd fmla="*/ 33410 h 629209" name="connsiteY1-396"/>
              <a:gd fmla="*/ 633532 w 641803" name="connsiteX2-397"/>
              <a:gd fmla="*/ 304935 h 629209" name="connsiteY2-398"/>
              <a:gd fmla="*/ 567513 w 641803" name="connsiteX3-399"/>
              <a:gd fmla="*/ 587622 h 629209" name="connsiteY3-400"/>
              <a:gd fmla="*/ 10874 w 641803" name="connsiteX4-401"/>
              <a:gd fmla="*/ 550244 h 629209" name="connsiteY4-402"/>
              <a:gd fmla="*/ 36507 w 641803" name="connsiteX5-403"/>
              <a:gd fmla="*/ 102019 h 629209" name="connsiteY5-404"/>
              <a:gd fmla="*/ 93785 w 633648" name="connsiteX0-405"/>
              <a:gd fmla="*/ 32533 h 629209" name="connsiteY0-406"/>
              <a:gd fmla="*/ 537139 w 633648" name="connsiteX1-407"/>
              <a:gd fmla="*/ 33410 h 629209" name="connsiteY1-408"/>
              <a:gd fmla="*/ 625377 w 633648" name="connsiteX2-409"/>
              <a:gd fmla="*/ 304935 h 629209" name="connsiteY2-410"/>
              <a:gd fmla="*/ 559358 w 633648" name="connsiteX3-411"/>
              <a:gd fmla="*/ 587622 h 629209" name="connsiteY3-412"/>
              <a:gd fmla="*/ 2719 w 633648" name="connsiteX4-413"/>
              <a:gd fmla="*/ 550244 h 629209" name="connsiteY4-414"/>
              <a:gd fmla="*/ 28352 w 633648" name="connsiteX5-415"/>
              <a:gd fmla="*/ 102019 h 629209" name="connsiteY5-416"/>
              <a:gd fmla="*/ 103603 w 643466" name="connsiteX0-417"/>
              <a:gd fmla="*/ 32533 h 629209" name="connsiteY0-418"/>
              <a:gd fmla="*/ 546957 w 643466" name="connsiteX1-419"/>
              <a:gd fmla="*/ 33410 h 629209" name="connsiteY1-420"/>
              <a:gd fmla="*/ 635195 w 643466" name="connsiteX2-421"/>
              <a:gd fmla="*/ 304935 h 629209" name="connsiteY2-422"/>
              <a:gd fmla="*/ 569176 w 643466" name="connsiteX3-423"/>
              <a:gd fmla="*/ 587622 h 629209" name="connsiteY3-424"/>
              <a:gd fmla="*/ 12537 w 643466" name="connsiteX4-425"/>
              <a:gd fmla="*/ 550244 h 629209" name="connsiteY4-426"/>
              <a:gd fmla="*/ 4334 w 643466" name="connsiteX5-427"/>
              <a:gd fmla="*/ 102019 h 629209" name="connsiteY5-428"/>
              <a:gd fmla="*/ 103603 w 643466" name="connsiteX0-429"/>
              <a:gd fmla="*/ 32533 h 613248" name="connsiteY0-430"/>
              <a:gd fmla="*/ 546957 w 643466" name="connsiteX1-431"/>
              <a:gd fmla="*/ 33410 h 613248" name="connsiteY1-432"/>
              <a:gd fmla="*/ 635195 w 643466" name="connsiteX2-433"/>
              <a:gd fmla="*/ 304935 h 613248" name="connsiteY2-434"/>
              <a:gd fmla="*/ 569176 w 643466" name="connsiteX3-435"/>
              <a:gd fmla="*/ 587622 h 613248" name="connsiteY3-436"/>
              <a:gd fmla="*/ 12537 w 643466" name="connsiteX4-437"/>
              <a:gd fmla="*/ 518643 h 613248" name="connsiteY4-438"/>
              <a:gd fmla="*/ 4334 w 643466" name="connsiteX5-439"/>
              <a:gd fmla="*/ 102019 h 613248" name="connsiteY5-440"/>
              <a:gd fmla="*/ 103603 w 622280" name="connsiteX0-441"/>
              <a:gd fmla="*/ 51723 h 632438" name="connsiteY0-442"/>
              <a:gd fmla="*/ 546957 w 622280" name="connsiteX1-443"/>
              <a:gd fmla="*/ 52600 h 632438" name="connsiteY1-444"/>
              <a:gd fmla="*/ 569176 w 622280" name="connsiteX2-445"/>
              <a:gd fmla="*/ 606812 h 632438" name="connsiteY2-446"/>
              <a:gd fmla="*/ 12537 w 622280" name="connsiteX3-447"/>
              <a:gd fmla="*/ 537833 h 632438" name="connsiteY3-448"/>
              <a:gd fmla="*/ 4334 w 622280" name="connsiteX4-449"/>
              <a:gd fmla="*/ 121209 h 632438" name="connsiteY4-450"/>
              <a:gd fmla="*/ 103603 w 640916" name="connsiteX0-451"/>
              <a:gd fmla="*/ 51277 h 628066" name="connsiteY0-452"/>
              <a:gd fmla="*/ 546957 w 640916" name="connsiteX1-453"/>
              <a:gd fmla="*/ 52154 h 628066" name="connsiteY1-454"/>
              <a:gd fmla="*/ 595444 w 640916" name="connsiteX2-455"/>
              <a:gd fmla="*/ 600046 h 628066" name="connsiteY2-456"/>
              <a:gd fmla="*/ 12537 w 640916" name="connsiteX3-457"/>
              <a:gd fmla="*/ 537387 h 628066" name="connsiteY3-458"/>
              <a:gd fmla="*/ 4334 w 640916" name="connsiteX4-459"/>
              <a:gd fmla="*/ 120763 h 628066" name="connsiteY4-460"/>
              <a:gd fmla="*/ 103603 w 629940" name="connsiteX0-461"/>
              <a:gd fmla="*/ 26437 h 603226" name="connsiteY0-462"/>
              <a:gd fmla="*/ 546957 w 629940" name="connsiteX1-463"/>
              <a:gd fmla="*/ 27314 h 603226" name="connsiteY1-464"/>
              <a:gd fmla="*/ 595444 w 629940" name="connsiteX2-465"/>
              <a:gd fmla="*/ 575206 h 603226" name="connsiteY2-466"/>
              <a:gd fmla="*/ 12537 w 629940" name="connsiteX3-467"/>
              <a:gd fmla="*/ 512547 h 603226" name="connsiteY3-468"/>
              <a:gd fmla="*/ 4334 w 629940" name="connsiteX4-469"/>
              <a:gd fmla="*/ 95923 h 603226" name="connsiteY4-470"/>
              <a:gd fmla="*/ 103603 w 651443" name="connsiteX0-471"/>
              <a:gd fmla="*/ 20041 h 614843" name="connsiteY0-472"/>
              <a:gd fmla="*/ 608249 w 651443" name="connsiteX1-473"/>
              <a:gd fmla="*/ 39879 h 614843" name="connsiteY1-474"/>
              <a:gd fmla="*/ 595444 w 651443" name="connsiteX2-475"/>
              <a:gd fmla="*/ 568810 h 614843" name="connsiteY2-476"/>
              <a:gd fmla="*/ 12537 w 651443" name="connsiteX3-477"/>
              <a:gd fmla="*/ 506151 h 614843" name="connsiteY3-478"/>
              <a:gd fmla="*/ 4334 w 651443" name="connsiteX4-479"/>
              <a:gd fmla="*/ 89527 h 614843" name="connsiteY4-480"/>
              <a:gd fmla="*/ 103603 w 640788" name="connsiteX0-481"/>
              <a:gd fmla="*/ 20041 h 614843" name="connsiteY0-482"/>
              <a:gd fmla="*/ 581981 w 640788" name="connsiteX1-483"/>
              <a:gd fmla="*/ 39879 h 614843" name="connsiteY1-484"/>
              <a:gd fmla="*/ 595444 w 640788" name="connsiteX2-485"/>
              <a:gd fmla="*/ 568810 h 614843" name="connsiteY2-486"/>
              <a:gd fmla="*/ 12537 w 640788" name="connsiteX3-487"/>
              <a:gd fmla="*/ 506151 h 614843" name="connsiteY3-488"/>
              <a:gd fmla="*/ 4334 w 640788" name="connsiteX4-489"/>
              <a:gd fmla="*/ 89527 h 614843" name="connsiteY4-490"/>
              <a:gd fmla="*/ 103603 w 673655" name="connsiteX0-491"/>
              <a:gd fmla="*/ 38763 h 618146" name="connsiteY0-492"/>
              <a:gd fmla="*/ 581981 w 673655" name="connsiteX1-493"/>
              <a:gd fmla="*/ 58601 h 618146" name="connsiteY1-494"/>
              <a:gd fmla="*/ 621713 w 673655" name="connsiteX2-495"/>
              <a:gd fmla="*/ 562250 h 618146" name="connsiteY2-496"/>
              <a:gd fmla="*/ 12537 w 673655" name="connsiteX3-497"/>
              <a:gd fmla="*/ 524873 h 618146" name="connsiteY3-498"/>
              <a:gd fmla="*/ 4334 w 673655" name="connsiteX4-499"/>
              <a:gd fmla="*/ 108249 h 618146" name="connsiteY4-500"/>
              <a:gd fmla="*/ 103603 w 654750" name="connsiteX0-501"/>
              <a:gd fmla="*/ 38763 h 605787" name="connsiteY0-502"/>
              <a:gd fmla="*/ 581981 w 654750" name="connsiteX1-503"/>
              <a:gd fmla="*/ 58601 h 605787" name="connsiteY1-504"/>
              <a:gd fmla="*/ 621713 w 654750" name="connsiteX2-505"/>
              <a:gd fmla="*/ 562250 h 605787" name="connsiteY2-506"/>
              <a:gd fmla="*/ 12537 w 654750" name="connsiteX3-507"/>
              <a:gd fmla="*/ 524873 h 605787" name="connsiteY3-508"/>
              <a:gd fmla="*/ 4334 w 654750" name="connsiteX4-509"/>
              <a:gd fmla="*/ 108249 h 605787" name="connsiteY4-510"/>
              <a:gd fmla="*/ 103603 w 643734" name="connsiteX0-511"/>
              <a:gd fmla="*/ 31800 h 598824" name="connsiteY0-512"/>
              <a:gd fmla="*/ 581981 w 643734" name="connsiteX1-513"/>
              <a:gd fmla="*/ 51638 h 598824" name="connsiteY1-514"/>
              <a:gd fmla="*/ 621713 w 643734" name="connsiteX2-515"/>
              <a:gd fmla="*/ 555287 h 598824" name="connsiteY2-516"/>
              <a:gd fmla="*/ 12537 w 643734" name="connsiteX3-517"/>
              <a:gd fmla="*/ 517910 h 598824" name="connsiteY3-518"/>
              <a:gd fmla="*/ 4334 w 643734" name="connsiteX4-519"/>
              <a:gd fmla="*/ 101286 h 598824" name="connsiteY4-520"/>
              <a:gd fmla="*/ 103603 w 643734" name="connsiteX0-521"/>
              <a:gd fmla="*/ 24551 h 591575" name="connsiteY0-522"/>
              <a:gd fmla="*/ 581981 w 643734" name="connsiteX1-523"/>
              <a:gd fmla="*/ 44389 h 591575" name="connsiteY1-524"/>
              <a:gd fmla="*/ 621713 w 643734" name="connsiteX2-525"/>
              <a:gd fmla="*/ 548038 h 591575" name="connsiteY2-526"/>
              <a:gd fmla="*/ 12537 w 643734" name="connsiteX3-527"/>
              <a:gd fmla="*/ 510661 h 591575" name="connsiteY3-528"/>
              <a:gd fmla="*/ 4334 w 643734" name="connsiteX4-529"/>
              <a:gd fmla="*/ 94037 h 591575" name="connsiteY4-530"/>
              <a:gd fmla="*/ 103603 w 643734" name="connsiteX0-531"/>
              <a:gd fmla="*/ 20135 h 587159" name="connsiteY0-532"/>
              <a:gd fmla="*/ 581981 w 643734" name="connsiteX1-533"/>
              <a:gd fmla="*/ 39973 h 587159" name="connsiteY1-534"/>
              <a:gd fmla="*/ 621713 w 643734" name="connsiteX2-535"/>
              <a:gd fmla="*/ 543622 h 587159" name="connsiteY2-536"/>
              <a:gd fmla="*/ 12537 w 643734" name="connsiteX3-537"/>
              <a:gd fmla="*/ 506245 h 587159" name="connsiteY3-538"/>
              <a:gd fmla="*/ 4334 w 643734" name="connsiteX4-539"/>
              <a:gd fmla="*/ 89621 h 587159" name="connsiteY4-540"/>
              <a:gd fmla="*/ 51067 w 657504" name="connsiteX0-541"/>
              <a:gd fmla="*/ 31623 h 592327" name="connsiteY0-542"/>
              <a:gd fmla="*/ 581981 w 657504" name="connsiteX1-543"/>
              <a:gd fmla="*/ 45141 h 592327" name="connsiteY1-544"/>
              <a:gd fmla="*/ 621713 w 657504" name="connsiteX2-545"/>
              <a:gd fmla="*/ 548790 h 592327" name="connsiteY2-546"/>
              <a:gd fmla="*/ 12537 w 657504" name="connsiteX3-547"/>
              <a:gd fmla="*/ 511413 h 592327" name="connsiteY3-548"/>
              <a:gd fmla="*/ 4334 w 657504" name="connsiteX4-549"/>
              <a:gd fmla="*/ 94789 h 592327" name="connsiteY4-550"/>
              <a:gd fmla="*/ 51067 w 676118" name="connsiteX0-551"/>
              <a:gd fmla="*/ 31623 h 604686" name="connsiteY0-552"/>
              <a:gd fmla="*/ 581981 w 676118" name="connsiteX1-553"/>
              <a:gd fmla="*/ 45141 h 604686" name="connsiteY1-554"/>
              <a:gd fmla="*/ 621713 w 676118" name="connsiteX2-555"/>
              <a:gd fmla="*/ 548790 h 604686" name="connsiteY2-556"/>
              <a:gd fmla="*/ 12537 w 676118" name="connsiteX3-557"/>
              <a:gd fmla="*/ 511413 h 604686" name="connsiteY3-558"/>
              <a:gd fmla="*/ 4334 w 676118" name="connsiteX4-559"/>
              <a:gd fmla="*/ 94789 h 604686" name="connsiteY4-560"/>
              <a:gd fmla="*/ 51067 w 659741" name="connsiteX0-561"/>
              <a:gd fmla="*/ 18182 h 591245" name="connsiteY0-562"/>
              <a:gd fmla="*/ 581981 w 659741" name="connsiteX1-563"/>
              <a:gd fmla="*/ 31700 h 591245" name="connsiteY1-564"/>
              <a:gd fmla="*/ 621713 w 659741" name="connsiteX2-565"/>
              <a:gd fmla="*/ 535349 h 591245" name="connsiteY2-566"/>
              <a:gd fmla="*/ 12537 w 659741" name="connsiteX3-567"/>
              <a:gd fmla="*/ 497972 h 591245" name="connsiteY3-568"/>
              <a:gd fmla="*/ 4334 w 659741" name="connsiteX4-569"/>
              <a:gd fmla="*/ 81348 h 591245" name="connsiteY4-570"/>
              <a:gd fmla="*/ 51067 w 671131" name="connsiteX0-571"/>
              <a:gd fmla="*/ 18182 h 591245" name="connsiteY0-572"/>
              <a:gd fmla="*/ 617005 w 671131" name="connsiteX1-573"/>
              <a:gd fmla="*/ 31700 h 591245" name="connsiteY1-574"/>
              <a:gd fmla="*/ 621713 w 671131" name="connsiteX2-575"/>
              <a:gd fmla="*/ 535349 h 591245" name="connsiteY2-576"/>
              <a:gd fmla="*/ 12537 w 671131" name="connsiteX3-577"/>
              <a:gd fmla="*/ 497972 h 591245" name="connsiteY3-578"/>
              <a:gd fmla="*/ 4334 w 671131" name="connsiteX4-579"/>
              <a:gd fmla="*/ 81348 h 591245" name="connsiteY4-580"/>
              <a:gd fmla="*/ 51067 w 648099" name="connsiteX0-581"/>
              <a:gd fmla="*/ 18182 h 578886" name="connsiteY0-582"/>
              <a:gd fmla="*/ 617005 w 648099" name="connsiteX1-583"/>
              <a:gd fmla="*/ 31700 h 578886" name="connsiteY1-584"/>
              <a:gd fmla="*/ 621713 w 648099" name="connsiteX2-585"/>
              <a:gd fmla="*/ 535349 h 578886" name="connsiteY2-586"/>
              <a:gd fmla="*/ 12537 w 648099" name="connsiteX3-587"/>
              <a:gd fmla="*/ 497972 h 578886" name="connsiteY3-588"/>
              <a:gd fmla="*/ 4334 w 648099" name="connsiteX4-589"/>
              <a:gd fmla="*/ 81348 h 578886" name="connsiteY4-590"/>
              <a:gd fmla="*/ 51067 w 648099" name="connsiteX0-591"/>
              <a:gd fmla="*/ 18182 h 565791" name="connsiteY0-592"/>
              <a:gd fmla="*/ 617005 w 648099" name="connsiteX1-593"/>
              <a:gd fmla="*/ 31700 h 565791" name="connsiteY1-594"/>
              <a:gd fmla="*/ 621713 w 648099" name="connsiteX2-595"/>
              <a:gd fmla="*/ 535349 h 565791" name="connsiteY2-596"/>
              <a:gd fmla="*/ 12537 w 648099" name="connsiteX3-597"/>
              <a:gd fmla="*/ 497972 h 565791" name="connsiteY3-598"/>
              <a:gd fmla="*/ 4334 w 648099" name="connsiteX4-599"/>
              <a:gd fmla="*/ 81348 h 565791" name="connsiteY4-600"/>
            </a:gdLst>
            <a:ahLst/>
            <a:cxnLst>
              <a:cxn ang="0">
                <a:pos x="connsiteX0-1" y="connsiteY0-2"/>
              </a:cxn>
              <a:cxn ang="0">
                <a:pos x="connsiteX1-3" y="connsiteY1-4"/>
              </a:cxn>
              <a:cxn ang="0">
                <a:pos x="connsiteX2-5" y="connsiteY2-6"/>
              </a:cxn>
              <a:cxn ang="0">
                <a:pos x="connsiteX3-7" y="connsiteY3-8"/>
              </a:cxn>
              <a:cxn ang="0">
                <a:pos x="connsiteX4-9" y="connsiteY4-10"/>
              </a:cxn>
            </a:cxnLst>
            <a:rect b="b" l="l" r="r" t="t"/>
            <a:pathLst>
              <a:path h="565791" w="648099">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49F92"/>
          </a:solidFill>
          <a:ln cap="rnd" w="25400">
            <a:solidFill>
              <a:srgbClr val="062F3D"/>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lstStyle/>
          <a:p>
            <a:pPr algn="ctr"/>
            <a:endParaRPr altLang="en-US" dirty="0" lang="zh-CN" sz="2000">
              <a:solidFill>
                <a:srgbClr val="062F3D"/>
              </a:solidFill>
              <a:latin charset="-122" panose="02000000000000000000" pitchFamily="2" typeface="方正静蕾简体"/>
              <a:ea charset="-122" panose="02000000000000000000" pitchFamily="2" typeface="方正静蕾简体"/>
            </a:endParaRPr>
          </a:p>
        </p:txBody>
      </p:sp>
      <p:sp>
        <p:nvSpPr>
          <p:cNvPr id="6" name="矩形: 剪去单角 5"/>
          <p:cNvSpPr/>
          <p:nvPr/>
        </p:nvSpPr>
        <p:spPr>
          <a:xfrm>
            <a:off x="4520869" y="5440714"/>
            <a:ext cx="6741185" cy="999102"/>
          </a:xfrm>
          <a:prstGeom prst="snip1Rect">
            <a:avLst/>
          </a:prstGeom>
          <a:solidFill>
            <a:srgbClr val="C49F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dirty="0" lang="zh-CN" sz="3200">
                <a:solidFill>
                  <a:schemeClr val="tx1"/>
                </a:solidFill>
              </a:rPr>
              <a:t>赔款划界准驻兵，禁反改部修约订</a:t>
            </a:r>
            <a:endParaRPr altLang="en-US" dirty="0" lang="zh-CN" sz="320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sld>
</file>

<file path=ppt/slides/slide59.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descr="列强势力范围2" id="11" name="Picture 5"/>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4504" y="1520224"/>
            <a:ext cx="6791861" cy="473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001" y="1035995"/>
            <a:ext cx="7206866" cy="5871724"/>
          </a:xfrm>
          <a:prstGeom prst="rect">
            <a:avLst/>
          </a:prstGeom>
          <a:ln>
            <a:noFill/>
          </a:ln>
          <a:effectLst>
            <a:softEdge rad="112500"/>
          </a:effectLst>
        </p:spPr>
      </p:pic>
      <p:pic>
        <p:nvPicPr>
          <p:cNvPr id="15" name="图片 14"/>
          <p:cNvPicPr>
            <a:picLocks noChangeAspect="1"/>
          </p:cNvPicPr>
          <p:nvPr/>
        </p:nvPicPr>
        <p:blipFill rotWithShape="1">
          <a:blip r:embed="rId4"/>
          <a:srcRect r="21"/>
          <a:stretch>
            <a:fillRect/>
          </a:stretch>
        </p:blipFill>
        <p:spPr>
          <a:xfrm>
            <a:off x="5183915" y="0"/>
            <a:ext cx="7008085" cy="904762"/>
          </a:xfrm>
          <a:prstGeom prst="rect">
            <a:avLst/>
          </a:prstGeom>
          <a:ln>
            <a:noFill/>
          </a:ln>
          <a:effectLst>
            <a:softEdge rad="112500"/>
          </a:effectLst>
        </p:spPr>
      </p:pic>
    </p:spTree>
  </p:cSld>
  <p:clrMapOvr>
    <a:masterClrMapping/>
  </p:clrMapOvr>
  <p:transition>
    <p:push dir="u"/>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11"/>
                                        </p:tgtEl>
                                        <p:attrNameLst>
                                          <p:attrName>style.visibility</p:attrName>
                                        </p:attrNameLst>
                                      </p:cBhvr>
                                      <p:to>
                                        <p:strVal val="visible"/>
                                      </p:to>
                                    </p:set>
                                    <p:anim calcmode="lin" valueType="num">
                                      <p:cBhvr additive="base">
                                        <p:cTn dur="500" fill="hold" id="7"/>
                                        <p:tgtEl>
                                          <p:spTgt spid="11"/>
                                        </p:tgtEl>
                                        <p:attrNameLst>
                                          <p:attrName>ppt_x</p:attrName>
                                        </p:attrNameLst>
                                      </p:cBhvr>
                                      <p:tavLst>
                                        <p:tav tm="0">
                                          <p:val>
                                            <p:strVal val="#ppt_x"/>
                                          </p:val>
                                        </p:tav>
                                        <p:tav tm="100000">
                                          <p:val>
                                            <p:strVal val="#ppt_x"/>
                                          </p:val>
                                        </p:tav>
                                      </p:tavLst>
                                    </p:anim>
                                    <p:anim calcmode="lin" valueType="num">
                                      <p:cBhvr additive="base">
                                        <p:cTn dur="500" fill="hold" id="8"/>
                                        <p:tgtEl>
                                          <p:spTgt spid="11"/>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16" presetSubtype="21">
                                  <p:stCondLst>
                                    <p:cond delay="0"/>
                                  </p:stCondLst>
                                  <p:childTnLst>
                                    <p:set>
                                      <p:cBhvr>
                                        <p:cTn dur="1" fill="hold" id="12">
                                          <p:stCondLst>
                                            <p:cond delay="0"/>
                                          </p:stCondLst>
                                        </p:cTn>
                                        <p:tgtEl>
                                          <p:spTgt spid="8"/>
                                        </p:tgtEl>
                                        <p:attrNameLst>
                                          <p:attrName>style.visibility</p:attrName>
                                        </p:attrNameLst>
                                      </p:cBhvr>
                                      <p:to>
                                        <p:strVal val="visible"/>
                                      </p:to>
                                    </p:set>
                                    <p:animEffect filter="barn(inVertical)" transition="in">
                                      <p:cBhvr>
                                        <p:cTn dur="500" id="13"/>
                                        <p:tgtEl>
                                          <p:spTgt spid="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14794"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id="5" name="图片 4"/>
          <p:cNvPicPr>
            <a:picLocks noChangeAspect="1"/>
          </p:cNvPicPr>
          <p:nvPr/>
        </p:nvPicPr>
        <p:blipFill rotWithShape="1">
          <a:blip r:embed="rId2"/>
          <a:stretch>
            <a:fillRect/>
          </a:stretch>
        </p:blipFill>
        <p:spPr>
          <a:xfrm>
            <a:off x="227464" y="206914"/>
            <a:ext cx="4587741" cy="580954"/>
          </a:xfrm>
          <a:prstGeom prst="rect">
            <a:avLst/>
          </a:prstGeom>
          <a:ln cap="sq" cmpd="thickThin" w="228600">
            <a:solidFill>
              <a:srgbClr val="000000"/>
            </a:solidFill>
            <a:prstDash val="solid"/>
            <a:miter lim="800000"/>
            <a:headEnd/>
            <a:tailEnd/>
          </a:ln>
          <a:effectLst>
            <a:innerShdw blurRad="76200">
              <a:srgbClr val="000000"/>
            </a:innerShdw>
          </a:effectLst>
        </p:spPr>
      </p:pic>
      <p:sp>
        <p:nvSpPr>
          <p:cNvPr id="34" name="矩形 33"/>
          <p:cNvSpPr/>
          <p:nvPr/>
        </p:nvSpPr>
        <p:spPr>
          <a:xfrm>
            <a:off x="14794" y="983809"/>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21" name="组合 20"/>
          <p:cNvGrpSpPr/>
          <p:nvPr/>
        </p:nvGrpSpPr>
        <p:grpSpPr bwMode="auto">
          <a:xfrm>
            <a:off x="352547" y="866963"/>
            <a:ext cx="3699500" cy="777502"/>
            <a:chOff x="1712752" y="87094"/>
            <a:chExt cx="5123771" cy="762395"/>
          </a:xfrm>
        </p:grpSpPr>
        <p:grpSp>
          <p:nvGrpSpPr>
            <p:cNvPr id="22" name="组合 174"/>
            <p:cNvGrpSpPr/>
            <p:nvPr/>
          </p:nvGrpSpPr>
          <p:grpSpPr bwMode="auto">
            <a:xfrm>
              <a:off x="1712752" y="87094"/>
              <a:ext cx="5123771" cy="762395"/>
              <a:chOff x="-465713" y="109174"/>
              <a:chExt cx="5123771" cy="762395"/>
            </a:xfrm>
          </p:grpSpPr>
          <p:grpSp>
            <p:nvGrpSpPr>
              <p:cNvPr id="24" name="组合 176"/>
              <p:cNvGrpSpPr/>
              <p:nvPr/>
            </p:nvGrpSpPr>
            <p:grpSpPr bwMode="auto">
              <a:xfrm>
                <a:off x="-123647" y="109174"/>
                <a:ext cx="4781705" cy="762395"/>
                <a:chOff x="2511726" y="-1028650"/>
                <a:chExt cx="4958719" cy="790618"/>
              </a:xfrm>
            </p:grpSpPr>
            <p:pic>
              <p:nvPicPr>
                <p:cNvPr id="28" name="Picture 31"/>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2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5" name="组合 179"/>
              <p:cNvGrpSpPr/>
              <p:nvPr/>
            </p:nvGrpSpPr>
            <p:grpSpPr bwMode="auto">
              <a:xfrm>
                <a:off x="-465713" y="254243"/>
                <a:ext cx="580004" cy="433657"/>
                <a:chOff x="179512" y="202034"/>
                <a:chExt cx="580004" cy="433657"/>
              </a:xfrm>
            </p:grpSpPr>
            <p:sp>
              <p:nvSpPr>
                <p:cNvPr id="2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23" name="矩形 22"/>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33" name="矩形 32"/>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descr="C:\Users\Administrator\Desktop\b4c9f5045d779830b69441867804ef8c.png" id="20" name="Picture 2"/>
          <p:cNvPicPr>
            <a:picLocks noChangeArrowheads="1" noChangeAspect="1"/>
          </p:cNvPicPr>
          <p:nvPr/>
        </p:nvPicPr>
        <p:blipFill>
          <a:blip cstate="print" r:embed="rId4">
            <a:biLevel thresh="50000"/>
          </a:blip>
          <a:srcRect b="19"/>
          <a:stretch>
            <a:fillRect/>
          </a:stretch>
        </p:blipFill>
        <p:spPr bwMode="auto">
          <a:xfrm>
            <a:off x="1309999" y="1771677"/>
            <a:ext cx="637296" cy="593985"/>
          </a:xfrm>
          <a:prstGeom prst="rect">
            <a:avLst/>
          </a:prstGeom>
          <a:noFill/>
        </p:spPr>
      </p:pic>
      <p:sp>
        <p:nvSpPr>
          <p:cNvPr id="71" name="文本框 70"/>
          <p:cNvSpPr txBox="1"/>
          <p:nvPr/>
        </p:nvSpPr>
        <p:spPr>
          <a:xfrm>
            <a:off x="2849006" y="1796809"/>
            <a:ext cx="8048364" cy="707886"/>
          </a:xfrm>
          <a:prstGeom prst="rect">
            <a:avLst/>
          </a:prstGeom>
          <a:noFill/>
        </p:spPr>
        <p:txBody>
          <a:bodyPr rtlCol="0" wrap="square">
            <a:spAutoFit/>
          </a:bodyPr>
          <a:lstStyle/>
          <a:p>
            <a:r>
              <a:rPr altLang="zh-CN" dirty="0" lang="zh-CN" sz="4000">
                <a:solidFill>
                  <a:schemeClr val="bg1"/>
                </a:solidFill>
                <a:latin charset="-122" panose="02010800040101010101" pitchFamily="2" typeface="华文新魏"/>
                <a:ea charset="-122" panose="02010800040101010101" pitchFamily="2" typeface="华文新魏"/>
              </a:rPr>
              <a:t>日本制订大陆政策，侵华蓄谋已久。</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descr="http://www.photophoto.cn/m5/010/001/0100010858.jpg" id="56" name="Picture 26"/>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0702" y="1169987"/>
            <a:ext cx="864076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Freeform 9"/>
          <p:cNvSpPr>
            <a:spLocks noChangeArrowheads="1"/>
          </p:cNvSpPr>
          <p:nvPr/>
        </p:nvSpPr>
        <p:spPr bwMode="auto">
          <a:xfrm>
            <a:off x="8797883" y="3045661"/>
            <a:ext cx="144463" cy="360362"/>
          </a:xfrm>
          <a:custGeom>
            <a:avLst/>
            <a:gdLst>
              <a:gd fmla="*/ 227 w 409" name="T0"/>
              <a:gd fmla="*/ 91 h 726" name="T1"/>
              <a:gd fmla="*/ 136 w 409" name="T2"/>
              <a:gd fmla="*/ 0 h 726" name="T3"/>
              <a:gd fmla="*/ 136 w 409" name="T4"/>
              <a:gd fmla="*/ 45 h 726" name="T5"/>
              <a:gd fmla="*/ 136 w 409" name="T6"/>
              <a:gd fmla="*/ 91 h 726" name="T7"/>
              <a:gd fmla="*/ 91 w 409" name="T8"/>
              <a:gd fmla="*/ 136 h 726" name="T9"/>
              <a:gd fmla="*/ 91 w 409" name="T10"/>
              <a:gd fmla="*/ 182 h 726" name="T11"/>
              <a:gd fmla="*/ 46 w 409" name="T12"/>
              <a:gd fmla="*/ 182 h 726" name="T13"/>
              <a:gd fmla="*/ 0 w 409" name="T14"/>
              <a:gd fmla="*/ 227 h 726" name="T15"/>
              <a:gd fmla="*/ 0 w 409" name="T16"/>
              <a:gd fmla="*/ 318 h 726" name="T17"/>
              <a:gd fmla="*/ 0 w 409" name="T18"/>
              <a:gd fmla="*/ 363 h 726" name="T19"/>
              <a:gd fmla="*/ 46 w 409" name="T20"/>
              <a:gd fmla="*/ 408 h 726" name="T21"/>
              <a:gd fmla="*/ 46 w 409" name="T22"/>
              <a:gd fmla="*/ 499 h 726" name="T23"/>
              <a:gd fmla="*/ 136 w 409" name="T24"/>
              <a:gd fmla="*/ 454 h 726" name="T25"/>
              <a:gd fmla="*/ 182 w 409" name="T26"/>
              <a:gd fmla="*/ 499 h 726" name="T27"/>
              <a:gd fmla="*/ 182 w 409" name="T28"/>
              <a:gd fmla="*/ 544 h 726" name="T29"/>
              <a:gd fmla="*/ 136 w 409" name="T30"/>
              <a:gd fmla="*/ 590 h 726" name="T31"/>
              <a:gd fmla="*/ 182 w 409" name="T32"/>
              <a:gd fmla="*/ 590 h 726" name="T33"/>
              <a:gd fmla="*/ 227 w 409" name="T34"/>
              <a:gd fmla="*/ 680 h 726" name="T35"/>
              <a:gd fmla="*/ 227 w 409" name="T36"/>
              <a:gd fmla="*/ 726 h 726" name="T37"/>
              <a:gd fmla="*/ 273 w 409" name="T38"/>
              <a:gd fmla="*/ 726 h 726" name="T39"/>
              <a:gd fmla="*/ 363 w 409" name="T40"/>
              <a:gd fmla="*/ 635 h 726" name="T41"/>
              <a:gd fmla="*/ 409 w 409" name="T42"/>
              <a:gd fmla="*/ 544 h 726" name="T43"/>
              <a:gd fmla="*/ 363 w 409" name="T44"/>
              <a:gd fmla="*/ 499 h 726" name="T45"/>
              <a:gd fmla="*/ 273 w 409" name="T46"/>
              <a:gd fmla="*/ 363 h 726" name="T47"/>
              <a:gd fmla="*/ 227 w 409" name="T48"/>
              <a:gd fmla="*/ 363 h 726" name="T49"/>
              <a:gd fmla="*/ 182 w 409" name="T50"/>
              <a:gd fmla="*/ 318 h 726" name="T51"/>
              <a:gd fmla="*/ 227 w 409" name="T52"/>
              <a:gd fmla="*/ 227 h 726" name="T53"/>
              <a:gd fmla="*/ 227 w 409" name="T54"/>
              <a:gd fmla="*/ 182 h 726" name="T55"/>
              <a:gd fmla="*/ 227 w 409" name="T56"/>
              <a:gd fmla="*/ 91 h 726" name="T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b="b" l="0" r="r" t="0"/>
            <a:pathLst>
              <a:path h="726" w="409">
                <a:moveTo>
                  <a:pt x="227" y="91"/>
                </a:moveTo>
                <a:lnTo>
                  <a:pt x="136" y="0"/>
                </a:lnTo>
                <a:lnTo>
                  <a:pt x="136" y="45"/>
                </a:lnTo>
                <a:lnTo>
                  <a:pt x="136" y="91"/>
                </a:lnTo>
                <a:lnTo>
                  <a:pt x="91" y="136"/>
                </a:lnTo>
                <a:lnTo>
                  <a:pt x="91" y="182"/>
                </a:lnTo>
                <a:lnTo>
                  <a:pt x="46" y="182"/>
                </a:lnTo>
                <a:lnTo>
                  <a:pt x="0" y="227"/>
                </a:lnTo>
                <a:lnTo>
                  <a:pt x="0" y="318"/>
                </a:lnTo>
                <a:lnTo>
                  <a:pt x="0" y="363"/>
                </a:lnTo>
                <a:lnTo>
                  <a:pt x="46" y="408"/>
                </a:lnTo>
                <a:lnTo>
                  <a:pt x="46" y="499"/>
                </a:lnTo>
                <a:lnTo>
                  <a:pt x="136" y="454"/>
                </a:lnTo>
                <a:lnTo>
                  <a:pt x="182" y="499"/>
                </a:lnTo>
                <a:lnTo>
                  <a:pt x="182" y="544"/>
                </a:lnTo>
                <a:lnTo>
                  <a:pt x="136" y="590"/>
                </a:lnTo>
                <a:lnTo>
                  <a:pt x="182" y="590"/>
                </a:lnTo>
                <a:lnTo>
                  <a:pt x="227" y="680"/>
                </a:lnTo>
                <a:lnTo>
                  <a:pt x="227" y="726"/>
                </a:lnTo>
                <a:lnTo>
                  <a:pt x="273" y="726"/>
                </a:lnTo>
                <a:lnTo>
                  <a:pt x="363" y="635"/>
                </a:lnTo>
                <a:lnTo>
                  <a:pt x="409" y="544"/>
                </a:lnTo>
                <a:lnTo>
                  <a:pt x="363" y="499"/>
                </a:lnTo>
                <a:lnTo>
                  <a:pt x="273" y="363"/>
                </a:lnTo>
                <a:lnTo>
                  <a:pt x="227" y="363"/>
                </a:lnTo>
                <a:lnTo>
                  <a:pt x="182" y="318"/>
                </a:lnTo>
                <a:lnTo>
                  <a:pt x="227" y="227"/>
                </a:lnTo>
                <a:lnTo>
                  <a:pt x="227" y="182"/>
                </a:lnTo>
                <a:lnTo>
                  <a:pt x="227" y="91"/>
                </a:lnTo>
                <a:close/>
              </a:path>
            </a:pathLst>
          </a:custGeom>
          <a:solidFill>
            <a:srgbClr val="6600FF"/>
          </a:solidFill>
          <a:ln w="28575">
            <a:solidFill>
              <a:schemeClr val="tx1"/>
            </a:solidFill>
            <a:round/>
          </a:ln>
        </p:spPr>
        <p:txBody>
          <a:bodyPr/>
          <a:lstStyle>
            <a:lvl1pPr>
              <a:defRPr>
                <a:solidFill>
                  <a:schemeClr val="tx1"/>
                </a:solidFill>
                <a:latin charset="0" panose="020B0604020202020204" pitchFamily="34" typeface="Arial"/>
                <a:ea charset="-122" panose="02010509060101010101" pitchFamily="49" typeface="隶书"/>
              </a:defRPr>
            </a:lvl1pPr>
            <a:lvl2pPr>
              <a:defRPr>
                <a:solidFill>
                  <a:schemeClr val="tx1"/>
                </a:solidFill>
                <a:latin charset="0" panose="020B0604020202020204" pitchFamily="34" typeface="Arial"/>
                <a:ea charset="-122" panose="02010509060101010101" pitchFamily="49" typeface="隶书"/>
              </a:defRPr>
            </a:lvl2pPr>
            <a:lvl3pPr>
              <a:defRPr>
                <a:solidFill>
                  <a:schemeClr val="tx1"/>
                </a:solidFill>
                <a:latin charset="0" panose="020B0604020202020204" pitchFamily="34" typeface="Arial"/>
                <a:ea charset="-122" panose="02010509060101010101" pitchFamily="49" typeface="隶书"/>
              </a:defRPr>
            </a:lvl3pPr>
            <a:lvl4pPr>
              <a:defRPr>
                <a:solidFill>
                  <a:schemeClr val="tx1"/>
                </a:solidFill>
                <a:latin charset="0" panose="020B0604020202020204" pitchFamily="34" typeface="Arial"/>
                <a:ea charset="-122" panose="02010509060101010101" pitchFamily="49" typeface="隶书"/>
              </a:defRPr>
            </a:lvl4pPr>
            <a:lvl5pPr>
              <a:defRPr>
                <a:solidFill>
                  <a:schemeClr val="tx1"/>
                </a:solidFill>
                <a:latin charset="0" panose="020B0604020202020204" pitchFamily="34" typeface="Arial"/>
                <a:ea charset="-122" panose="02010509060101010101" pitchFamily="49" typeface="隶书"/>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endParaRPr altLang="en-US" lang="zh-CN"/>
          </a:p>
        </p:txBody>
      </p:sp>
      <p:grpSp>
        <p:nvGrpSpPr>
          <p:cNvPr id="58" name="组合 19"/>
          <p:cNvGrpSpPr/>
          <p:nvPr/>
        </p:nvGrpSpPr>
        <p:grpSpPr bwMode="auto">
          <a:xfrm>
            <a:off x="7410408" y="2405898"/>
            <a:ext cx="1592263" cy="1512888"/>
            <a:chOff x="5848647" y="1996907"/>
            <a:chExt cx="1592228" cy="1513742"/>
          </a:xfrm>
        </p:grpSpPr>
        <p:sp>
          <p:nvSpPr>
            <p:cNvPr id="59" name="Freeform 10"/>
            <p:cNvSpPr>
              <a:spLocks noChangeArrowheads="1"/>
            </p:cNvSpPr>
            <p:nvPr/>
          </p:nvSpPr>
          <p:spPr bwMode="auto">
            <a:xfrm rot="670589">
              <a:off x="5848647" y="1996907"/>
              <a:ext cx="1592228" cy="1440598"/>
            </a:xfrm>
            <a:custGeom>
              <a:avLst/>
              <a:gdLst>
                <a:gd fmla="*/ 907 w 3674" name="T0"/>
                <a:gd fmla="*/ 953 h 3130" name="T1"/>
                <a:gd fmla="*/ 1179 w 3674" name="T2"/>
                <a:gd fmla="*/ 771 h 3130" name="T3"/>
                <a:gd fmla="*/ 1406 w 3674" name="T4"/>
                <a:gd fmla="*/ 681 h 3130" name="T5"/>
                <a:gd fmla="*/ 1588 w 3674" name="T6"/>
                <a:gd fmla="*/ 726 h 3130" name="T7"/>
                <a:gd fmla="*/ 1814 w 3674" name="T8"/>
                <a:gd fmla="*/ 862 h 3130" name="T9"/>
                <a:gd fmla="*/ 2087 w 3674" name="T10"/>
                <a:gd fmla="*/ 862 h 3130" name="T11"/>
                <a:gd fmla="*/ 2359 w 3674" name="T12"/>
                <a:gd fmla="*/ 862 h 3130" name="T13"/>
                <a:gd fmla="*/ 2586 w 3674" name="T14"/>
                <a:gd fmla="*/ 817 h 3130" name="T15"/>
                <a:gd fmla="*/ 2722 w 3674" name="T16"/>
                <a:gd fmla="*/ 635 h 3130" name="T17"/>
                <a:gd fmla="*/ 2722 w 3674" name="T18"/>
                <a:gd fmla="*/ 363 h 3130" name="T19"/>
                <a:gd fmla="*/ 2858 w 3674" name="T20"/>
                <a:gd fmla="*/ 136 h 3130" name="T21"/>
                <a:gd fmla="*/ 3221 w 3674" name="T22"/>
                <a:gd fmla="*/ 0 h 3130" name="T23"/>
                <a:gd fmla="*/ 3266 w 3674" name="T24"/>
                <a:gd fmla="*/ 91 h 3130" name="T25"/>
                <a:gd fmla="*/ 3402 w 3674" name="T26"/>
                <a:gd fmla="*/ 0 h 3130" name="T27"/>
                <a:gd fmla="*/ 3538 w 3674" name="T28"/>
                <a:gd fmla="*/ 136 h 3130" name="T29"/>
                <a:gd fmla="*/ 3674 w 3674" name="T30"/>
                <a:gd fmla="*/ 408 h 3130" name="T31"/>
                <a:gd fmla="*/ 3674 w 3674" name="T32"/>
                <a:gd fmla="*/ 771 h 3130" name="T33"/>
                <a:gd fmla="*/ 3538 w 3674" name="T34"/>
                <a:gd fmla="*/ 998 h 3130" name="T35"/>
                <a:gd fmla="*/ 3402 w 3674" name="T36"/>
                <a:gd fmla="*/ 1089 h 3130" name="T37"/>
                <a:gd fmla="*/ 3311 w 3674" name="T38"/>
                <a:gd fmla="*/ 1225 h 3130" name="T39"/>
                <a:gd fmla="*/ 3221 w 3674" name="T40"/>
                <a:gd fmla="*/ 1316 h 3130" name="T41"/>
                <a:gd fmla="*/ 3175 w 3674" name="T42"/>
                <a:gd fmla="*/ 1452 h 3130" name="T43"/>
                <a:gd fmla="*/ 3039 w 3674" name="T44"/>
                <a:gd fmla="*/ 1542 h 3130" name="T45"/>
                <a:gd fmla="*/ 3039 w 3674" name="T46"/>
                <a:gd fmla="*/ 1361 h 3130" name="T47"/>
                <a:gd fmla="*/ 2948 w 3674" name="T48"/>
                <a:gd fmla="*/ 1497 h 3130" name="T49"/>
                <a:gd fmla="*/ 2812 w 3674" name="T50"/>
                <a:gd fmla="*/ 1588 h 3130" name="T51"/>
                <a:gd fmla="*/ 2948 w 3674" name="T52"/>
                <a:gd fmla="*/ 1678 h 3130" name="T53"/>
                <a:gd fmla="*/ 3175 w 3674" name="T54"/>
                <a:gd fmla="*/ 1633 h 3130" name="T55"/>
                <a:gd fmla="*/ 3039 w 3674" name="T56"/>
                <a:gd fmla="*/ 1815 h 3130" name="T57"/>
                <a:gd fmla="*/ 3039 w 3674" name="T58"/>
                <a:gd fmla="*/ 1905 h 3130" name="T59"/>
                <a:gd fmla="*/ 3221 w 3674" name="T60"/>
                <a:gd fmla="*/ 2087 h 3130" name="T61"/>
                <a:gd fmla="*/ 3311 w 3674" name="T62"/>
                <a:gd fmla="*/ 2223 h 3130" name="T63"/>
                <a:gd fmla="*/ 3175 w 3674" name="T64"/>
                <a:gd fmla="*/ 2540 h 3130" name="T65"/>
                <a:gd fmla="*/ 3084 w 3674" name="T66"/>
                <a:gd fmla="*/ 2812 h 3130" name="T67"/>
                <a:gd fmla="*/ 2767 w 3674" name="T68"/>
                <a:gd fmla="*/ 2949 h 3130" name="T69"/>
                <a:gd fmla="*/ 2540 w 3674" name="T70"/>
                <a:gd fmla="*/ 3130 h 3130" name="T71"/>
                <a:gd fmla="*/ 2449 w 3674" name="T72"/>
                <a:gd fmla="*/ 3085 h 3130" name="T73"/>
                <a:gd fmla="*/ 2177 w 3674" name="T74"/>
                <a:gd fmla="*/ 3039 h 3130" name="T75"/>
                <a:gd fmla="*/ 2041 w 3674" name="T76"/>
                <a:gd fmla="*/ 3130 h 3130" name="T77"/>
                <a:gd fmla="*/ 1950 w 3674" name="T78"/>
                <a:gd fmla="*/ 2994 h 3130" name="T79"/>
                <a:gd fmla="*/ 1724 w 3674" name="T80"/>
                <a:gd fmla="*/ 2812 h 3130" name="T81"/>
                <a:gd fmla="*/ 1678 w 3674" name="T82"/>
                <a:gd fmla="*/ 2631 h 3130" name="T83"/>
                <a:gd fmla="*/ 1361 w 3674" name="T84"/>
                <a:gd fmla="*/ 2676 h 3130" name="T85"/>
                <a:gd fmla="*/ 1089 w 3674" name="T86"/>
                <a:gd fmla="*/ 2586 h 3130" name="T87"/>
                <a:gd fmla="*/ 680 w 3674" name="T88"/>
                <a:gd fmla="*/ 2450 h 3130" name="T89"/>
                <a:gd fmla="*/ 590 w 3674" name="T90"/>
                <a:gd fmla="*/ 2268 h 3130" name="T91"/>
                <a:gd fmla="*/ 544 w 3674" name="T92"/>
                <a:gd fmla="*/ 2041 h 3130" name="T93"/>
                <a:gd fmla="*/ 408 w 3674" name="T94"/>
                <a:gd fmla="*/ 1905 h 3130" name="T95"/>
                <a:gd fmla="*/ 227 w 3674" name="T96"/>
                <a:gd fmla="*/ 1769 h 3130" name="T97"/>
                <a:gd fmla="*/ 0 w 3674" name="T98"/>
                <a:gd fmla="*/ 1678 h 3130" name="T99"/>
                <a:gd fmla="*/ 227 w 3674" name="T100"/>
                <a:gd fmla="*/ 1497 h 3130" name="T101"/>
                <a:gd fmla="*/ 318 w 3674" name="T102"/>
                <a:gd fmla="*/ 1089 h 3130" name="T103"/>
                <a:gd fmla="*/ 590 w 3674" name="T104"/>
                <a:gd fmla="*/ 1134 h 3130" name="T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b="b" l="0" r="r" t="0"/>
              <a:pathLst>
                <a:path h="3130" w="3674">
                  <a:moveTo>
                    <a:pt x="726" y="1043"/>
                  </a:moveTo>
                  <a:lnTo>
                    <a:pt x="817" y="1043"/>
                  </a:lnTo>
                  <a:lnTo>
                    <a:pt x="907" y="953"/>
                  </a:lnTo>
                  <a:lnTo>
                    <a:pt x="1043" y="953"/>
                  </a:lnTo>
                  <a:lnTo>
                    <a:pt x="1043" y="817"/>
                  </a:lnTo>
                  <a:lnTo>
                    <a:pt x="1179" y="771"/>
                  </a:lnTo>
                  <a:lnTo>
                    <a:pt x="1225" y="817"/>
                  </a:lnTo>
                  <a:lnTo>
                    <a:pt x="1315" y="771"/>
                  </a:lnTo>
                  <a:lnTo>
                    <a:pt x="1406" y="681"/>
                  </a:lnTo>
                  <a:lnTo>
                    <a:pt x="1452" y="635"/>
                  </a:lnTo>
                  <a:lnTo>
                    <a:pt x="1588" y="681"/>
                  </a:lnTo>
                  <a:lnTo>
                    <a:pt x="1588" y="726"/>
                  </a:lnTo>
                  <a:lnTo>
                    <a:pt x="1678" y="817"/>
                  </a:lnTo>
                  <a:lnTo>
                    <a:pt x="1724" y="817"/>
                  </a:lnTo>
                  <a:lnTo>
                    <a:pt x="1814" y="862"/>
                  </a:lnTo>
                  <a:lnTo>
                    <a:pt x="1905" y="907"/>
                  </a:lnTo>
                  <a:lnTo>
                    <a:pt x="1950" y="907"/>
                  </a:lnTo>
                  <a:lnTo>
                    <a:pt x="2087" y="862"/>
                  </a:lnTo>
                  <a:lnTo>
                    <a:pt x="2132" y="862"/>
                  </a:lnTo>
                  <a:lnTo>
                    <a:pt x="2223" y="907"/>
                  </a:lnTo>
                  <a:lnTo>
                    <a:pt x="2359" y="862"/>
                  </a:lnTo>
                  <a:lnTo>
                    <a:pt x="2449" y="817"/>
                  </a:lnTo>
                  <a:lnTo>
                    <a:pt x="2540" y="817"/>
                  </a:lnTo>
                  <a:lnTo>
                    <a:pt x="2586" y="817"/>
                  </a:lnTo>
                  <a:lnTo>
                    <a:pt x="2631" y="771"/>
                  </a:lnTo>
                  <a:lnTo>
                    <a:pt x="2722" y="726"/>
                  </a:lnTo>
                  <a:lnTo>
                    <a:pt x="2722" y="635"/>
                  </a:lnTo>
                  <a:lnTo>
                    <a:pt x="2722" y="545"/>
                  </a:lnTo>
                  <a:lnTo>
                    <a:pt x="2631" y="454"/>
                  </a:lnTo>
                  <a:lnTo>
                    <a:pt x="2722" y="363"/>
                  </a:lnTo>
                  <a:lnTo>
                    <a:pt x="2722" y="272"/>
                  </a:lnTo>
                  <a:lnTo>
                    <a:pt x="2767" y="182"/>
                  </a:lnTo>
                  <a:lnTo>
                    <a:pt x="2858" y="136"/>
                  </a:lnTo>
                  <a:lnTo>
                    <a:pt x="2994" y="91"/>
                  </a:lnTo>
                  <a:lnTo>
                    <a:pt x="3084" y="46"/>
                  </a:lnTo>
                  <a:lnTo>
                    <a:pt x="3221" y="0"/>
                  </a:lnTo>
                  <a:lnTo>
                    <a:pt x="3266" y="0"/>
                  </a:lnTo>
                  <a:lnTo>
                    <a:pt x="3221" y="136"/>
                  </a:lnTo>
                  <a:lnTo>
                    <a:pt x="3266" y="91"/>
                  </a:lnTo>
                  <a:lnTo>
                    <a:pt x="3357" y="91"/>
                  </a:lnTo>
                  <a:lnTo>
                    <a:pt x="3357" y="46"/>
                  </a:lnTo>
                  <a:lnTo>
                    <a:pt x="3402" y="0"/>
                  </a:lnTo>
                  <a:lnTo>
                    <a:pt x="3493" y="46"/>
                  </a:lnTo>
                  <a:lnTo>
                    <a:pt x="3538" y="91"/>
                  </a:lnTo>
                  <a:lnTo>
                    <a:pt x="3538" y="136"/>
                  </a:lnTo>
                  <a:lnTo>
                    <a:pt x="3583" y="182"/>
                  </a:lnTo>
                  <a:lnTo>
                    <a:pt x="3629" y="272"/>
                  </a:lnTo>
                  <a:lnTo>
                    <a:pt x="3674" y="408"/>
                  </a:lnTo>
                  <a:lnTo>
                    <a:pt x="3674" y="499"/>
                  </a:lnTo>
                  <a:lnTo>
                    <a:pt x="3674" y="635"/>
                  </a:lnTo>
                  <a:lnTo>
                    <a:pt x="3674" y="771"/>
                  </a:lnTo>
                  <a:lnTo>
                    <a:pt x="3629" y="862"/>
                  </a:lnTo>
                  <a:lnTo>
                    <a:pt x="3629" y="998"/>
                  </a:lnTo>
                  <a:lnTo>
                    <a:pt x="3538" y="998"/>
                  </a:lnTo>
                  <a:lnTo>
                    <a:pt x="3493" y="1043"/>
                  </a:lnTo>
                  <a:lnTo>
                    <a:pt x="3447" y="1089"/>
                  </a:lnTo>
                  <a:lnTo>
                    <a:pt x="3402" y="1089"/>
                  </a:lnTo>
                  <a:lnTo>
                    <a:pt x="3357" y="1089"/>
                  </a:lnTo>
                  <a:lnTo>
                    <a:pt x="3311" y="1180"/>
                  </a:lnTo>
                  <a:lnTo>
                    <a:pt x="3311" y="1225"/>
                  </a:lnTo>
                  <a:lnTo>
                    <a:pt x="3266" y="1225"/>
                  </a:lnTo>
                  <a:lnTo>
                    <a:pt x="3221" y="1270"/>
                  </a:lnTo>
                  <a:lnTo>
                    <a:pt x="3221" y="1316"/>
                  </a:lnTo>
                  <a:lnTo>
                    <a:pt x="3221" y="1361"/>
                  </a:lnTo>
                  <a:lnTo>
                    <a:pt x="3221" y="1406"/>
                  </a:lnTo>
                  <a:lnTo>
                    <a:pt x="3175" y="1452"/>
                  </a:lnTo>
                  <a:lnTo>
                    <a:pt x="3130" y="1452"/>
                  </a:lnTo>
                  <a:lnTo>
                    <a:pt x="3039" y="1497"/>
                  </a:lnTo>
                  <a:lnTo>
                    <a:pt x="3039" y="1542"/>
                  </a:lnTo>
                  <a:lnTo>
                    <a:pt x="3039" y="1452"/>
                  </a:lnTo>
                  <a:lnTo>
                    <a:pt x="3039" y="1406"/>
                  </a:lnTo>
                  <a:lnTo>
                    <a:pt x="3039" y="1361"/>
                  </a:lnTo>
                  <a:lnTo>
                    <a:pt x="2948" y="1406"/>
                  </a:lnTo>
                  <a:lnTo>
                    <a:pt x="2948" y="1452"/>
                  </a:lnTo>
                  <a:lnTo>
                    <a:pt x="2948" y="1497"/>
                  </a:lnTo>
                  <a:lnTo>
                    <a:pt x="2903" y="1542"/>
                  </a:lnTo>
                  <a:lnTo>
                    <a:pt x="2858" y="1542"/>
                  </a:lnTo>
                  <a:lnTo>
                    <a:pt x="2812" y="1588"/>
                  </a:lnTo>
                  <a:lnTo>
                    <a:pt x="2812" y="1678"/>
                  </a:lnTo>
                  <a:lnTo>
                    <a:pt x="2903" y="1633"/>
                  </a:lnTo>
                  <a:lnTo>
                    <a:pt x="2948" y="1678"/>
                  </a:lnTo>
                  <a:lnTo>
                    <a:pt x="3039" y="1633"/>
                  </a:lnTo>
                  <a:lnTo>
                    <a:pt x="3130" y="1633"/>
                  </a:lnTo>
                  <a:lnTo>
                    <a:pt x="3175" y="1633"/>
                  </a:lnTo>
                  <a:lnTo>
                    <a:pt x="3130" y="1724"/>
                  </a:lnTo>
                  <a:lnTo>
                    <a:pt x="3084" y="1769"/>
                  </a:lnTo>
                  <a:lnTo>
                    <a:pt x="3039" y="1815"/>
                  </a:lnTo>
                  <a:lnTo>
                    <a:pt x="2994" y="1860"/>
                  </a:lnTo>
                  <a:lnTo>
                    <a:pt x="2994" y="1905"/>
                  </a:lnTo>
                  <a:lnTo>
                    <a:pt x="3039" y="1905"/>
                  </a:lnTo>
                  <a:lnTo>
                    <a:pt x="3130" y="1951"/>
                  </a:lnTo>
                  <a:lnTo>
                    <a:pt x="3175" y="1996"/>
                  </a:lnTo>
                  <a:lnTo>
                    <a:pt x="3221" y="2087"/>
                  </a:lnTo>
                  <a:lnTo>
                    <a:pt x="3221" y="2177"/>
                  </a:lnTo>
                  <a:lnTo>
                    <a:pt x="3221" y="2223"/>
                  </a:lnTo>
                  <a:lnTo>
                    <a:pt x="3311" y="2223"/>
                  </a:lnTo>
                  <a:lnTo>
                    <a:pt x="3266" y="2359"/>
                  </a:lnTo>
                  <a:lnTo>
                    <a:pt x="3221" y="2450"/>
                  </a:lnTo>
                  <a:lnTo>
                    <a:pt x="3175" y="2540"/>
                  </a:lnTo>
                  <a:lnTo>
                    <a:pt x="3175" y="2631"/>
                  </a:lnTo>
                  <a:lnTo>
                    <a:pt x="3130" y="2767"/>
                  </a:lnTo>
                  <a:lnTo>
                    <a:pt x="3084" y="2812"/>
                  </a:lnTo>
                  <a:lnTo>
                    <a:pt x="2948" y="2903"/>
                  </a:lnTo>
                  <a:lnTo>
                    <a:pt x="2812" y="2903"/>
                  </a:lnTo>
                  <a:lnTo>
                    <a:pt x="2767" y="2949"/>
                  </a:lnTo>
                  <a:lnTo>
                    <a:pt x="2586" y="3085"/>
                  </a:lnTo>
                  <a:lnTo>
                    <a:pt x="2586" y="3130"/>
                  </a:lnTo>
                  <a:lnTo>
                    <a:pt x="2540" y="3130"/>
                  </a:lnTo>
                  <a:lnTo>
                    <a:pt x="2540" y="3085"/>
                  </a:lnTo>
                  <a:lnTo>
                    <a:pt x="2495" y="3085"/>
                  </a:lnTo>
                  <a:lnTo>
                    <a:pt x="2449" y="3085"/>
                  </a:lnTo>
                  <a:lnTo>
                    <a:pt x="2359" y="3085"/>
                  </a:lnTo>
                  <a:lnTo>
                    <a:pt x="2313" y="3039"/>
                  </a:lnTo>
                  <a:lnTo>
                    <a:pt x="2177" y="3039"/>
                  </a:lnTo>
                  <a:lnTo>
                    <a:pt x="2132" y="3085"/>
                  </a:lnTo>
                  <a:lnTo>
                    <a:pt x="2087" y="3085"/>
                  </a:lnTo>
                  <a:lnTo>
                    <a:pt x="2041" y="3130"/>
                  </a:lnTo>
                  <a:lnTo>
                    <a:pt x="1950" y="3085"/>
                  </a:lnTo>
                  <a:lnTo>
                    <a:pt x="1950" y="3039"/>
                  </a:lnTo>
                  <a:lnTo>
                    <a:pt x="1950" y="2994"/>
                  </a:lnTo>
                  <a:lnTo>
                    <a:pt x="1950" y="2903"/>
                  </a:lnTo>
                  <a:lnTo>
                    <a:pt x="1814" y="2858"/>
                  </a:lnTo>
                  <a:lnTo>
                    <a:pt x="1724" y="2812"/>
                  </a:lnTo>
                  <a:lnTo>
                    <a:pt x="1678" y="2858"/>
                  </a:lnTo>
                  <a:lnTo>
                    <a:pt x="1678" y="2767"/>
                  </a:lnTo>
                  <a:lnTo>
                    <a:pt x="1678" y="2631"/>
                  </a:lnTo>
                  <a:lnTo>
                    <a:pt x="1678" y="2540"/>
                  </a:lnTo>
                  <a:lnTo>
                    <a:pt x="1588" y="2540"/>
                  </a:lnTo>
                  <a:lnTo>
                    <a:pt x="1361" y="2676"/>
                  </a:lnTo>
                  <a:lnTo>
                    <a:pt x="1225" y="2676"/>
                  </a:lnTo>
                  <a:lnTo>
                    <a:pt x="1179" y="2631"/>
                  </a:lnTo>
                  <a:lnTo>
                    <a:pt x="1089" y="2586"/>
                  </a:lnTo>
                  <a:lnTo>
                    <a:pt x="953" y="2540"/>
                  </a:lnTo>
                  <a:lnTo>
                    <a:pt x="817" y="2495"/>
                  </a:lnTo>
                  <a:lnTo>
                    <a:pt x="680" y="2450"/>
                  </a:lnTo>
                  <a:lnTo>
                    <a:pt x="635" y="2359"/>
                  </a:lnTo>
                  <a:lnTo>
                    <a:pt x="590" y="2359"/>
                  </a:lnTo>
                  <a:lnTo>
                    <a:pt x="590" y="2268"/>
                  </a:lnTo>
                  <a:lnTo>
                    <a:pt x="635" y="2132"/>
                  </a:lnTo>
                  <a:lnTo>
                    <a:pt x="635" y="2087"/>
                  </a:lnTo>
                  <a:lnTo>
                    <a:pt x="544" y="2041"/>
                  </a:lnTo>
                  <a:lnTo>
                    <a:pt x="454" y="1996"/>
                  </a:lnTo>
                  <a:lnTo>
                    <a:pt x="408" y="1951"/>
                  </a:lnTo>
                  <a:lnTo>
                    <a:pt x="408" y="1905"/>
                  </a:lnTo>
                  <a:lnTo>
                    <a:pt x="408" y="1860"/>
                  </a:lnTo>
                  <a:lnTo>
                    <a:pt x="318" y="1860"/>
                  </a:lnTo>
                  <a:lnTo>
                    <a:pt x="227" y="1769"/>
                  </a:lnTo>
                  <a:lnTo>
                    <a:pt x="136" y="1724"/>
                  </a:lnTo>
                  <a:lnTo>
                    <a:pt x="45" y="1724"/>
                  </a:lnTo>
                  <a:lnTo>
                    <a:pt x="0" y="1678"/>
                  </a:lnTo>
                  <a:lnTo>
                    <a:pt x="0" y="1542"/>
                  </a:lnTo>
                  <a:lnTo>
                    <a:pt x="136" y="1497"/>
                  </a:lnTo>
                  <a:lnTo>
                    <a:pt x="227" y="1497"/>
                  </a:lnTo>
                  <a:lnTo>
                    <a:pt x="318" y="1225"/>
                  </a:lnTo>
                  <a:lnTo>
                    <a:pt x="318" y="1134"/>
                  </a:lnTo>
                  <a:lnTo>
                    <a:pt x="318" y="1089"/>
                  </a:lnTo>
                  <a:lnTo>
                    <a:pt x="454" y="1089"/>
                  </a:lnTo>
                  <a:lnTo>
                    <a:pt x="544" y="1089"/>
                  </a:lnTo>
                  <a:lnTo>
                    <a:pt x="590" y="1134"/>
                  </a:lnTo>
                  <a:lnTo>
                    <a:pt x="635" y="1089"/>
                  </a:lnTo>
                  <a:lnTo>
                    <a:pt x="726" y="1043"/>
                  </a:lnTo>
                  <a:close/>
                </a:path>
              </a:pathLst>
            </a:custGeom>
            <a:solidFill>
              <a:srgbClr val="C00000"/>
            </a:solidFill>
            <a:ln w="22225">
              <a:solidFill>
                <a:schemeClr val="tx1"/>
              </a:solidFill>
              <a:round/>
            </a:ln>
          </p:spPr>
          <p:txBody>
            <a:bodyPr/>
            <a:lstStyle>
              <a:lvl1pPr>
                <a:defRPr>
                  <a:solidFill>
                    <a:schemeClr val="tx1"/>
                  </a:solidFill>
                  <a:latin charset="0" panose="020B0604020202020204" pitchFamily="34" typeface="Arial"/>
                  <a:ea charset="-122" panose="02010509060101010101" pitchFamily="49" typeface="隶书"/>
                </a:defRPr>
              </a:lvl1pPr>
              <a:lvl2pPr>
                <a:defRPr>
                  <a:solidFill>
                    <a:schemeClr val="tx1"/>
                  </a:solidFill>
                  <a:latin charset="0" panose="020B0604020202020204" pitchFamily="34" typeface="Arial"/>
                  <a:ea charset="-122" panose="02010509060101010101" pitchFamily="49" typeface="隶书"/>
                </a:defRPr>
              </a:lvl2pPr>
              <a:lvl3pPr>
                <a:defRPr>
                  <a:solidFill>
                    <a:schemeClr val="tx1"/>
                  </a:solidFill>
                  <a:latin charset="0" panose="020B0604020202020204" pitchFamily="34" typeface="Arial"/>
                  <a:ea charset="-122" panose="02010509060101010101" pitchFamily="49" typeface="隶书"/>
                </a:defRPr>
              </a:lvl3pPr>
              <a:lvl4pPr>
                <a:defRPr>
                  <a:solidFill>
                    <a:schemeClr val="tx1"/>
                  </a:solidFill>
                  <a:latin charset="0" panose="020B0604020202020204" pitchFamily="34" typeface="Arial"/>
                  <a:ea charset="-122" panose="02010509060101010101" pitchFamily="49" typeface="隶书"/>
                </a:defRPr>
              </a:lvl4pPr>
              <a:lvl5pPr>
                <a:defRPr>
                  <a:solidFill>
                    <a:schemeClr val="tx1"/>
                  </a:solidFill>
                  <a:latin charset="0" panose="020B0604020202020204" pitchFamily="34" typeface="Arial"/>
                  <a:ea charset="-122" panose="02010509060101010101" pitchFamily="49" typeface="隶书"/>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endParaRPr altLang="en-US" lang="zh-CN"/>
            </a:p>
          </p:txBody>
        </p:sp>
        <p:sp>
          <p:nvSpPr>
            <p:cNvPr id="60" name="Freeform 13"/>
            <p:cNvSpPr>
              <a:spLocks noChangeArrowheads="1"/>
            </p:cNvSpPr>
            <p:nvPr/>
          </p:nvSpPr>
          <p:spPr bwMode="auto">
            <a:xfrm rot="670589">
              <a:off x="6979401" y="3436098"/>
              <a:ext cx="78875" cy="74551"/>
            </a:xfrm>
            <a:custGeom>
              <a:avLst/>
              <a:gdLst>
                <a:gd fmla="*/ 182 w 182" name="T0"/>
                <a:gd fmla="*/ 0 h 136" name="T1"/>
                <a:gd fmla="*/ 137 w 182" name="T2"/>
                <a:gd fmla="*/ 0 h 136" name="T3"/>
                <a:gd fmla="*/ 91 w 182" name="T4"/>
                <a:gd fmla="*/ 46 h 136" name="T5"/>
                <a:gd fmla="*/ 0 w 182" name="T6"/>
                <a:gd fmla="*/ 91 h 136" name="T7"/>
                <a:gd fmla="*/ 46 w 182" name="T8"/>
                <a:gd fmla="*/ 136 h 136" name="T9"/>
                <a:gd fmla="*/ 137 w 182" name="T10"/>
                <a:gd fmla="*/ 136 h 136" name="T11"/>
                <a:gd fmla="*/ 182 w 182" name="T12"/>
                <a:gd fmla="*/ 91 h 136" name="T13"/>
                <a:gd fmla="*/ 182 w 182" name="T14"/>
                <a:gd fmla="*/ 46 h 136" name="T15"/>
                <a:gd fmla="*/ 182 w 182" name="T16"/>
                <a:gd fmla="*/ 0 h 136" name="T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b="b" l="0" r="r" t="0"/>
              <a:pathLst>
                <a:path h="136" w="182">
                  <a:moveTo>
                    <a:pt x="182" y="0"/>
                  </a:moveTo>
                  <a:lnTo>
                    <a:pt x="137" y="0"/>
                  </a:lnTo>
                  <a:lnTo>
                    <a:pt x="91" y="46"/>
                  </a:lnTo>
                  <a:lnTo>
                    <a:pt x="0" y="91"/>
                  </a:lnTo>
                  <a:lnTo>
                    <a:pt x="46" y="136"/>
                  </a:lnTo>
                  <a:lnTo>
                    <a:pt x="137" y="136"/>
                  </a:lnTo>
                  <a:lnTo>
                    <a:pt x="182" y="91"/>
                  </a:lnTo>
                  <a:lnTo>
                    <a:pt x="182" y="46"/>
                  </a:lnTo>
                  <a:lnTo>
                    <a:pt x="182" y="0"/>
                  </a:lnTo>
                  <a:close/>
                </a:path>
              </a:pathLst>
            </a:custGeom>
            <a:solidFill>
              <a:srgbClr val="C00000"/>
            </a:solidFill>
            <a:ln w="22225">
              <a:solidFill>
                <a:schemeClr val="tx1"/>
              </a:solidFill>
              <a:round/>
            </a:ln>
          </p:spPr>
          <p:txBody>
            <a:bodyPr/>
            <a:lstStyle>
              <a:lvl1pPr>
                <a:defRPr>
                  <a:solidFill>
                    <a:schemeClr val="tx1"/>
                  </a:solidFill>
                  <a:latin charset="0" panose="020B0604020202020204" pitchFamily="34" typeface="Arial"/>
                  <a:ea charset="-122" panose="02010509060101010101" pitchFamily="49" typeface="隶书"/>
                </a:defRPr>
              </a:lvl1pPr>
              <a:lvl2pPr>
                <a:defRPr>
                  <a:solidFill>
                    <a:schemeClr val="tx1"/>
                  </a:solidFill>
                  <a:latin charset="0" panose="020B0604020202020204" pitchFamily="34" typeface="Arial"/>
                  <a:ea charset="-122" panose="02010509060101010101" pitchFamily="49" typeface="隶书"/>
                </a:defRPr>
              </a:lvl2pPr>
              <a:lvl3pPr>
                <a:defRPr>
                  <a:solidFill>
                    <a:schemeClr val="tx1"/>
                  </a:solidFill>
                  <a:latin charset="0" panose="020B0604020202020204" pitchFamily="34" typeface="Arial"/>
                  <a:ea charset="-122" panose="02010509060101010101" pitchFamily="49" typeface="隶书"/>
                </a:defRPr>
              </a:lvl3pPr>
              <a:lvl4pPr>
                <a:defRPr>
                  <a:solidFill>
                    <a:schemeClr val="tx1"/>
                  </a:solidFill>
                  <a:latin charset="0" panose="020B0604020202020204" pitchFamily="34" typeface="Arial"/>
                  <a:ea charset="-122" panose="02010509060101010101" pitchFamily="49" typeface="隶书"/>
                </a:defRPr>
              </a:lvl4pPr>
              <a:lvl5pPr>
                <a:defRPr>
                  <a:solidFill>
                    <a:schemeClr val="tx1"/>
                  </a:solidFill>
                  <a:latin charset="0" panose="020B0604020202020204" pitchFamily="34" typeface="Arial"/>
                  <a:ea charset="-122" panose="02010509060101010101" pitchFamily="49" typeface="隶书"/>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endParaRPr altLang="en-US" lang="zh-CN"/>
            </a:p>
          </p:txBody>
        </p:sp>
      </p:grpSp>
      <p:grpSp>
        <p:nvGrpSpPr>
          <p:cNvPr id="61" name="组合 20"/>
          <p:cNvGrpSpPr/>
          <p:nvPr/>
        </p:nvGrpSpPr>
        <p:grpSpPr bwMode="auto">
          <a:xfrm>
            <a:off x="8583571" y="2542423"/>
            <a:ext cx="508000" cy="1223963"/>
            <a:chOff x="7021689" y="2132856"/>
            <a:chExt cx="508000" cy="1225266"/>
          </a:xfrm>
        </p:grpSpPr>
        <p:sp>
          <p:nvSpPr>
            <p:cNvPr id="62" name="Freeform 11"/>
            <p:cNvSpPr>
              <a:spLocks noChangeArrowheads="1"/>
            </p:cNvSpPr>
            <p:nvPr/>
          </p:nvSpPr>
          <p:spPr bwMode="auto">
            <a:xfrm rot="670589">
              <a:off x="7203867" y="3200248"/>
              <a:ext cx="45505" cy="157874"/>
            </a:xfrm>
            <a:custGeom>
              <a:avLst/>
              <a:gdLst>
                <a:gd fmla="*/ 45 w 91" name="T0"/>
                <a:gd fmla="*/ 272 h 272" name="T1"/>
                <a:gd fmla="*/ 0 w 91" name="T2"/>
                <a:gd fmla="*/ 181 h 272" name="T3"/>
                <a:gd fmla="*/ 0 w 91" name="T4"/>
                <a:gd fmla="*/ 136 h 272" name="T5"/>
                <a:gd fmla="*/ 0 w 91" name="T6"/>
                <a:gd fmla="*/ 45 h 272" name="T7"/>
                <a:gd fmla="*/ 45 w 91" name="T8"/>
                <a:gd fmla="*/ 0 h 272" name="T9"/>
                <a:gd fmla="*/ 91 w 91" name="T10"/>
                <a:gd fmla="*/ 0 h 272" name="T11"/>
                <a:gd fmla="*/ 91 w 91" name="T12"/>
                <a:gd fmla="*/ 90 h 272" name="T13"/>
                <a:gd fmla="*/ 91 w 91" name="T14"/>
                <a:gd fmla="*/ 181 h 272" name="T15"/>
                <a:gd fmla="*/ 91 w 91" name="T16"/>
                <a:gd fmla="*/ 226 h 272" name="T17"/>
                <a:gd fmla="*/ 45 w 91" name="T18"/>
                <a:gd fmla="*/ 272 h 272" name="T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b="b" l="0" r="r" t="0"/>
              <a:pathLst>
                <a:path h="272" w="91">
                  <a:moveTo>
                    <a:pt x="45" y="272"/>
                  </a:moveTo>
                  <a:lnTo>
                    <a:pt x="0" y="181"/>
                  </a:lnTo>
                  <a:lnTo>
                    <a:pt x="0" y="136"/>
                  </a:lnTo>
                  <a:lnTo>
                    <a:pt x="0" y="45"/>
                  </a:lnTo>
                  <a:lnTo>
                    <a:pt x="45" y="0"/>
                  </a:lnTo>
                  <a:lnTo>
                    <a:pt x="91" y="0"/>
                  </a:lnTo>
                  <a:lnTo>
                    <a:pt x="91" y="90"/>
                  </a:lnTo>
                  <a:lnTo>
                    <a:pt x="91" y="181"/>
                  </a:lnTo>
                  <a:lnTo>
                    <a:pt x="91" y="226"/>
                  </a:lnTo>
                  <a:lnTo>
                    <a:pt x="45" y="272"/>
                  </a:lnTo>
                  <a:close/>
                </a:path>
              </a:pathLst>
            </a:custGeom>
            <a:solidFill>
              <a:srgbClr val="CC9900"/>
            </a:solidFill>
            <a:ln w="22225">
              <a:solidFill>
                <a:schemeClr val="tx1"/>
              </a:solidFill>
              <a:round/>
            </a:ln>
          </p:spPr>
          <p:txBody>
            <a:bodyPr/>
            <a:lstStyle>
              <a:lvl1pPr>
                <a:defRPr>
                  <a:solidFill>
                    <a:schemeClr val="tx1"/>
                  </a:solidFill>
                  <a:latin charset="0" panose="020B0604020202020204" pitchFamily="34" typeface="Arial"/>
                  <a:ea charset="-122" panose="02010509060101010101" pitchFamily="49" typeface="隶书"/>
                </a:defRPr>
              </a:lvl1pPr>
              <a:lvl2pPr>
                <a:defRPr>
                  <a:solidFill>
                    <a:schemeClr val="tx1"/>
                  </a:solidFill>
                  <a:latin charset="0" panose="020B0604020202020204" pitchFamily="34" typeface="Arial"/>
                  <a:ea charset="-122" panose="02010509060101010101" pitchFamily="49" typeface="隶书"/>
                </a:defRPr>
              </a:lvl2pPr>
              <a:lvl3pPr>
                <a:defRPr>
                  <a:solidFill>
                    <a:schemeClr val="tx1"/>
                  </a:solidFill>
                  <a:latin charset="0" panose="020B0604020202020204" pitchFamily="34" typeface="Arial"/>
                  <a:ea charset="-122" panose="02010509060101010101" pitchFamily="49" typeface="隶书"/>
                </a:defRPr>
              </a:lvl3pPr>
              <a:lvl4pPr>
                <a:defRPr>
                  <a:solidFill>
                    <a:schemeClr val="tx1"/>
                  </a:solidFill>
                  <a:latin charset="0" panose="020B0604020202020204" pitchFamily="34" typeface="Arial"/>
                  <a:ea charset="-122" panose="02010509060101010101" pitchFamily="49" typeface="隶书"/>
                </a:defRPr>
              </a:lvl4pPr>
              <a:lvl5pPr>
                <a:defRPr>
                  <a:solidFill>
                    <a:schemeClr val="tx1"/>
                  </a:solidFill>
                  <a:latin charset="0" panose="020B0604020202020204" pitchFamily="34" typeface="Arial"/>
                  <a:ea charset="-122" panose="02010509060101010101" pitchFamily="49" typeface="隶书"/>
                </a:defRPr>
              </a:lvl5pPr>
              <a:lvl6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6pPr>
              <a:lvl7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7pPr>
              <a:lvl8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8pPr>
              <a:lvl9pPr fontAlgn="base">
                <a:spcBef>
                  <a:spcPct val="0"/>
                </a:spcBef>
                <a:spcAft>
                  <a:spcPct val="0"/>
                </a:spcAft>
                <a:buFont charset="0" panose="020B0604020202020204" pitchFamily="34" typeface="Arial"/>
                <a:defRPr>
                  <a:solidFill>
                    <a:schemeClr val="tx1"/>
                  </a:solidFill>
                  <a:latin charset="0" panose="020B0604020202020204" pitchFamily="34" typeface="Arial"/>
                  <a:ea charset="-122" panose="02010509060101010101" pitchFamily="49" typeface="隶书"/>
                </a:defRPr>
              </a:lvl9pPr>
            </a:lstStyle>
            <a:p>
              <a:endParaRPr altLang="en-US" lang="zh-CN"/>
            </a:p>
          </p:txBody>
        </p:sp>
        <p:sp>
          <p:nvSpPr>
            <p:cNvPr id="63" name="任意多边形 18"/>
            <p:cNvSpPr/>
            <p:nvPr/>
          </p:nvSpPr>
          <p:spPr>
            <a:xfrm>
              <a:off x="7021689" y="2132856"/>
              <a:ext cx="508000" cy="654746"/>
            </a:xfrm>
            <a:custGeom>
              <a:avLst/>
              <a:gdLst>
                <a:gd fmla="*/ 0 w 508000" name="connsiteX0"/>
                <a:gd fmla="*/ 372534 h 654756" name="connsiteY0"/>
                <a:gd fmla="*/ 169333 w 508000" name="connsiteX1"/>
                <a:gd fmla="*/ 654756 h 654756" name="connsiteY1"/>
                <a:gd fmla="*/ 169333 w 508000" name="connsiteX2"/>
                <a:gd fmla="*/ 654756 h 654756" name="connsiteY2"/>
                <a:gd fmla="*/ 259644 w 508000" name="connsiteX3"/>
                <a:gd fmla="*/ 587023 h 654756" name="connsiteY3"/>
                <a:gd fmla="*/ 338667 w 508000" name="connsiteX4"/>
                <a:gd fmla="*/ 496711 h 654756" name="connsiteY4"/>
                <a:gd fmla="*/ 451555 w 508000" name="connsiteX5"/>
                <a:gd fmla="*/ 462845 h 654756" name="connsiteY5"/>
                <a:gd fmla="*/ 508000 w 508000" name="connsiteX6"/>
                <a:gd fmla="*/ 327378 h 654756" name="connsiteY6"/>
                <a:gd fmla="*/ 508000 w 508000" name="connsiteX7"/>
                <a:gd fmla="*/ 158045 h 654756" name="connsiteY7"/>
                <a:gd fmla="*/ 474133 w 508000" name="connsiteX8"/>
                <a:gd fmla="*/ 67734 h 654756" name="connsiteY8"/>
                <a:gd fmla="*/ 395111 w 508000" name="connsiteX9"/>
                <a:gd fmla="*/ 22578 h 654756" name="connsiteY9"/>
                <a:gd fmla="*/ 293511 w 508000" name="connsiteX10"/>
                <a:gd fmla="*/ 0 h 654756" name="connsiteY10"/>
                <a:gd fmla="*/ 158044 w 508000" name="connsiteX11"/>
                <a:gd fmla="*/ 56445 h 654756" name="connsiteY11"/>
                <a:gd fmla="*/ 90311 w 508000" name="connsiteX12"/>
                <a:gd fmla="*/ 101600 h 654756"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654756" w="508000">
                  <a:moveTo>
                    <a:pt x="0" y="372534"/>
                  </a:moveTo>
                  <a:lnTo>
                    <a:pt x="169333" y="654756"/>
                  </a:lnTo>
                  <a:lnTo>
                    <a:pt x="169333" y="654756"/>
                  </a:lnTo>
                  <a:lnTo>
                    <a:pt x="259644" y="587023"/>
                  </a:lnTo>
                  <a:lnTo>
                    <a:pt x="338667" y="496711"/>
                  </a:lnTo>
                  <a:lnTo>
                    <a:pt x="451555" y="462845"/>
                  </a:lnTo>
                  <a:lnTo>
                    <a:pt x="508000" y="327378"/>
                  </a:lnTo>
                  <a:lnTo>
                    <a:pt x="508000" y="158045"/>
                  </a:lnTo>
                  <a:lnTo>
                    <a:pt x="474133" y="67734"/>
                  </a:lnTo>
                  <a:lnTo>
                    <a:pt x="395111" y="22578"/>
                  </a:lnTo>
                  <a:lnTo>
                    <a:pt x="293511" y="0"/>
                  </a:lnTo>
                  <a:lnTo>
                    <a:pt x="158044" y="56445"/>
                  </a:lnTo>
                  <a:lnTo>
                    <a:pt x="90311" y="101600"/>
                  </a:lnTo>
                </a:path>
              </a:pathLst>
            </a:custGeom>
            <a:solidFill>
              <a:srgbClr val="C49100"/>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altLang="en-US" lang="zh-CN"/>
            </a:p>
          </p:txBody>
        </p:sp>
      </p:grpSp>
      <p:sp>
        <p:nvSpPr>
          <p:cNvPr id="64" name="矩形 63"/>
          <p:cNvSpPr/>
          <p:nvPr/>
        </p:nvSpPr>
        <p:spPr>
          <a:xfrm>
            <a:off x="6442909" y="5953727"/>
            <a:ext cx="4390368" cy="769441"/>
          </a:xfrm>
          <a:prstGeom prst="rect">
            <a:avLst/>
          </a:prstGeom>
          <a:noFill/>
        </p:spPr>
        <p:txBody>
          <a:bodyPr bIns="45720" lIns="91440" rIns="91440" tIns="45720" wrap="square">
            <a:spAutoFit/>
          </a:bodyPr>
          <a:lstStyle/>
          <a:p>
            <a:pPr algn="ctr"/>
            <a:r>
              <a:rPr altLang="en-US" b="0" cap="none" dirty="0" lang="zh-CN" spc="0" sz="4400">
                <a:ln w="0"/>
                <a:effectLst>
                  <a:outerShdw algn="tl" blurRad="38100" dir="2700000" dist="19050" rotWithShape="0">
                    <a:schemeClr val="dk1">
                      <a:alpha val="40000"/>
                    </a:schemeClr>
                  </a:outerShdw>
                </a:effectLst>
              </a:rPr>
              <a:t>“文野之战</a:t>
            </a:r>
            <a:endParaRPr altLang="en-US" b="0" cap="none" dirty="0" lang="zh-CN" spc="0" sz="4400">
              <a:ln w="0"/>
              <a:effectLst>
                <a:outerShdw algn="tl" blurRad="38100" dir="2700000" dist="19050" rotWithShape="0">
                  <a:schemeClr val="dk1">
                    <a:alpha val="40000"/>
                  </a:scheme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0"/>
                                        </p:tgtEl>
                                        <p:attrNameLst>
                                          <p:attrName>style.visibility</p:attrName>
                                        </p:attrNameLst>
                                      </p:cBhvr>
                                      <p:to>
                                        <p:strVal val="visible"/>
                                      </p:to>
                                    </p:set>
                                    <p:animEffect filter="fade" transition="in">
                                      <p:cBhvr>
                                        <p:cTn dur="500" id="7"/>
                                        <p:tgtEl>
                                          <p:spTgt spid="20"/>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71"/>
                                        </p:tgtEl>
                                        <p:attrNameLst>
                                          <p:attrName>style.visibility</p:attrName>
                                        </p:attrNameLst>
                                      </p:cBhvr>
                                      <p:to>
                                        <p:strVal val="visible"/>
                                      </p:to>
                                    </p:set>
                                    <p:animEffect filter="fade" transition="in">
                                      <p:cBhvr>
                                        <p:cTn dur="500" id="10"/>
                                        <p:tgtEl>
                                          <p:spTgt spid="71"/>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6" presetSubtype="16">
                                  <p:stCondLst>
                                    <p:cond delay="0"/>
                                  </p:stCondLst>
                                  <p:childTnLst>
                                    <p:set>
                                      <p:cBhvr>
                                        <p:cTn dur="1" fill="hold" id="14">
                                          <p:stCondLst>
                                            <p:cond delay="0"/>
                                          </p:stCondLst>
                                        </p:cTn>
                                        <p:tgtEl>
                                          <p:spTgt spid="56"/>
                                        </p:tgtEl>
                                        <p:attrNameLst>
                                          <p:attrName>style.visibility</p:attrName>
                                        </p:attrNameLst>
                                      </p:cBhvr>
                                      <p:to>
                                        <p:strVal val="visible"/>
                                      </p:to>
                                    </p:set>
                                    <p:animEffect filter="circle(in)" transition="in">
                                      <p:cBhvr>
                                        <p:cTn dur="2000" id="15"/>
                                        <p:tgtEl>
                                          <p:spTgt spid="56"/>
                                        </p:tgtEl>
                                      </p:cBhvr>
                                    </p:animEffect>
                                  </p:childTnLst>
                                </p:cTn>
                              </p:par>
                            </p:childTnLst>
                          </p:cTn>
                        </p:par>
                        <p:par>
                          <p:cTn fill="hold" id="16">
                            <p:stCondLst>
                              <p:cond delay="2000"/>
                            </p:stCondLst>
                            <p:childTnLst>
                              <p:par>
                                <p:cTn fill="hold" grpId="0" id="17" nodeType="afterEffect" presetClass="entr" presetID="20" presetSubtype="0">
                                  <p:stCondLst>
                                    <p:cond delay="0"/>
                                  </p:stCondLst>
                                  <p:childTnLst>
                                    <p:set>
                                      <p:cBhvr>
                                        <p:cTn dur="1" fill="hold" id="18">
                                          <p:stCondLst>
                                            <p:cond delay="0"/>
                                          </p:stCondLst>
                                        </p:cTn>
                                        <p:tgtEl>
                                          <p:spTgt spid="57"/>
                                        </p:tgtEl>
                                        <p:attrNameLst>
                                          <p:attrName>style.visibility</p:attrName>
                                        </p:attrNameLst>
                                      </p:cBhvr>
                                      <p:to>
                                        <p:strVal val="visible"/>
                                      </p:to>
                                    </p:set>
                                    <p:animEffect filter="wedge" transition="in">
                                      <p:cBhvr>
                                        <p:cTn dur="500" id="19"/>
                                        <p:tgtEl>
                                          <p:spTgt spid="57"/>
                                        </p:tgtEl>
                                      </p:cBhvr>
                                    </p:animEffect>
                                  </p:childTnLst>
                                </p:cTn>
                              </p:par>
                            </p:childTnLst>
                          </p:cTn>
                        </p:par>
                      </p:childTnLst>
                    </p:cTn>
                  </p:par>
                  <p:par>
                    <p:cTn fill="hold" id="20">
                      <p:stCondLst>
                        <p:cond delay="indefinite"/>
                      </p:stCondLst>
                      <p:childTnLst>
                        <p:par>
                          <p:cTn fill="hold" id="21">
                            <p:stCondLst>
                              <p:cond delay="0"/>
                            </p:stCondLst>
                            <p:childTnLst>
                              <p:par>
                                <p:cTn fill="hold" id="22" nodeType="clickEffect" presetClass="entr" presetID="14" presetSubtype="10">
                                  <p:stCondLst>
                                    <p:cond delay="0"/>
                                  </p:stCondLst>
                                  <p:childTnLst>
                                    <p:set>
                                      <p:cBhvr>
                                        <p:cTn dur="1" fill="hold" id="23">
                                          <p:stCondLst>
                                            <p:cond delay="0"/>
                                          </p:stCondLst>
                                        </p:cTn>
                                        <p:tgtEl>
                                          <p:spTgt spid="61"/>
                                        </p:tgtEl>
                                        <p:attrNameLst>
                                          <p:attrName>style.visibility</p:attrName>
                                        </p:attrNameLst>
                                      </p:cBhvr>
                                      <p:to>
                                        <p:strVal val="visible"/>
                                      </p:to>
                                    </p:set>
                                    <p:animEffect filter="randombar(horizontal)" transition="in">
                                      <p:cBhvr>
                                        <p:cTn dur="500" id="24"/>
                                        <p:tgtEl>
                                          <p:spTgt spid="61"/>
                                        </p:tgtEl>
                                      </p:cBhvr>
                                    </p:animEffect>
                                  </p:childTnLst>
                                </p:cTn>
                              </p:par>
                            </p:childTnLst>
                          </p:cTn>
                        </p:par>
                      </p:childTnLst>
                    </p:cTn>
                  </p:par>
                  <p:par>
                    <p:cTn fill="hold" id="25">
                      <p:stCondLst>
                        <p:cond delay="indefinite"/>
                      </p:stCondLst>
                      <p:childTnLst>
                        <p:par>
                          <p:cTn fill="hold" id="26">
                            <p:stCondLst>
                              <p:cond delay="0"/>
                            </p:stCondLst>
                            <p:childTnLst>
                              <p:par>
                                <p:cTn fill="hold" id="27" nodeType="clickEffect" presetClass="entr" presetID="3" presetSubtype="10">
                                  <p:stCondLst>
                                    <p:cond delay="0"/>
                                  </p:stCondLst>
                                  <p:childTnLst>
                                    <p:set>
                                      <p:cBhvr>
                                        <p:cTn dur="1" fill="hold" id="28">
                                          <p:stCondLst>
                                            <p:cond delay="0"/>
                                          </p:stCondLst>
                                        </p:cTn>
                                        <p:tgtEl>
                                          <p:spTgt spid="58"/>
                                        </p:tgtEl>
                                        <p:attrNameLst>
                                          <p:attrName>style.visibility</p:attrName>
                                        </p:attrNameLst>
                                      </p:cBhvr>
                                      <p:to>
                                        <p:strVal val="visible"/>
                                      </p:to>
                                    </p:set>
                                    <p:animEffect filter="blinds(horizontal)" transition="in">
                                      <p:cBhvr>
                                        <p:cTn dur="500" id="29"/>
                                        <p:tgtEl>
                                          <p:spTgt spid="5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1"/>
      <p:bldP animBg="1" grpId="0" spid="57"/>
    </p:bldLst>
  </p:timing>
</p:sld>
</file>

<file path=ppt/slides/slide60.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3000" t="-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13" name="矩形 12"/>
          <p:cNvSpPr/>
          <p:nvPr/>
        </p:nvSpPr>
        <p:spPr>
          <a:xfrm>
            <a:off x="-14287" y="-65712"/>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pic>
        <p:nvPicPr>
          <p:cNvPr descr="2146298preview4.jpg" id="12" name="图片 2097430"/>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76288"/>
            <a:ext cx="4827588"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a:spLocks noChangeArrowheads="1"/>
          </p:cNvSpPr>
          <p:nvPr/>
        </p:nvSpPr>
        <p:spPr bwMode="auto">
          <a:xfrm>
            <a:off x="5881687" y="1066927"/>
            <a:ext cx="58658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pPr latinLnBrk="1"/>
            <a:r>
              <a:rPr altLang="en-US" b="1" dirty="0" lang="zh-CN" sz="2600">
                <a:solidFill>
                  <a:schemeClr val="bg1"/>
                </a:solidFill>
                <a:latin charset="-122" panose="020B0503020204020204" typeface="微软雅黑"/>
                <a:ea charset="-122" panose="020B0503020204020204" typeface="微软雅黑"/>
                <a:sym charset="-122" panose="02010600030101010101" pitchFamily="2" typeface="宋体"/>
              </a:rPr>
              <a:t>列强在中国掀起了抢夺利权、强租海港、划分“势力范围”的瓜分中国狂潮。</a:t>
            </a:r>
            <a:endParaRPr altLang="en-US" b="1" dirty="0" lang="zh-CN" sz="2600">
              <a:solidFill>
                <a:schemeClr val="bg1"/>
              </a:solidFill>
              <a:latin charset="-122" panose="020B0503020204020204" typeface="微软雅黑"/>
              <a:ea charset="-122" panose="020B0503020204020204" typeface="微软雅黑"/>
              <a:sym charset="-122" panose="02010600030101010101" pitchFamily="2" typeface="宋体"/>
            </a:endParaRPr>
          </a:p>
        </p:txBody>
      </p:sp>
      <p:pic>
        <p:nvPicPr>
          <p:cNvPr id="15" name="图片 14"/>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5338" y="2125663"/>
            <a:ext cx="3587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213677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8813" y="4154488"/>
            <a:ext cx="3887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a:spLocks noChangeArrowheads="1"/>
          </p:cNvSpPr>
          <p:nvPr/>
        </p:nvSpPr>
        <p:spPr bwMode="auto">
          <a:xfrm>
            <a:off x="5508625" y="4189413"/>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dirty="0" lang="zh-CN" sz="2000">
                <a:solidFill>
                  <a:schemeClr val="bg1"/>
                </a:solidFill>
                <a:latin charset="-122" panose="020B0503020204020204" typeface="微软雅黑"/>
                <a:ea charset="-122" panose="020B0503020204020204" typeface="微软雅黑"/>
              </a:rPr>
              <a:t>狮代表英国</a:t>
            </a:r>
            <a:endParaRPr altLang="en-US" b="1" dirty="0" lang="zh-CN" sz="2000">
              <a:solidFill>
                <a:schemeClr val="bg1"/>
              </a:solidFill>
              <a:latin charset="-122" panose="020B0503020204020204" typeface="微软雅黑"/>
              <a:ea charset="-122" panose="020B0503020204020204" typeface="微软雅黑"/>
            </a:endParaRPr>
          </a:p>
        </p:txBody>
      </p:sp>
      <p:pic>
        <p:nvPicPr>
          <p:cNvPr id="19" name="图片 18"/>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5357813"/>
            <a:ext cx="471011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a:spLocks noChangeArrowheads="1"/>
          </p:cNvSpPr>
          <p:nvPr/>
        </p:nvSpPr>
        <p:spPr bwMode="auto">
          <a:xfrm>
            <a:off x="5414963" y="5810250"/>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lang="zh-CN" sz="2000">
                <a:solidFill>
                  <a:schemeClr val="bg1"/>
                </a:solidFill>
                <a:latin charset="-122" panose="020B0503020204020204" typeface="微软雅黑"/>
                <a:ea charset="-122" panose="020B0503020204020204" typeface="微软雅黑"/>
              </a:rPr>
              <a:t>蛤蟆代表法国</a:t>
            </a:r>
            <a:endParaRPr altLang="en-US" b="1" lang="zh-CN" sz="2000">
              <a:solidFill>
                <a:schemeClr val="bg1"/>
              </a:solidFill>
              <a:latin charset="-122" panose="020B0503020204020204" typeface="微软雅黑"/>
              <a:ea charset="-122" panose="020B0503020204020204" typeface="微软雅黑"/>
            </a:endParaRPr>
          </a:p>
        </p:txBody>
      </p:sp>
      <p:pic>
        <p:nvPicPr>
          <p:cNvPr id="21" name="图片 20"/>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9550" y="4881563"/>
            <a:ext cx="304006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a:spLocks noChangeArrowheads="1"/>
          </p:cNvSpPr>
          <p:nvPr/>
        </p:nvSpPr>
        <p:spPr bwMode="auto">
          <a:xfrm>
            <a:off x="5414963" y="499427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lang="zh-CN" sz="2000">
                <a:solidFill>
                  <a:schemeClr val="bg1"/>
                </a:solidFill>
                <a:latin charset="-122" panose="020B0503020204020204" typeface="微软雅黑"/>
                <a:ea charset="-122" panose="020B0503020204020204" typeface="微软雅黑"/>
              </a:rPr>
              <a:t>鹰代表美国</a:t>
            </a:r>
            <a:endParaRPr altLang="en-US" b="1" lang="zh-CN" sz="2000">
              <a:solidFill>
                <a:schemeClr val="bg1"/>
              </a:solidFill>
              <a:latin charset="-122" panose="020B0503020204020204" typeface="微软雅黑"/>
              <a:ea charset="-122" panose="020B0503020204020204" typeface="微软雅黑"/>
            </a:endParaRPr>
          </a:p>
        </p:txBody>
      </p:sp>
      <p:pic>
        <p:nvPicPr>
          <p:cNvPr id="23" name="图片 22"/>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2613" y="3214688"/>
            <a:ext cx="4071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a:spLocks noChangeArrowheads="1"/>
          </p:cNvSpPr>
          <p:nvPr/>
        </p:nvSpPr>
        <p:spPr bwMode="auto">
          <a:xfrm>
            <a:off x="5483225" y="3224213"/>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en-US" b="1" lang="zh-CN" sz="2000">
                <a:solidFill>
                  <a:schemeClr val="bg1"/>
                </a:solidFill>
                <a:latin charset="-122" panose="020B0503020204020204" typeface="微软雅黑"/>
                <a:ea charset="-122" panose="020B0503020204020204" typeface="微软雅黑"/>
              </a:rPr>
              <a:t>香肠代表德国</a:t>
            </a:r>
            <a:endParaRPr altLang="en-US" b="1" lang="zh-CN" sz="2000">
              <a:solidFill>
                <a:schemeClr val="bg1"/>
              </a:solidFill>
              <a:latin charset="-122" panose="020B0503020204020204" typeface="微软雅黑"/>
              <a:ea charset="-122" panose="020B0503020204020204" typeface="微软雅黑"/>
            </a:endParaRPr>
          </a:p>
        </p:txBody>
      </p:sp>
      <p:pic>
        <p:nvPicPr>
          <p:cNvPr id="25" name="图片 24"/>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08438" y="2670175"/>
            <a:ext cx="3254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rrowheads="1"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92750" y="2681288"/>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a:spLocks noChangeArrowheads="1"/>
          </p:cNvSpPr>
          <p:nvPr/>
        </p:nvSpPr>
        <p:spPr bwMode="auto">
          <a:xfrm>
            <a:off x="8069262" y="2639737"/>
            <a:ext cx="3355975" cy="2893100"/>
          </a:xfrm>
          <a:prstGeom prst="rect">
            <a:avLst/>
          </a:prstGeom>
          <a:solidFill>
            <a:schemeClr val="dk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0">
            <a:scrgbClr b="0" g="0" r="0"/>
          </a:lnRef>
          <a:fillRef idx="0">
            <a:scrgbClr b="0" g="0" r="0"/>
          </a:fillRef>
          <a:effectRef idx="0">
            <a:scrgbClr b="0" g="0" r="0"/>
          </a:effectRef>
          <a:fontRef idx="minor">
            <a:schemeClr val="lt1"/>
          </a:fontRef>
        </p:style>
        <p:txBody>
          <a:bodyPr>
            <a:spAutoFit/>
          </a:bodyPr>
          <a:lstStyle>
            <a:lvl1pPr>
              <a:defRPr>
                <a:solidFill>
                  <a:srgbClr val="000000"/>
                </a:solidFill>
                <a:latin charset="0" panose="020B0604020202020204" pitchFamily="34" typeface="Arial"/>
                <a:ea charset="-122" panose="02010600030101010101" pitchFamily="2" typeface="宋体"/>
              </a:defRPr>
            </a:lvl1pPr>
            <a:lvl2pPr>
              <a:defRPr>
                <a:solidFill>
                  <a:srgbClr val="000000"/>
                </a:solidFill>
                <a:latin charset="0" panose="020B0604020202020204" pitchFamily="34" typeface="Arial"/>
                <a:ea charset="-122" panose="02010600030101010101" pitchFamily="2" typeface="宋体"/>
              </a:defRPr>
            </a:lvl2pPr>
            <a:lvl3pPr>
              <a:defRPr>
                <a:solidFill>
                  <a:srgbClr val="000000"/>
                </a:solidFill>
                <a:latin charset="0" panose="020B0604020202020204" pitchFamily="34" typeface="Arial"/>
                <a:ea charset="-122" panose="02010600030101010101" pitchFamily="2" typeface="宋体"/>
              </a:defRPr>
            </a:lvl3pPr>
            <a:lvl4pPr>
              <a:defRPr>
                <a:solidFill>
                  <a:srgbClr val="000000"/>
                </a:solidFill>
                <a:latin charset="0" panose="020B0604020202020204" pitchFamily="34" typeface="Arial"/>
                <a:ea charset="-122" panose="02010600030101010101" pitchFamily="2" typeface="宋体"/>
              </a:defRPr>
            </a:lvl4pPr>
            <a:lvl5pPr>
              <a:defRPr>
                <a:solidFill>
                  <a:srgbClr val="000000"/>
                </a:solidFill>
                <a:latin charset="0" panose="020B0604020202020204" pitchFamily="34" typeface="Arial"/>
                <a:ea charset="-122" panose="02010600030101010101" pitchFamily="2" typeface="宋体"/>
              </a:defRPr>
            </a:lvl5pPr>
            <a:lvl6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6pPr>
            <a:lvl7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7pPr>
            <a:lvl8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8pPr>
            <a:lvl9pPr fontAlgn="base">
              <a:spcBef>
                <a:spcPct val="0"/>
              </a:spcBef>
              <a:spcAft>
                <a:spcPct val="0"/>
              </a:spcAft>
              <a:buFont charset="0" panose="020B0604020202020204" pitchFamily="34" typeface="Arial"/>
              <a:defRPr>
                <a:solidFill>
                  <a:srgbClr val="000000"/>
                </a:solidFill>
                <a:latin charset="0" panose="020B0604020202020204" pitchFamily="34" typeface="Arial"/>
                <a:ea charset="-122" panose="02010600030101010101" pitchFamily="2" typeface="宋体"/>
              </a:defRPr>
            </a:lvl9pPr>
          </a:lstStyle>
          <a:p>
            <a:r>
              <a:rPr altLang="zh-CN" dirty="0" lang="en-US" sz="2600">
                <a:solidFill>
                  <a:schemeClr val="bg1"/>
                </a:solidFill>
                <a:latin charset="-122" panose="020B0503020204020204" typeface="微软雅黑"/>
                <a:ea charset="-122" panose="020B0503020204020204" typeface="微软雅黑"/>
                <a:sym charset="-122" panose="02010600030101010101" pitchFamily="2" typeface="宋体"/>
              </a:rPr>
              <a:t>      《</a:t>
            </a:r>
            <a:r>
              <a:rPr altLang="en-US" dirty="0" lang="zh-CN" sz="2600">
                <a:solidFill>
                  <a:schemeClr val="bg1"/>
                </a:solidFill>
                <a:latin charset="-122" panose="020B0503020204020204" typeface="微软雅黑"/>
                <a:ea charset="-122" panose="020B0503020204020204" typeface="微软雅黑"/>
                <a:sym charset="-122" panose="02010600030101010101" pitchFamily="2" typeface="宋体"/>
              </a:rPr>
              <a:t>时局图</a:t>
            </a:r>
            <a:r>
              <a:rPr altLang="zh-CN" dirty="0" lang="en-US" sz="2600">
                <a:solidFill>
                  <a:schemeClr val="bg1"/>
                </a:solidFill>
                <a:latin charset="-122" panose="020B0503020204020204" typeface="微软雅黑"/>
                <a:ea charset="-122" panose="020B0503020204020204" typeface="微软雅黑"/>
                <a:sym charset="-122" panose="02010600030101010101" pitchFamily="2" typeface="宋体"/>
              </a:rPr>
              <a:t>》</a:t>
            </a:r>
            <a:r>
              <a:rPr altLang="en-US" dirty="0" lang="zh-CN" sz="2600">
                <a:solidFill>
                  <a:schemeClr val="bg1"/>
                </a:solidFill>
                <a:latin charset="-122" panose="020B0503020204020204" typeface="微软雅黑"/>
                <a:ea charset="-122" panose="020B0503020204020204" typeface="微软雅黑"/>
                <a:sym charset="-122" panose="02010600030101010101" pitchFamily="2" typeface="宋体"/>
              </a:rPr>
              <a:t>揭露帝国主义对中国的侵略，还有揭露清政府腐败。反映了爱国者呼吁中华民族觉醒，挽救民族危亡的爱国之情。</a:t>
            </a:r>
            <a:endParaRPr altLang="en-US" dirty="0" lang="zh-CN" sz="2600">
              <a:solidFill>
                <a:schemeClr val="bg1"/>
              </a:solidFill>
              <a:latin charset="-122" panose="020B0503020204020204" typeface="微软雅黑"/>
              <a:ea charset="-122" panose="020B0503020204020204" typeface="微软雅黑"/>
              <a:sym charset="-122" panose="02010600030101010101" pitchFamily="2" typeface="宋体"/>
            </a:endParaRPr>
          </a:p>
        </p:txBody>
      </p:sp>
      <p:pic>
        <p:nvPicPr>
          <p:cNvPr id="28" name="图片 27"/>
          <p:cNvPicPr>
            <a:picLocks noChangeArrowheads="1"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3063" y="2481263"/>
            <a:ext cx="16637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rotWithShape="1">
          <a:blip r:embed="rId12"/>
          <a:srcRect r="21"/>
          <a:stretch>
            <a:fillRect/>
          </a:stretch>
        </p:blipFill>
        <p:spPr>
          <a:xfrm>
            <a:off x="5348288" y="-65712"/>
            <a:ext cx="7008085" cy="904762"/>
          </a:xfrm>
          <a:prstGeom prst="rect">
            <a:avLst/>
          </a:prstGeom>
          <a:ln>
            <a:noFill/>
          </a:ln>
          <a:effectLst>
            <a:softEdge rad="112500"/>
          </a:effectLst>
        </p:spPr>
      </p:pic>
      <p:sp>
        <p:nvSpPr>
          <p:cNvPr id="2" name="矩形 1"/>
          <p:cNvSpPr/>
          <p:nvPr/>
        </p:nvSpPr>
        <p:spPr>
          <a:xfrm>
            <a:off x="8243108" y="5748635"/>
            <a:ext cx="2262159" cy="923330"/>
          </a:xfrm>
          <a:prstGeom prst="rect">
            <a:avLst/>
          </a:prstGeom>
          <a:noFill/>
        </p:spPr>
        <p:txBody>
          <a:bodyPr bIns="45720" lIns="91440" rIns="91440" tIns="45720" wrap="none">
            <a:spAutoFit/>
          </a:bodyPr>
          <a:lstStyle/>
          <a:p>
            <a:pPr algn="ctr"/>
            <a:r>
              <a:rPr altLang="en-US" b="1" dirty="0" lang="zh-CN" sz="5400">
                <a:ln w="6600">
                  <a:solidFill>
                    <a:schemeClr val="accent2"/>
                  </a:solidFill>
                  <a:prstDash val="solid"/>
                </a:ln>
                <a:solidFill>
                  <a:srgbClr val="FFFFFF"/>
                </a:solidFill>
                <a:effectLst>
                  <a:outerShdw algn="tl" dir="2700000" dist="38100" rotWithShape="0">
                    <a:schemeClr val="accent2"/>
                  </a:outerShdw>
                </a:effectLst>
              </a:rPr>
              <a:t>谢缵泰</a:t>
            </a:r>
            <a:endParaRPr altLang="en-US" b="1" dirty="0" lang="zh-CN" sz="5400">
              <a:ln w="6600">
                <a:solidFill>
                  <a:schemeClr val="accent2"/>
                </a:solidFill>
                <a:prstDash val="solid"/>
              </a:ln>
              <a:solidFill>
                <a:srgbClr val="FFFFFF"/>
              </a:solidFill>
              <a:effectLst>
                <a:outerShdw algn="tl" dir="2700000" dist="38100" rotWithShape="0">
                  <a:schemeClr val="accent2"/>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5:prstTrans prst="peelOff"/>
      </p:transition>
    </mc:Choice>
    <mc:Fallback>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7" presetSubtype="0">
                                  <p:stCondLst>
                                    <p:cond delay="0"/>
                                  </p:stCondLst>
                                  <p:childTnLst>
                                    <p:set>
                                      <p:cBhvr>
                                        <p:cTn dur="1" fill="hold" id="6">
                                          <p:stCondLst>
                                            <p:cond delay="0"/>
                                          </p:stCondLst>
                                        </p:cTn>
                                        <p:tgtEl>
                                          <p:spTgt spid="14"/>
                                        </p:tgtEl>
                                        <p:attrNameLst>
                                          <p:attrName>style.visibility</p:attrName>
                                        </p:attrNameLst>
                                      </p:cBhvr>
                                      <p:to>
                                        <p:strVal val="visible"/>
                                      </p:to>
                                    </p:set>
                                    <p:animEffect filter="fade" transition="in">
                                      <p:cBhvr>
                                        <p:cTn dur="1000" id="7"/>
                                        <p:tgtEl>
                                          <p:spTgt spid="14"/>
                                        </p:tgtEl>
                                      </p:cBhvr>
                                    </p:animEffect>
                                    <p:anim calcmode="lin" valueType="num">
                                      <p:cBhvr>
                                        <p:cTn dur="1000" fill="hold" id="8"/>
                                        <p:tgtEl>
                                          <p:spTgt spid="14"/>
                                        </p:tgtEl>
                                        <p:attrNameLst>
                                          <p:attrName>ppt_x</p:attrName>
                                        </p:attrNameLst>
                                      </p:cBhvr>
                                      <p:tavLst>
                                        <p:tav tm="0">
                                          <p:val>
                                            <p:strVal val="#ppt_x"/>
                                          </p:val>
                                        </p:tav>
                                        <p:tav tm="100000">
                                          <p:val>
                                            <p:strVal val="#ppt_x"/>
                                          </p:val>
                                        </p:tav>
                                      </p:tavLst>
                                    </p:anim>
                                    <p:anim calcmode="lin" valueType="num">
                                      <p:cBhvr>
                                        <p:cTn dur="1000" fill="hold" id="9"/>
                                        <p:tgtEl>
                                          <p:spTgt spid="14"/>
                                        </p:tgtEl>
                                        <p:attrNameLst>
                                          <p:attrName>ppt_y</p:attrName>
                                        </p:attrNameLst>
                                      </p:cBhvr>
                                      <p:tavLst>
                                        <p:tav tm="0">
                                          <p:val>
                                            <p:strVal val="#ppt_y-.1"/>
                                          </p:val>
                                        </p:tav>
                                        <p:tav tm="100000">
                                          <p:val>
                                            <p:strVal val="#ppt_y"/>
                                          </p:val>
                                        </p:tav>
                                      </p:tavLst>
                                    </p:anim>
                                  </p:childTnLst>
                                </p:cTn>
                              </p:par>
                              <p:par>
                                <p:cTn fill="hold" id="10" nodeType="withEffect" presetClass="entr" presetID="47" presetSubtype="0">
                                  <p:stCondLst>
                                    <p:cond delay="0"/>
                                  </p:stCondLst>
                                  <p:childTnLst>
                                    <p:set>
                                      <p:cBhvr>
                                        <p:cTn dur="1" fill="hold" id="11">
                                          <p:stCondLst>
                                            <p:cond delay="0"/>
                                          </p:stCondLst>
                                        </p:cTn>
                                        <p:tgtEl>
                                          <p:spTgt spid="16"/>
                                        </p:tgtEl>
                                        <p:attrNameLst>
                                          <p:attrName>style.visibility</p:attrName>
                                        </p:attrNameLst>
                                      </p:cBhvr>
                                      <p:to>
                                        <p:strVal val="visible"/>
                                      </p:to>
                                    </p:set>
                                    <p:animEffect filter="fade" transition="in">
                                      <p:cBhvr>
                                        <p:cTn dur="1000" id="12"/>
                                        <p:tgtEl>
                                          <p:spTgt spid="16"/>
                                        </p:tgtEl>
                                      </p:cBhvr>
                                    </p:animEffect>
                                    <p:anim calcmode="lin" valueType="num">
                                      <p:cBhvr>
                                        <p:cTn dur="1000" fill="hold" id="13"/>
                                        <p:tgtEl>
                                          <p:spTgt spid="16"/>
                                        </p:tgtEl>
                                        <p:attrNameLst>
                                          <p:attrName>ppt_x</p:attrName>
                                        </p:attrNameLst>
                                      </p:cBhvr>
                                      <p:tavLst>
                                        <p:tav tm="0">
                                          <p:val>
                                            <p:strVal val="#ppt_x"/>
                                          </p:val>
                                        </p:tav>
                                        <p:tav tm="100000">
                                          <p:val>
                                            <p:strVal val="#ppt_x"/>
                                          </p:val>
                                        </p:tav>
                                      </p:tavLst>
                                    </p:anim>
                                    <p:anim calcmode="lin" valueType="num">
                                      <p:cBhvr>
                                        <p:cTn dur="1000" fill="hold" id="14"/>
                                        <p:tgtEl>
                                          <p:spTgt spid="16"/>
                                        </p:tgtEl>
                                        <p:attrNameLst>
                                          <p:attrName>ppt_y</p:attrName>
                                        </p:attrNameLst>
                                      </p:cBhvr>
                                      <p:tavLst>
                                        <p:tav tm="0">
                                          <p:val>
                                            <p:strVal val="#ppt_y-.1"/>
                                          </p:val>
                                        </p:tav>
                                        <p:tav tm="100000">
                                          <p:val>
                                            <p:strVal val="#ppt_y"/>
                                          </p:val>
                                        </p:tav>
                                      </p:tavLst>
                                    </p:anim>
                                  </p:childTnLst>
                                </p:cTn>
                              </p:par>
                              <p:par>
                                <p:cTn fill="hold" id="15" nodeType="withEffect" presetClass="entr" presetID="47" presetSubtype="0">
                                  <p:stCondLst>
                                    <p:cond delay="0"/>
                                  </p:stCondLst>
                                  <p:childTnLst>
                                    <p:set>
                                      <p:cBhvr>
                                        <p:cTn dur="1" fill="hold" id="16">
                                          <p:stCondLst>
                                            <p:cond delay="0"/>
                                          </p:stCondLst>
                                        </p:cTn>
                                        <p:tgtEl>
                                          <p:spTgt spid="15"/>
                                        </p:tgtEl>
                                        <p:attrNameLst>
                                          <p:attrName>style.visibility</p:attrName>
                                        </p:attrNameLst>
                                      </p:cBhvr>
                                      <p:to>
                                        <p:strVal val="visible"/>
                                      </p:to>
                                    </p:set>
                                    <p:animEffect filter="fade" transition="in">
                                      <p:cBhvr>
                                        <p:cTn dur="1000" id="17"/>
                                        <p:tgtEl>
                                          <p:spTgt spid="15"/>
                                        </p:tgtEl>
                                      </p:cBhvr>
                                    </p:animEffect>
                                    <p:anim calcmode="lin" valueType="num">
                                      <p:cBhvr>
                                        <p:cTn dur="1000" fill="hold" id="18"/>
                                        <p:tgtEl>
                                          <p:spTgt spid="15"/>
                                        </p:tgtEl>
                                        <p:attrNameLst>
                                          <p:attrName>ppt_x</p:attrName>
                                        </p:attrNameLst>
                                      </p:cBhvr>
                                      <p:tavLst>
                                        <p:tav tm="0">
                                          <p:val>
                                            <p:strVal val="#ppt_x"/>
                                          </p:val>
                                        </p:tav>
                                        <p:tav tm="100000">
                                          <p:val>
                                            <p:strVal val="#ppt_x"/>
                                          </p:val>
                                        </p:tav>
                                      </p:tavLst>
                                    </p:anim>
                                    <p:anim calcmode="lin" valueType="num">
                                      <p:cBhvr>
                                        <p:cTn dur="1000" fill="hold" id="19"/>
                                        <p:tgtEl>
                                          <p:spTgt spid="15"/>
                                        </p:tgtEl>
                                        <p:attrNameLst>
                                          <p:attrName>ppt_y</p:attrName>
                                        </p:attrNameLst>
                                      </p:cBhvr>
                                      <p:tavLst>
                                        <p:tav tm="0">
                                          <p:val>
                                            <p:strVal val="#ppt_y-.1"/>
                                          </p:val>
                                        </p:tav>
                                        <p:tav tm="100000">
                                          <p:val>
                                            <p:strVal val="#ppt_y"/>
                                          </p:val>
                                        </p:tav>
                                      </p:tavLst>
                                    </p:anim>
                                  </p:childTnLst>
                                </p:cTn>
                              </p:par>
                              <p:par>
                                <p:cTn fill="hold" id="20" nodeType="withEffect" presetClass="entr" presetID="47" presetSubtype="0">
                                  <p:stCondLst>
                                    <p:cond delay="0"/>
                                  </p:stCondLst>
                                  <p:childTnLst>
                                    <p:set>
                                      <p:cBhvr>
                                        <p:cTn dur="1" fill="hold" id="21">
                                          <p:stCondLst>
                                            <p:cond delay="0"/>
                                          </p:stCondLst>
                                        </p:cTn>
                                        <p:tgtEl>
                                          <p:spTgt spid="25"/>
                                        </p:tgtEl>
                                        <p:attrNameLst>
                                          <p:attrName>style.visibility</p:attrName>
                                        </p:attrNameLst>
                                      </p:cBhvr>
                                      <p:to>
                                        <p:strVal val="visible"/>
                                      </p:to>
                                    </p:set>
                                    <p:animEffect filter="fade" transition="in">
                                      <p:cBhvr>
                                        <p:cTn dur="1000" id="22"/>
                                        <p:tgtEl>
                                          <p:spTgt spid="25"/>
                                        </p:tgtEl>
                                      </p:cBhvr>
                                    </p:animEffect>
                                    <p:anim calcmode="lin" valueType="num">
                                      <p:cBhvr>
                                        <p:cTn dur="1000" fill="hold" id="23"/>
                                        <p:tgtEl>
                                          <p:spTgt spid="25"/>
                                        </p:tgtEl>
                                        <p:attrNameLst>
                                          <p:attrName>ppt_x</p:attrName>
                                        </p:attrNameLst>
                                      </p:cBhvr>
                                      <p:tavLst>
                                        <p:tav tm="0">
                                          <p:val>
                                            <p:strVal val="#ppt_x"/>
                                          </p:val>
                                        </p:tav>
                                        <p:tav tm="100000">
                                          <p:val>
                                            <p:strVal val="#ppt_x"/>
                                          </p:val>
                                        </p:tav>
                                      </p:tavLst>
                                    </p:anim>
                                    <p:anim calcmode="lin" valueType="num">
                                      <p:cBhvr>
                                        <p:cTn dur="1000" fill="hold" id="24"/>
                                        <p:tgtEl>
                                          <p:spTgt spid="25"/>
                                        </p:tgtEl>
                                        <p:attrNameLst>
                                          <p:attrName>ppt_y</p:attrName>
                                        </p:attrNameLst>
                                      </p:cBhvr>
                                      <p:tavLst>
                                        <p:tav tm="0">
                                          <p:val>
                                            <p:strVal val="#ppt_y-.1"/>
                                          </p:val>
                                        </p:tav>
                                        <p:tav tm="100000">
                                          <p:val>
                                            <p:strVal val="#ppt_y"/>
                                          </p:val>
                                        </p:tav>
                                      </p:tavLst>
                                    </p:anim>
                                  </p:childTnLst>
                                </p:cTn>
                              </p:par>
                              <p:par>
                                <p:cTn fill="hold" id="25" nodeType="withEffect" presetClass="entr" presetID="47" presetSubtype="0">
                                  <p:stCondLst>
                                    <p:cond delay="0"/>
                                  </p:stCondLst>
                                  <p:childTnLst>
                                    <p:set>
                                      <p:cBhvr>
                                        <p:cTn dur="1" fill="hold" id="26">
                                          <p:stCondLst>
                                            <p:cond delay="0"/>
                                          </p:stCondLst>
                                        </p:cTn>
                                        <p:tgtEl>
                                          <p:spTgt spid="26"/>
                                        </p:tgtEl>
                                        <p:attrNameLst>
                                          <p:attrName>style.visibility</p:attrName>
                                        </p:attrNameLst>
                                      </p:cBhvr>
                                      <p:to>
                                        <p:strVal val="visible"/>
                                      </p:to>
                                    </p:set>
                                    <p:animEffect filter="fade" transition="in">
                                      <p:cBhvr>
                                        <p:cTn dur="1000" id="27"/>
                                        <p:tgtEl>
                                          <p:spTgt spid="26"/>
                                        </p:tgtEl>
                                      </p:cBhvr>
                                    </p:animEffect>
                                    <p:anim calcmode="lin" valueType="num">
                                      <p:cBhvr>
                                        <p:cTn dur="1000" fill="hold" id="28"/>
                                        <p:tgtEl>
                                          <p:spTgt spid="26"/>
                                        </p:tgtEl>
                                        <p:attrNameLst>
                                          <p:attrName>ppt_x</p:attrName>
                                        </p:attrNameLst>
                                      </p:cBhvr>
                                      <p:tavLst>
                                        <p:tav tm="0">
                                          <p:val>
                                            <p:strVal val="#ppt_x"/>
                                          </p:val>
                                        </p:tav>
                                        <p:tav tm="100000">
                                          <p:val>
                                            <p:strVal val="#ppt_x"/>
                                          </p:val>
                                        </p:tav>
                                      </p:tavLst>
                                    </p:anim>
                                    <p:anim calcmode="lin" valueType="num">
                                      <p:cBhvr>
                                        <p:cTn dur="1000" fill="hold" id="29"/>
                                        <p:tgtEl>
                                          <p:spTgt spid="26"/>
                                        </p:tgtEl>
                                        <p:attrNameLst>
                                          <p:attrName>ppt_y</p:attrName>
                                        </p:attrNameLst>
                                      </p:cBhvr>
                                      <p:tavLst>
                                        <p:tav tm="0">
                                          <p:val>
                                            <p:strVal val="#ppt_y-.1"/>
                                          </p:val>
                                        </p:tav>
                                        <p:tav tm="100000">
                                          <p:val>
                                            <p:strVal val="#ppt_y"/>
                                          </p:val>
                                        </p:tav>
                                      </p:tavLst>
                                    </p:anim>
                                  </p:childTnLst>
                                </p:cTn>
                              </p:par>
                              <p:par>
                                <p:cTn fill="hold" id="30" nodeType="withEffect" presetClass="entr" presetID="47" presetSubtype="0">
                                  <p:stCondLst>
                                    <p:cond delay="0"/>
                                  </p:stCondLst>
                                  <p:childTnLst>
                                    <p:set>
                                      <p:cBhvr>
                                        <p:cTn dur="1" fill="hold" id="31">
                                          <p:stCondLst>
                                            <p:cond delay="0"/>
                                          </p:stCondLst>
                                        </p:cTn>
                                        <p:tgtEl>
                                          <p:spTgt spid="23"/>
                                        </p:tgtEl>
                                        <p:attrNameLst>
                                          <p:attrName>style.visibility</p:attrName>
                                        </p:attrNameLst>
                                      </p:cBhvr>
                                      <p:to>
                                        <p:strVal val="visible"/>
                                      </p:to>
                                    </p:set>
                                    <p:animEffect filter="fade" transition="in">
                                      <p:cBhvr>
                                        <p:cTn dur="1000" id="32"/>
                                        <p:tgtEl>
                                          <p:spTgt spid="23"/>
                                        </p:tgtEl>
                                      </p:cBhvr>
                                    </p:animEffect>
                                    <p:anim calcmode="lin" valueType="num">
                                      <p:cBhvr>
                                        <p:cTn dur="1000" fill="hold" id="33"/>
                                        <p:tgtEl>
                                          <p:spTgt spid="23"/>
                                        </p:tgtEl>
                                        <p:attrNameLst>
                                          <p:attrName>ppt_x</p:attrName>
                                        </p:attrNameLst>
                                      </p:cBhvr>
                                      <p:tavLst>
                                        <p:tav tm="0">
                                          <p:val>
                                            <p:strVal val="#ppt_x"/>
                                          </p:val>
                                        </p:tav>
                                        <p:tav tm="100000">
                                          <p:val>
                                            <p:strVal val="#ppt_x"/>
                                          </p:val>
                                        </p:tav>
                                      </p:tavLst>
                                    </p:anim>
                                    <p:anim calcmode="lin" valueType="num">
                                      <p:cBhvr>
                                        <p:cTn dur="1000" fill="hold" id="34"/>
                                        <p:tgtEl>
                                          <p:spTgt spid="23"/>
                                        </p:tgtEl>
                                        <p:attrNameLst>
                                          <p:attrName>ppt_y</p:attrName>
                                        </p:attrNameLst>
                                      </p:cBhvr>
                                      <p:tavLst>
                                        <p:tav tm="0">
                                          <p:val>
                                            <p:strVal val="#ppt_y-.1"/>
                                          </p:val>
                                        </p:tav>
                                        <p:tav tm="100000">
                                          <p:val>
                                            <p:strVal val="#ppt_y"/>
                                          </p:val>
                                        </p:tav>
                                      </p:tavLst>
                                    </p:anim>
                                  </p:childTnLst>
                                </p:cTn>
                              </p:par>
                              <p:par>
                                <p:cTn fill="hold" grpId="0" id="35" nodeType="withEffect" presetClass="entr" presetID="47" presetSubtype="0">
                                  <p:stCondLst>
                                    <p:cond delay="0"/>
                                  </p:stCondLst>
                                  <p:childTnLst>
                                    <p:set>
                                      <p:cBhvr>
                                        <p:cTn dur="1" fill="hold" id="36">
                                          <p:stCondLst>
                                            <p:cond delay="0"/>
                                          </p:stCondLst>
                                        </p:cTn>
                                        <p:tgtEl>
                                          <p:spTgt spid="24"/>
                                        </p:tgtEl>
                                        <p:attrNameLst>
                                          <p:attrName>style.visibility</p:attrName>
                                        </p:attrNameLst>
                                      </p:cBhvr>
                                      <p:to>
                                        <p:strVal val="visible"/>
                                      </p:to>
                                    </p:set>
                                    <p:animEffect filter="fade" transition="in">
                                      <p:cBhvr>
                                        <p:cTn dur="1000" id="37"/>
                                        <p:tgtEl>
                                          <p:spTgt spid="24"/>
                                        </p:tgtEl>
                                      </p:cBhvr>
                                    </p:animEffect>
                                    <p:anim calcmode="lin" valueType="num">
                                      <p:cBhvr>
                                        <p:cTn dur="1000" fill="hold" id="38"/>
                                        <p:tgtEl>
                                          <p:spTgt spid="24"/>
                                        </p:tgtEl>
                                        <p:attrNameLst>
                                          <p:attrName>ppt_x</p:attrName>
                                        </p:attrNameLst>
                                      </p:cBhvr>
                                      <p:tavLst>
                                        <p:tav tm="0">
                                          <p:val>
                                            <p:strVal val="#ppt_x"/>
                                          </p:val>
                                        </p:tav>
                                        <p:tav tm="100000">
                                          <p:val>
                                            <p:strVal val="#ppt_x"/>
                                          </p:val>
                                        </p:tav>
                                      </p:tavLst>
                                    </p:anim>
                                    <p:anim calcmode="lin" valueType="num">
                                      <p:cBhvr>
                                        <p:cTn dur="1000" fill="hold" id="39"/>
                                        <p:tgtEl>
                                          <p:spTgt spid="24"/>
                                        </p:tgtEl>
                                        <p:attrNameLst>
                                          <p:attrName>ppt_y</p:attrName>
                                        </p:attrNameLst>
                                      </p:cBhvr>
                                      <p:tavLst>
                                        <p:tav tm="0">
                                          <p:val>
                                            <p:strVal val="#ppt_y-.1"/>
                                          </p:val>
                                        </p:tav>
                                        <p:tav tm="100000">
                                          <p:val>
                                            <p:strVal val="#ppt_y"/>
                                          </p:val>
                                        </p:tav>
                                      </p:tavLst>
                                    </p:anim>
                                  </p:childTnLst>
                                </p:cTn>
                              </p:par>
                              <p:par>
                                <p:cTn fill="hold" id="40" nodeType="withEffect" presetClass="entr" presetID="47" presetSubtype="0">
                                  <p:stCondLst>
                                    <p:cond delay="0"/>
                                  </p:stCondLst>
                                  <p:childTnLst>
                                    <p:set>
                                      <p:cBhvr>
                                        <p:cTn dur="1" fill="hold" id="41">
                                          <p:stCondLst>
                                            <p:cond delay="0"/>
                                          </p:stCondLst>
                                        </p:cTn>
                                        <p:tgtEl>
                                          <p:spTgt spid="17"/>
                                        </p:tgtEl>
                                        <p:attrNameLst>
                                          <p:attrName>style.visibility</p:attrName>
                                        </p:attrNameLst>
                                      </p:cBhvr>
                                      <p:to>
                                        <p:strVal val="visible"/>
                                      </p:to>
                                    </p:set>
                                    <p:animEffect filter="fade" transition="in">
                                      <p:cBhvr>
                                        <p:cTn dur="1000" id="42"/>
                                        <p:tgtEl>
                                          <p:spTgt spid="17"/>
                                        </p:tgtEl>
                                      </p:cBhvr>
                                    </p:animEffect>
                                    <p:anim calcmode="lin" valueType="num">
                                      <p:cBhvr>
                                        <p:cTn dur="1000" fill="hold" id="43"/>
                                        <p:tgtEl>
                                          <p:spTgt spid="17"/>
                                        </p:tgtEl>
                                        <p:attrNameLst>
                                          <p:attrName>ppt_x</p:attrName>
                                        </p:attrNameLst>
                                      </p:cBhvr>
                                      <p:tavLst>
                                        <p:tav tm="0">
                                          <p:val>
                                            <p:strVal val="#ppt_x"/>
                                          </p:val>
                                        </p:tav>
                                        <p:tav tm="100000">
                                          <p:val>
                                            <p:strVal val="#ppt_x"/>
                                          </p:val>
                                        </p:tav>
                                      </p:tavLst>
                                    </p:anim>
                                    <p:anim calcmode="lin" valueType="num">
                                      <p:cBhvr>
                                        <p:cTn dur="1000" fill="hold" id="44"/>
                                        <p:tgtEl>
                                          <p:spTgt spid="17"/>
                                        </p:tgtEl>
                                        <p:attrNameLst>
                                          <p:attrName>ppt_y</p:attrName>
                                        </p:attrNameLst>
                                      </p:cBhvr>
                                      <p:tavLst>
                                        <p:tav tm="0">
                                          <p:val>
                                            <p:strVal val="#ppt_y-.1"/>
                                          </p:val>
                                        </p:tav>
                                        <p:tav tm="100000">
                                          <p:val>
                                            <p:strVal val="#ppt_y"/>
                                          </p:val>
                                        </p:tav>
                                      </p:tavLst>
                                    </p:anim>
                                  </p:childTnLst>
                                </p:cTn>
                              </p:par>
                              <p:par>
                                <p:cTn fill="hold" grpId="0" id="45" nodeType="withEffect" presetClass="entr" presetID="47" presetSubtype="0">
                                  <p:stCondLst>
                                    <p:cond delay="0"/>
                                  </p:stCondLst>
                                  <p:childTnLst>
                                    <p:set>
                                      <p:cBhvr>
                                        <p:cTn dur="1" fill="hold" id="46">
                                          <p:stCondLst>
                                            <p:cond delay="0"/>
                                          </p:stCondLst>
                                        </p:cTn>
                                        <p:tgtEl>
                                          <p:spTgt spid="18"/>
                                        </p:tgtEl>
                                        <p:attrNameLst>
                                          <p:attrName>style.visibility</p:attrName>
                                        </p:attrNameLst>
                                      </p:cBhvr>
                                      <p:to>
                                        <p:strVal val="visible"/>
                                      </p:to>
                                    </p:set>
                                    <p:animEffect filter="fade" transition="in">
                                      <p:cBhvr>
                                        <p:cTn dur="1000" id="47"/>
                                        <p:tgtEl>
                                          <p:spTgt spid="18"/>
                                        </p:tgtEl>
                                      </p:cBhvr>
                                    </p:animEffect>
                                    <p:anim calcmode="lin" valueType="num">
                                      <p:cBhvr>
                                        <p:cTn dur="1000" fill="hold" id="48"/>
                                        <p:tgtEl>
                                          <p:spTgt spid="18"/>
                                        </p:tgtEl>
                                        <p:attrNameLst>
                                          <p:attrName>ppt_x</p:attrName>
                                        </p:attrNameLst>
                                      </p:cBhvr>
                                      <p:tavLst>
                                        <p:tav tm="0">
                                          <p:val>
                                            <p:strVal val="#ppt_x"/>
                                          </p:val>
                                        </p:tav>
                                        <p:tav tm="100000">
                                          <p:val>
                                            <p:strVal val="#ppt_x"/>
                                          </p:val>
                                        </p:tav>
                                      </p:tavLst>
                                    </p:anim>
                                    <p:anim calcmode="lin" valueType="num">
                                      <p:cBhvr>
                                        <p:cTn dur="1000" fill="hold" id="49"/>
                                        <p:tgtEl>
                                          <p:spTgt spid="18"/>
                                        </p:tgtEl>
                                        <p:attrNameLst>
                                          <p:attrName>ppt_y</p:attrName>
                                        </p:attrNameLst>
                                      </p:cBhvr>
                                      <p:tavLst>
                                        <p:tav tm="0">
                                          <p:val>
                                            <p:strVal val="#ppt_y-.1"/>
                                          </p:val>
                                        </p:tav>
                                        <p:tav tm="100000">
                                          <p:val>
                                            <p:strVal val="#ppt_y"/>
                                          </p:val>
                                        </p:tav>
                                      </p:tavLst>
                                    </p:anim>
                                  </p:childTnLst>
                                </p:cTn>
                              </p:par>
                              <p:par>
                                <p:cTn fill="hold" id="50" nodeType="withEffect" presetClass="entr" presetID="47" presetSubtype="0">
                                  <p:stCondLst>
                                    <p:cond delay="0"/>
                                  </p:stCondLst>
                                  <p:childTnLst>
                                    <p:set>
                                      <p:cBhvr>
                                        <p:cTn dur="1" fill="hold" id="51">
                                          <p:stCondLst>
                                            <p:cond delay="0"/>
                                          </p:stCondLst>
                                        </p:cTn>
                                        <p:tgtEl>
                                          <p:spTgt spid="21"/>
                                        </p:tgtEl>
                                        <p:attrNameLst>
                                          <p:attrName>style.visibility</p:attrName>
                                        </p:attrNameLst>
                                      </p:cBhvr>
                                      <p:to>
                                        <p:strVal val="visible"/>
                                      </p:to>
                                    </p:set>
                                    <p:animEffect filter="fade" transition="in">
                                      <p:cBhvr>
                                        <p:cTn dur="1000" id="52"/>
                                        <p:tgtEl>
                                          <p:spTgt spid="21"/>
                                        </p:tgtEl>
                                      </p:cBhvr>
                                    </p:animEffect>
                                    <p:anim calcmode="lin" valueType="num">
                                      <p:cBhvr>
                                        <p:cTn dur="1000" fill="hold" id="53"/>
                                        <p:tgtEl>
                                          <p:spTgt spid="21"/>
                                        </p:tgtEl>
                                        <p:attrNameLst>
                                          <p:attrName>ppt_x</p:attrName>
                                        </p:attrNameLst>
                                      </p:cBhvr>
                                      <p:tavLst>
                                        <p:tav tm="0">
                                          <p:val>
                                            <p:strVal val="#ppt_x"/>
                                          </p:val>
                                        </p:tav>
                                        <p:tav tm="100000">
                                          <p:val>
                                            <p:strVal val="#ppt_x"/>
                                          </p:val>
                                        </p:tav>
                                      </p:tavLst>
                                    </p:anim>
                                    <p:anim calcmode="lin" valueType="num">
                                      <p:cBhvr>
                                        <p:cTn dur="1000" fill="hold" id="54"/>
                                        <p:tgtEl>
                                          <p:spTgt spid="21"/>
                                        </p:tgtEl>
                                        <p:attrNameLst>
                                          <p:attrName>ppt_y</p:attrName>
                                        </p:attrNameLst>
                                      </p:cBhvr>
                                      <p:tavLst>
                                        <p:tav tm="0">
                                          <p:val>
                                            <p:strVal val="#ppt_y-.1"/>
                                          </p:val>
                                        </p:tav>
                                        <p:tav tm="100000">
                                          <p:val>
                                            <p:strVal val="#ppt_y"/>
                                          </p:val>
                                        </p:tav>
                                      </p:tavLst>
                                    </p:anim>
                                  </p:childTnLst>
                                </p:cTn>
                              </p:par>
                              <p:par>
                                <p:cTn fill="hold" grpId="0" id="55" nodeType="withEffect" presetClass="entr" presetID="47" presetSubtype="0">
                                  <p:stCondLst>
                                    <p:cond delay="0"/>
                                  </p:stCondLst>
                                  <p:childTnLst>
                                    <p:set>
                                      <p:cBhvr>
                                        <p:cTn dur="1" fill="hold" id="56">
                                          <p:stCondLst>
                                            <p:cond delay="0"/>
                                          </p:stCondLst>
                                        </p:cTn>
                                        <p:tgtEl>
                                          <p:spTgt spid="22"/>
                                        </p:tgtEl>
                                        <p:attrNameLst>
                                          <p:attrName>style.visibility</p:attrName>
                                        </p:attrNameLst>
                                      </p:cBhvr>
                                      <p:to>
                                        <p:strVal val="visible"/>
                                      </p:to>
                                    </p:set>
                                    <p:animEffect filter="fade" transition="in">
                                      <p:cBhvr>
                                        <p:cTn dur="1000" id="57"/>
                                        <p:tgtEl>
                                          <p:spTgt spid="22"/>
                                        </p:tgtEl>
                                      </p:cBhvr>
                                    </p:animEffect>
                                    <p:anim calcmode="lin" valueType="num">
                                      <p:cBhvr>
                                        <p:cTn dur="1000" fill="hold" id="58"/>
                                        <p:tgtEl>
                                          <p:spTgt spid="22"/>
                                        </p:tgtEl>
                                        <p:attrNameLst>
                                          <p:attrName>ppt_x</p:attrName>
                                        </p:attrNameLst>
                                      </p:cBhvr>
                                      <p:tavLst>
                                        <p:tav tm="0">
                                          <p:val>
                                            <p:strVal val="#ppt_x"/>
                                          </p:val>
                                        </p:tav>
                                        <p:tav tm="100000">
                                          <p:val>
                                            <p:strVal val="#ppt_x"/>
                                          </p:val>
                                        </p:tav>
                                      </p:tavLst>
                                    </p:anim>
                                    <p:anim calcmode="lin" valueType="num">
                                      <p:cBhvr>
                                        <p:cTn dur="1000" fill="hold" id="59"/>
                                        <p:tgtEl>
                                          <p:spTgt spid="22"/>
                                        </p:tgtEl>
                                        <p:attrNameLst>
                                          <p:attrName>ppt_y</p:attrName>
                                        </p:attrNameLst>
                                      </p:cBhvr>
                                      <p:tavLst>
                                        <p:tav tm="0">
                                          <p:val>
                                            <p:strVal val="#ppt_y-.1"/>
                                          </p:val>
                                        </p:tav>
                                        <p:tav tm="100000">
                                          <p:val>
                                            <p:strVal val="#ppt_y"/>
                                          </p:val>
                                        </p:tav>
                                      </p:tavLst>
                                    </p:anim>
                                  </p:childTnLst>
                                </p:cTn>
                              </p:par>
                              <p:par>
                                <p:cTn fill="hold" id="60" nodeType="withEffect" presetClass="entr" presetID="47" presetSubtype="0">
                                  <p:stCondLst>
                                    <p:cond delay="0"/>
                                  </p:stCondLst>
                                  <p:childTnLst>
                                    <p:set>
                                      <p:cBhvr>
                                        <p:cTn dur="1" fill="hold" id="61">
                                          <p:stCondLst>
                                            <p:cond delay="0"/>
                                          </p:stCondLst>
                                        </p:cTn>
                                        <p:tgtEl>
                                          <p:spTgt spid="19"/>
                                        </p:tgtEl>
                                        <p:attrNameLst>
                                          <p:attrName>style.visibility</p:attrName>
                                        </p:attrNameLst>
                                      </p:cBhvr>
                                      <p:to>
                                        <p:strVal val="visible"/>
                                      </p:to>
                                    </p:set>
                                    <p:animEffect filter="fade" transition="in">
                                      <p:cBhvr>
                                        <p:cTn dur="1000" id="62"/>
                                        <p:tgtEl>
                                          <p:spTgt spid="19"/>
                                        </p:tgtEl>
                                      </p:cBhvr>
                                    </p:animEffect>
                                    <p:anim calcmode="lin" valueType="num">
                                      <p:cBhvr>
                                        <p:cTn dur="1000" fill="hold" id="63"/>
                                        <p:tgtEl>
                                          <p:spTgt spid="19"/>
                                        </p:tgtEl>
                                        <p:attrNameLst>
                                          <p:attrName>ppt_x</p:attrName>
                                        </p:attrNameLst>
                                      </p:cBhvr>
                                      <p:tavLst>
                                        <p:tav tm="0">
                                          <p:val>
                                            <p:strVal val="#ppt_x"/>
                                          </p:val>
                                        </p:tav>
                                        <p:tav tm="100000">
                                          <p:val>
                                            <p:strVal val="#ppt_x"/>
                                          </p:val>
                                        </p:tav>
                                      </p:tavLst>
                                    </p:anim>
                                    <p:anim calcmode="lin" valueType="num">
                                      <p:cBhvr>
                                        <p:cTn dur="1000" fill="hold" id="64"/>
                                        <p:tgtEl>
                                          <p:spTgt spid="19"/>
                                        </p:tgtEl>
                                        <p:attrNameLst>
                                          <p:attrName>ppt_y</p:attrName>
                                        </p:attrNameLst>
                                      </p:cBhvr>
                                      <p:tavLst>
                                        <p:tav tm="0">
                                          <p:val>
                                            <p:strVal val="#ppt_y-.1"/>
                                          </p:val>
                                        </p:tav>
                                        <p:tav tm="100000">
                                          <p:val>
                                            <p:strVal val="#ppt_y"/>
                                          </p:val>
                                        </p:tav>
                                      </p:tavLst>
                                    </p:anim>
                                  </p:childTnLst>
                                </p:cTn>
                              </p:par>
                              <p:par>
                                <p:cTn fill="hold" grpId="0" id="65" nodeType="withEffect" presetClass="entr" presetID="47" presetSubtype="0">
                                  <p:stCondLst>
                                    <p:cond delay="0"/>
                                  </p:stCondLst>
                                  <p:childTnLst>
                                    <p:set>
                                      <p:cBhvr>
                                        <p:cTn dur="1" fill="hold" id="66">
                                          <p:stCondLst>
                                            <p:cond delay="0"/>
                                          </p:stCondLst>
                                        </p:cTn>
                                        <p:tgtEl>
                                          <p:spTgt spid="20"/>
                                        </p:tgtEl>
                                        <p:attrNameLst>
                                          <p:attrName>style.visibility</p:attrName>
                                        </p:attrNameLst>
                                      </p:cBhvr>
                                      <p:to>
                                        <p:strVal val="visible"/>
                                      </p:to>
                                    </p:set>
                                    <p:animEffect filter="fade" transition="in">
                                      <p:cBhvr>
                                        <p:cTn dur="1000" id="67"/>
                                        <p:tgtEl>
                                          <p:spTgt spid="20"/>
                                        </p:tgtEl>
                                      </p:cBhvr>
                                    </p:animEffect>
                                    <p:anim calcmode="lin" valueType="num">
                                      <p:cBhvr>
                                        <p:cTn dur="1000" fill="hold" id="68"/>
                                        <p:tgtEl>
                                          <p:spTgt spid="20"/>
                                        </p:tgtEl>
                                        <p:attrNameLst>
                                          <p:attrName>ppt_x</p:attrName>
                                        </p:attrNameLst>
                                      </p:cBhvr>
                                      <p:tavLst>
                                        <p:tav tm="0">
                                          <p:val>
                                            <p:strVal val="#ppt_x"/>
                                          </p:val>
                                        </p:tav>
                                        <p:tav tm="100000">
                                          <p:val>
                                            <p:strVal val="#ppt_x"/>
                                          </p:val>
                                        </p:tav>
                                      </p:tavLst>
                                    </p:anim>
                                    <p:anim calcmode="lin" valueType="num">
                                      <p:cBhvr>
                                        <p:cTn dur="1000" fill="hold" id="69"/>
                                        <p:tgtEl>
                                          <p:spTgt spid="20"/>
                                        </p:tgtEl>
                                        <p:attrNameLst>
                                          <p:attrName>ppt_y</p:attrName>
                                        </p:attrNameLst>
                                      </p:cBhvr>
                                      <p:tavLst>
                                        <p:tav tm="0">
                                          <p:val>
                                            <p:strVal val="#ppt_y-.1"/>
                                          </p:val>
                                        </p:tav>
                                        <p:tav tm="100000">
                                          <p:val>
                                            <p:strVal val="#ppt_y"/>
                                          </p:val>
                                        </p:tav>
                                      </p:tavLst>
                                    </p:anim>
                                  </p:childTnLst>
                                </p:cTn>
                              </p:par>
                              <p:par>
                                <p:cTn fill="hold" grpId="0" id="70" nodeType="withEffect" presetClass="entr" presetID="47" presetSubtype="0">
                                  <p:stCondLst>
                                    <p:cond delay="0"/>
                                  </p:stCondLst>
                                  <p:childTnLst>
                                    <p:set>
                                      <p:cBhvr>
                                        <p:cTn dur="1" fill="hold" id="71">
                                          <p:stCondLst>
                                            <p:cond delay="0"/>
                                          </p:stCondLst>
                                        </p:cTn>
                                        <p:tgtEl>
                                          <p:spTgt spid="27"/>
                                        </p:tgtEl>
                                        <p:attrNameLst>
                                          <p:attrName>style.visibility</p:attrName>
                                        </p:attrNameLst>
                                      </p:cBhvr>
                                      <p:to>
                                        <p:strVal val="visible"/>
                                      </p:to>
                                    </p:set>
                                    <p:animEffect filter="fade" transition="in">
                                      <p:cBhvr>
                                        <p:cTn dur="1000" id="72"/>
                                        <p:tgtEl>
                                          <p:spTgt spid="27"/>
                                        </p:tgtEl>
                                      </p:cBhvr>
                                    </p:animEffect>
                                    <p:anim calcmode="lin" valueType="num">
                                      <p:cBhvr>
                                        <p:cTn dur="1000" fill="hold" id="73"/>
                                        <p:tgtEl>
                                          <p:spTgt spid="27"/>
                                        </p:tgtEl>
                                        <p:attrNameLst>
                                          <p:attrName>ppt_x</p:attrName>
                                        </p:attrNameLst>
                                      </p:cBhvr>
                                      <p:tavLst>
                                        <p:tav tm="0">
                                          <p:val>
                                            <p:strVal val="#ppt_x"/>
                                          </p:val>
                                        </p:tav>
                                        <p:tav tm="100000">
                                          <p:val>
                                            <p:strVal val="#ppt_x"/>
                                          </p:val>
                                        </p:tav>
                                      </p:tavLst>
                                    </p:anim>
                                    <p:anim calcmode="lin" valueType="num">
                                      <p:cBhvr>
                                        <p:cTn dur="1000" fill="hold" id="74"/>
                                        <p:tgtEl>
                                          <p:spTgt spid="27"/>
                                        </p:tgtEl>
                                        <p:attrNameLst>
                                          <p:attrName>ppt_y</p:attrName>
                                        </p:attrNameLst>
                                      </p:cBhvr>
                                      <p:tavLst>
                                        <p:tav tm="0">
                                          <p:val>
                                            <p:strVal val="#ppt_y-.1"/>
                                          </p:val>
                                        </p:tav>
                                        <p:tav tm="100000">
                                          <p:val>
                                            <p:strVal val="#ppt_y"/>
                                          </p:val>
                                        </p:tav>
                                      </p:tavLst>
                                    </p:anim>
                                  </p:childTnLst>
                                </p:cTn>
                              </p:par>
                              <p:par>
                                <p:cTn fill="hold" id="75" nodeType="withEffect" presetClass="entr" presetID="47" presetSubtype="0">
                                  <p:stCondLst>
                                    <p:cond delay="0"/>
                                  </p:stCondLst>
                                  <p:childTnLst>
                                    <p:set>
                                      <p:cBhvr>
                                        <p:cTn dur="1" fill="hold" id="76">
                                          <p:stCondLst>
                                            <p:cond delay="0"/>
                                          </p:stCondLst>
                                        </p:cTn>
                                        <p:tgtEl>
                                          <p:spTgt spid="28"/>
                                        </p:tgtEl>
                                        <p:attrNameLst>
                                          <p:attrName>style.visibility</p:attrName>
                                        </p:attrNameLst>
                                      </p:cBhvr>
                                      <p:to>
                                        <p:strVal val="visible"/>
                                      </p:to>
                                    </p:set>
                                    <p:animEffect filter="fade" transition="in">
                                      <p:cBhvr>
                                        <p:cTn dur="1000" id="77"/>
                                        <p:tgtEl>
                                          <p:spTgt spid="28"/>
                                        </p:tgtEl>
                                      </p:cBhvr>
                                    </p:animEffect>
                                    <p:anim calcmode="lin" valueType="num">
                                      <p:cBhvr>
                                        <p:cTn dur="1000" fill="hold" id="78"/>
                                        <p:tgtEl>
                                          <p:spTgt spid="28"/>
                                        </p:tgtEl>
                                        <p:attrNameLst>
                                          <p:attrName>ppt_x</p:attrName>
                                        </p:attrNameLst>
                                      </p:cBhvr>
                                      <p:tavLst>
                                        <p:tav tm="0">
                                          <p:val>
                                            <p:strVal val="#ppt_x"/>
                                          </p:val>
                                        </p:tav>
                                        <p:tav tm="100000">
                                          <p:val>
                                            <p:strVal val="#ppt_x"/>
                                          </p:val>
                                        </p:tav>
                                      </p:tavLst>
                                    </p:anim>
                                    <p:anim calcmode="lin" valueType="num">
                                      <p:cBhvr>
                                        <p:cTn dur="1000" fill="hold" id="79"/>
                                        <p:tgtEl>
                                          <p:spTgt spid="28"/>
                                        </p:tgtEl>
                                        <p:attrNameLst>
                                          <p:attrName>ppt_y</p:attrName>
                                        </p:attrNameLst>
                                      </p:cBhvr>
                                      <p:tavLst>
                                        <p:tav tm="0">
                                          <p:val>
                                            <p:strVal val="#ppt_y-.1"/>
                                          </p:val>
                                        </p:tav>
                                        <p:tav tm="100000">
                                          <p:val>
                                            <p:strVal val="#ppt_y"/>
                                          </p:val>
                                        </p:tav>
                                      </p:tavLst>
                                    </p:anim>
                                  </p:childTnLst>
                                </p:cTn>
                              </p:par>
                              <p:par>
                                <p:cTn fill="hold" id="80" nodeType="withEffect" presetClass="entr" presetID="47" presetSubtype="0">
                                  <p:stCondLst>
                                    <p:cond delay="0"/>
                                  </p:stCondLst>
                                  <p:childTnLst>
                                    <p:set>
                                      <p:cBhvr>
                                        <p:cTn dur="1" fill="hold" id="81">
                                          <p:stCondLst>
                                            <p:cond delay="0"/>
                                          </p:stCondLst>
                                        </p:cTn>
                                        <p:tgtEl>
                                          <p:spTgt spid="12"/>
                                        </p:tgtEl>
                                        <p:attrNameLst>
                                          <p:attrName>style.visibility</p:attrName>
                                        </p:attrNameLst>
                                      </p:cBhvr>
                                      <p:to>
                                        <p:strVal val="visible"/>
                                      </p:to>
                                    </p:set>
                                    <p:animEffect filter="fade" transition="in">
                                      <p:cBhvr>
                                        <p:cTn dur="1000" id="82"/>
                                        <p:tgtEl>
                                          <p:spTgt spid="12"/>
                                        </p:tgtEl>
                                      </p:cBhvr>
                                    </p:animEffect>
                                    <p:anim calcmode="lin" valueType="num">
                                      <p:cBhvr>
                                        <p:cTn dur="1000" fill="hold" id="83"/>
                                        <p:tgtEl>
                                          <p:spTgt spid="12"/>
                                        </p:tgtEl>
                                        <p:attrNameLst>
                                          <p:attrName>ppt_x</p:attrName>
                                        </p:attrNameLst>
                                      </p:cBhvr>
                                      <p:tavLst>
                                        <p:tav tm="0">
                                          <p:val>
                                            <p:strVal val="#ppt_x"/>
                                          </p:val>
                                        </p:tav>
                                        <p:tav tm="100000">
                                          <p:val>
                                            <p:strVal val="#ppt_x"/>
                                          </p:val>
                                        </p:tav>
                                      </p:tavLst>
                                    </p:anim>
                                    <p:anim calcmode="lin" valueType="num">
                                      <p:cBhvr>
                                        <p:cTn dur="1000" fill="hold" id="84"/>
                                        <p:tgtEl>
                                          <p:spTgt spid="12"/>
                                        </p:tgtEl>
                                        <p:attrNameLst>
                                          <p:attrName>ppt_y</p:attrName>
                                        </p:attrNameLst>
                                      </p:cBhvr>
                                      <p:tavLst>
                                        <p:tav tm="0">
                                          <p:val>
                                            <p:strVal val="#ppt_y-.1"/>
                                          </p:val>
                                        </p:tav>
                                        <p:tav tm="100000">
                                          <p:val>
                                            <p:strVal val="#ppt_y"/>
                                          </p:val>
                                        </p:tav>
                                      </p:tavLst>
                                    </p:anim>
                                  </p:childTnLst>
                                </p:cTn>
                              </p:par>
                            </p:childTnLst>
                          </p:cTn>
                        </p:par>
                      </p:childTnLst>
                    </p:cTn>
                  </p:par>
                  <p:par>
                    <p:cTn fill="hold" id="85">
                      <p:stCondLst>
                        <p:cond delay="indefinite"/>
                      </p:stCondLst>
                      <p:childTnLst>
                        <p:par>
                          <p:cTn fill="hold" id="86">
                            <p:stCondLst>
                              <p:cond delay="0"/>
                            </p:stCondLst>
                            <p:childTnLst>
                              <p:par>
                                <p:cTn fill="hold" grpId="0" id="87" nodeType="clickEffect" presetClass="entr" presetID="22" presetSubtype="4">
                                  <p:stCondLst>
                                    <p:cond delay="0"/>
                                  </p:stCondLst>
                                  <p:childTnLst>
                                    <p:set>
                                      <p:cBhvr>
                                        <p:cTn dur="1" fill="hold" id="88">
                                          <p:stCondLst>
                                            <p:cond delay="0"/>
                                          </p:stCondLst>
                                        </p:cTn>
                                        <p:tgtEl>
                                          <p:spTgt spid="2"/>
                                        </p:tgtEl>
                                        <p:attrNameLst>
                                          <p:attrName>style.visibility</p:attrName>
                                        </p:attrNameLst>
                                      </p:cBhvr>
                                      <p:to>
                                        <p:strVal val="visible"/>
                                      </p:to>
                                    </p:set>
                                    <p:animEffect filter="wipe(down)" transition="in">
                                      <p:cBhvr>
                                        <p:cTn dur="500" id="89"/>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4"/>
      <p:bldP grpId="0" spid="18"/>
      <p:bldP grpId="0" spid="20"/>
      <p:bldP grpId="0" spid="22"/>
      <p:bldP grpId="0" spid="24"/>
      <p:bldP animBg="1" grpId="0" spid="27"/>
      <p:bldP grpId="0" s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9" name="Rectangle 4"/>
          <p:cNvSpPr>
            <a:spLocks noChangeArrowheads="1"/>
          </p:cNvSpPr>
          <p:nvPr/>
        </p:nvSpPr>
        <p:spPr bwMode="auto">
          <a:xfrm>
            <a:off x="5598188" y="2261921"/>
            <a:ext cx="5292725" cy="538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18" tIns="45707" rIns="91418" bIns="45707" anchor="ctr">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900" b="1">
                <a:solidFill>
                  <a:schemeClr val="bg1"/>
                </a:solidFill>
                <a:latin typeface="黑体" panose="02010609060101010101" pitchFamily="49" charset="-122"/>
                <a:ea typeface="黑体" panose="02010609060101010101" pitchFamily="49" charset="-122"/>
              </a:rPr>
              <a:t> </a:t>
            </a:r>
            <a:endParaRPr lang="zh-CN" altLang="zh-CN" sz="2900">
              <a:solidFill>
                <a:schemeClr val="bg1"/>
              </a:solidFill>
              <a:latin typeface="隶书" panose="02010509060101010101" pitchFamily="49" charset="-122"/>
              <a:ea typeface="隶书" panose="02010509060101010101" pitchFamily="49" charset="-122"/>
            </a:endParaRPr>
          </a:p>
        </p:txBody>
      </p:sp>
      <p:sp>
        <p:nvSpPr>
          <p:cNvPr id="6" name="矩形 5"/>
          <p:cNvSpPr/>
          <p:nvPr/>
        </p:nvSpPr>
        <p:spPr>
          <a:xfrm>
            <a:off x="-15436" y="-9524"/>
            <a:ext cx="5894421" cy="6858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 name="Text Box 5"/>
          <p:cNvSpPr txBox="1">
            <a:spLocks noChangeArrowheads="1"/>
          </p:cNvSpPr>
          <p:nvPr/>
        </p:nvSpPr>
        <p:spPr bwMode="auto">
          <a:xfrm>
            <a:off x="141952" y="956412"/>
            <a:ext cx="324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（一）原因：</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12" name="Text Box 6"/>
          <p:cNvSpPr txBox="1">
            <a:spLocks noChangeArrowheads="1"/>
          </p:cNvSpPr>
          <p:nvPr/>
        </p:nvSpPr>
        <p:spPr bwMode="auto">
          <a:xfrm>
            <a:off x="321338" y="1418461"/>
            <a:ext cx="5632452" cy="70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000" b="1" dirty="0">
                <a:solidFill>
                  <a:schemeClr val="bg1"/>
                </a:solidFill>
                <a:ea typeface="黑体" panose="02010609060101010101" pitchFamily="49" charset="-122"/>
              </a:rPr>
              <a:t>根</a:t>
            </a:r>
            <a:r>
              <a:rPr lang="zh-CN" altLang="en-US" sz="2000" b="1" dirty="0">
                <a:solidFill>
                  <a:schemeClr val="bg1"/>
                </a:solidFill>
                <a:ea typeface="黑体" panose="02010609060101010101" pitchFamily="49" charset="-122"/>
              </a:rPr>
              <a:t>本原因</a:t>
            </a:r>
            <a:r>
              <a:rPr lang="zh-CN" altLang="zh-CN" sz="2000" b="1" dirty="0">
                <a:solidFill>
                  <a:schemeClr val="bg1"/>
                </a:solidFill>
                <a:ea typeface="黑体" panose="02010609060101010101" pitchFamily="49" charset="-122"/>
              </a:rPr>
              <a:t>：帝国主义掀起瓜分中国狂潮，民族危机加深。</a:t>
            </a:r>
            <a:endParaRPr lang="zh-CN" altLang="zh-CN" sz="2000" dirty="0">
              <a:solidFill>
                <a:schemeClr val="bg1"/>
              </a:solidFill>
              <a:ea typeface="黑体" panose="02010609060101010101" pitchFamily="49" charset="-122"/>
            </a:endParaRPr>
          </a:p>
        </p:txBody>
      </p:sp>
      <p:sp>
        <p:nvSpPr>
          <p:cNvPr id="14" name="Text Box 7"/>
          <p:cNvSpPr txBox="1">
            <a:spLocks noChangeArrowheads="1"/>
          </p:cNvSpPr>
          <p:nvPr/>
        </p:nvSpPr>
        <p:spPr bwMode="auto">
          <a:xfrm>
            <a:off x="319526" y="2087434"/>
            <a:ext cx="5737355" cy="4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000" b="1" dirty="0">
                <a:solidFill>
                  <a:schemeClr val="bg1"/>
                </a:solidFill>
                <a:ea typeface="黑体" panose="02010609060101010101" pitchFamily="49" charset="-122"/>
              </a:rPr>
              <a:t>直</a:t>
            </a:r>
            <a:r>
              <a:rPr lang="zh-CN" altLang="en-US" sz="2000" b="1" dirty="0">
                <a:solidFill>
                  <a:schemeClr val="bg1"/>
                </a:solidFill>
                <a:ea typeface="黑体" panose="02010609060101010101" pitchFamily="49" charset="-122"/>
              </a:rPr>
              <a:t>接原</a:t>
            </a:r>
            <a:r>
              <a:rPr lang="zh-CN" altLang="zh-CN" sz="2000" b="1" dirty="0">
                <a:solidFill>
                  <a:schemeClr val="bg1"/>
                </a:solidFill>
                <a:ea typeface="黑体" panose="02010609060101010101" pitchFamily="49" charset="-122"/>
              </a:rPr>
              <a:t>因：中国人民与外国教会势力矛盾激化。</a:t>
            </a:r>
            <a:endParaRPr lang="zh-CN" altLang="zh-CN" sz="2000" dirty="0">
              <a:solidFill>
                <a:schemeClr val="bg1"/>
              </a:solidFill>
              <a:ea typeface="黑体" panose="02010609060101010101" pitchFamily="49" charset="-122"/>
            </a:endParaRPr>
          </a:p>
        </p:txBody>
      </p:sp>
      <p:sp>
        <p:nvSpPr>
          <p:cNvPr id="15" name="Text Box 8"/>
          <p:cNvSpPr txBox="1">
            <a:spLocks noChangeArrowheads="1"/>
          </p:cNvSpPr>
          <p:nvPr/>
        </p:nvSpPr>
        <p:spPr bwMode="auto">
          <a:xfrm>
            <a:off x="326895" y="3436530"/>
            <a:ext cx="3887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口号：扶清灭洋</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16" name="Text Box 9"/>
          <p:cNvSpPr txBox="1">
            <a:spLocks noChangeArrowheads="1"/>
          </p:cNvSpPr>
          <p:nvPr/>
        </p:nvSpPr>
        <p:spPr bwMode="auto">
          <a:xfrm>
            <a:off x="326895" y="4260794"/>
            <a:ext cx="422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400" b="1" dirty="0">
                <a:solidFill>
                  <a:schemeClr val="bg1"/>
                </a:solidFill>
                <a:latin typeface="黑体" panose="02010609060101010101" pitchFamily="49" charset="-122"/>
                <a:ea typeface="黑体" panose="02010609060101010101" pitchFamily="49" charset="-122"/>
              </a:rPr>
              <a:t>清政府态度：</a:t>
            </a:r>
            <a:r>
              <a:rPr lang="zh-CN" altLang="zh-CN" sz="2400" b="1" dirty="0">
                <a:solidFill>
                  <a:schemeClr val="bg1"/>
                </a:solidFill>
                <a:latin typeface="Times New Roman" panose="02020603050405020304" pitchFamily="18" charset="0"/>
              </a:rPr>
              <a:t>镇压-招抚-剿灭</a:t>
            </a:r>
            <a:endParaRPr lang="zh-CN" altLang="zh-CN" sz="2400" b="1" dirty="0">
              <a:solidFill>
                <a:schemeClr val="bg1"/>
              </a:solidFill>
              <a:latin typeface="Times New Roman" panose="02020603050405020304" pitchFamily="18" charset="0"/>
            </a:endParaRPr>
          </a:p>
        </p:txBody>
      </p:sp>
      <p:sp>
        <p:nvSpPr>
          <p:cNvPr id="17" name="Text Box 10"/>
          <p:cNvSpPr txBox="1">
            <a:spLocks noChangeArrowheads="1"/>
          </p:cNvSpPr>
          <p:nvPr/>
        </p:nvSpPr>
        <p:spPr bwMode="auto">
          <a:xfrm>
            <a:off x="1746913" y="5033112"/>
            <a:ext cx="40671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900" b="1">
                <a:solidFill>
                  <a:schemeClr val="bg1"/>
                </a:solidFill>
                <a:latin typeface="黑体" panose="02010609060101010101" pitchFamily="49" charset="-122"/>
                <a:ea typeface="黑体" panose="02010609060101010101" pitchFamily="49" charset="-122"/>
              </a:rPr>
              <a:t>   </a:t>
            </a:r>
            <a:endParaRPr lang="zh-CN" altLang="zh-CN" sz="2900">
              <a:solidFill>
                <a:schemeClr val="bg1"/>
              </a:solidFill>
              <a:latin typeface="黑体" panose="02010609060101010101" pitchFamily="49" charset="-122"/>
              <a:ea typeface="黑体" panose="02010609060101010101" pitchFamily="49" charset="-122"/>
            </a:endParaRPr>
          </a:p>
        </p:txBody>
      </p:sp>
      <p:sp>
        <p:nvSpPr>
          <p:cNvPr id="18" name="Text Box 11"/>
          <p:cNvSpPr txBox="1">
            <a:spLocks noChangeArrowheads="1"/>
          </p:cNvSpPr>
          <p:nvPr/>
        </p:nvSpPr>
        <p:spPr bwMode="auto">
          <a:xfrm>
            <a:off x="341184" y="3804595"/>
            <a:ext cx="5646026"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400" b="1" dirty="0">
                <a:solidFill>
                  <a:schemeClr val="bg1"/>
                </a:solidFill>
                <a:latin typeface="黑体" panose="02010609060101010101" pitchFamily="49" charset="-122"/>
                <a:ea typeface="黑体" panose="02010609060101010101" pitchFamily="49" charset="-122"/>
              </a:rPr>
              <a:t>特点：</a:t>
            </a:r>
            <a:r>
              <a:rPr lang="zh-CN" altLang="zh-CN" sz="2000" b="1" dirty="0">
                <a:solidFill>
                  <a:schemeClr val="bg1"/>
                </a:solidFill>
                <a:latin typeface="黑体" panose="02010609060101010101" pitchFamily="49" charset="-122"/>
                <a:ea typeface="黑体" panose="02010609060101010101" pitchFamily="49" charset="-122"/>
              </a:rPr>
              <a:t>自发、分散、盲目排</a:t>
            </a:r>
            <a:r>
              <a:rPr lang="zh-CN" altLang="en-US" sz="2000" b="1" dirty="0">
                <a:solidFill>
                  <a:schemeClr val="bg1"/>
                </a:solidFill>
                <a:latin typeface="黑体" panose="02010609060101010101" pitchFamily="49" charset="-122"/>
                <a:ea typeface="黑体" panose="02010609060101010101" pitchFamily="49" charset="-122"/>
              </a:rPr>
              <a:t>外、</a:t>
            </a:r>
            <a:r>
              <a:rPr lang="zh-CN" altLang="zh-CN" sz="2000" b="1" dirty="0">
                <a:solidFill>
                  <a:schemeClr val="bg1"/>
                </a:solidFill>
                <a:latin typeface="黑体" panose="02010609060101010101" pitchFamily="49" charset="-122"/>
                <a:ea typeface="黑体" panose="02010609060101010101" pitchFamily="49" charset="-122"/>
              </a:rPr>
              <a:t>封建迷信</a:t>
            </a:r>
            <a:endParaRPr lang="zh-CN" altLang="zh-CN" sz="2400" dirty="0">
              <a:solidFill>
                <a:schemeClr val="bg1"/>
              </a:solidFill>
              <a:latin typeface="黑体" panose="02010609060101010101" pitchFamily="49" charset="-122"/>
              <a:ea typeface="黑体" panose="02010609060101010101" pitchFamily="49" charset="-122"/>
            </a:endParaRPr>
          </a:p>
        </p:txBody>
      </p:sp>
      <p:sp>
        <p:nvSpPr>
          <p:cNvPr id="19" name="Text Box 12"/>
          <p:cNvSpPr txBox="1">
            <a:spLocks noChangeArrowheads="1"/>
          </p:cNvSpPr>
          <p:nvPr/>
        </p:nvSpPr>
        <p:spPr bwMode="auto">
          <a:xfrm>
            <a:off x="141952" y="2525748"/>
            <a:ext cx="4251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（二）经过：1898-1900</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0" name="Text Box 13"/>
          <p:cNvSpPr txBox="1">
            <a:spLocks noChangeArrowheads="1"/>
          </p:cNvSpPr>
          <p:nvPr/>
        </p:nvSpPr>
        <p:spPr bwMode="auto">
          <a:xfrm>
            <a:off x="326895" y="3017873"/>
            <a:ext cx="422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性质：农民自发反帝爱国运动</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4" name="矩形 3"/>
          <p:cNvSpPr/>
          <p:nvPr/>
        </p:nvSpPr>
        <p:spPr>
          <a:xfrm>
            <a:off x="5987210" y="-4762"/>
            <a:ext cx="6156239" cy="68580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1" name="Text Box 14"/>
          <p:cNvSpPr txBox="1">
            <a:spLocks noChangeArrowheads="1"/>
          </p:cNvSpPr>
          <p:nvPr/>
        </p:nvSpPr>
        <p:spPr bwMode="auto">
          <a:xfrm>
            <a:off x="140531" y="4834675"/>
            <a:ext cx="4251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（三）结果：中外联合绞杀</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2" name="Text Box 15"/>
          <p:cNvSpPr txBox="1">
            <a:spLocks noChangeArrowheads="1"/>
          </p:cNvSpPr>
          <p:nvPr/>
        </p:nvSpPr>
        <p:spPr bwMode="auto">
          <a:xfrm>
            <a:off x="145217" y="5326800"/>
            <a:ext cx="4251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（四）意义：</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3" name="Text Box 16"/>
          <p:cNvSpPr txBox="1">
            <a:spLocks noChangeArrowheads="1"/>
          </p:cNvSpPr>
          <p:nvPr/>
        </p:nvSpPr>
        <p:spPr bwMode="auto">
          <a:xfrm>
            <a:off x="361026" y="5851338"/>
            <a:ext cx="5373687" cy="4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000" b="1" dirty="0">
                <a:solidFill>
                  <a:schemeClr val="bg1"/>
                </a:solidFill>
                <a:latin typeface="楷体_GB2312" pitchFamily="1" charset="-122"/>
                <a:ea typeface="楷体_GB2312" pitchFamily="1" charset="-122"/>
              </a:rPr>
              <a:t>体现反侵略斗争精神，</a:t>
            </a:r>
            <a:r>
              <a:rPr lang="zh-CN" altLang="en-US" sz="2000" b="1" dirty="0">
                <a:solidFill>
                  <a:schemeClr val="bg1"/>
                </a:solidFill>
                <a:latin typeface="楷体_GB2312" pitchFamily="1" charset="-122"/>
                <a:ea typeface="楷体_GB2312" pitchFamily="1" charset="-122"/>
              </a:rPr>
              <a:t>具有朴素的爱国热情。</a:t>
            </a:r>
            <a:endParaRPr lang="zh-CN" altLang="zh-CN" sz="2000" b="1" dirty="0">
              <a:solidFill>
                <a:schemeClr val="bg1"/>
              </a:solidFill>
              <a:latin typeface="楷体_GB2312" pitchFamily="1" charset="-122"/>
              <a:ea typeface="楷体_GB2312" pitchFamily="1" charset="-122"/>
            </a:endParaRPr>
          </a:p>
        </p:txBody>
      </p:sp>
      <p:sp>
        <p:nvSpPr>
          <p:cNvPr id="24" name="Text Box 17"/>
          <p:cNvSpPr txBox="1">
            <a:spLocks noChangeArrowheads="1"/>
          </p:cNvSpPr>
          <p:nvPr/>
        </p:nvSpPr>
        <p:spPr bwMode="auto">
          <a:xfrm>
            <a:off x="5799801" y="93895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a:solidFill>
                  <a:schemeClr val="bg1"/>
                </a:solidFill>
                <a:latin typeface="黑体" panose="02010609060101010101" pitchFamily="49" charset="-122"/>
                <a:ea typeface="黑体" panose="02010609060101010101" pitchFamily="49" charset="-122"/>
              </a:rPr>
              <a:t>（一）原因：</a:t>
            </a:r>
            <a:endParaRPr lang="zh-CN" altLang="zh-CN" sz="2400" b="1">
              <a:solidFill>
                <a:schemeClr val="bg1"/>
              </a:solidFill>
              <a:latin typeface="黑体" panose="02010609060101010101" pitchFamily="49" charset="-122"/>
              <a:ea typeface="黑体" panose="02010609060101010101" pitchFamily="49" charset="-122"/>
            </a:endParaRPr>
          </a:p>
        </p:txBody>
      </p:sp>
      <p:sp>
        <p:nvSpPr>
          <p:cNvPr id="25" name="Text Box 18"/>
          <p:cNvSpPr txBox="1">
            <a:spLocks noChangeArrowheads="1"/>
          </p:cNvSpPr>
          <p:nvPr/>
        </p:nvSpPr>
        <p:spPr bwMode="auto">
          <a:xfrm>
            <a:off x="5818282" y="2325321"/>
            <a:ext cx="426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（二）经过：1900-1901</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6" name="Text Box 19"/>
          <p:cNvSpPr txBox="1">
            <a:spLocks noChangeArrowheads="1"/>
          </p:cNvSpPr>
          <p:nvPr/>
        </p:nvSpPr>
        <p:spPr bwMode="auto">
          <a:xfrm>
            <a:off x="5814088" y="3812550"/>
            <a:ext cx="5116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（三）结果：胁迫清签订《辛丑条约》</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7" name="Text Box 20"/>
          <p:cNvSpPr txBox="1">
            <a:spLocks noChangeArrowheads="1"/>
          </p:cNvSpPr>
          <p:nvPr/>
        </p:nvSpPr>
        <p:spPr bwMode="auto">
          <a:xfrm>
            <a:off x="5818282" y="4337468"/>
            <a:ext cx="426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（四）影响：</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8" name="Rectangle 21"/>
          <p:cNvSpPr>
            <a:spLocks noChangeArrowheads="1"/>
          </p:cNvSpPr>
          <p:nvPr/>
        </p:nvSpPr>
        <p:spPr bwMode="auto">
          <a:xfrm>
            <a:off x="5961726" y="1397895"/>
            <a:ext cx="6167436" cy="855234"/>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pPr>
            <a:r>
              <a:rPr lang="zh-CN" altLang="zh-CN" sz="2400" b="1" dirty="0">
                <a:solidFill>
                  <a:schemeClr val="bg1"/>
                </a:solidFill>
                <a:latin typeface="Times New Roman" panose="02020603050405020304" pitchFamily="18" charset="0"/>
                <a:ea typeface="宋体" panose="02010600030101010101" pitchFamily="2" charset="-122"/>
              </a:rPr>
              <a:t>根</a:t>
            </a:r>
            <a:r>
              <a:rPr lang="zh-CN" altLang="en-US" sz="2400" b="1" dirty="0">
                <a:solidFill>
                  <a:schemeClr val="bg1"/>
                </a:solidFill>
                <a:latin typeface="Times New Roman" panose="02020603050405020304" pitchFamily="18" charset="0"/>
                <a:ea typeface="宋体" panose="02010600030101010101" pitchFamily="2" charset="-122"/>
              </a:rPr>
              <a:t>本原</a:t>
            </a:r>
            <a:r>
              <a:rPr lang="zh-CN" altLang="zh-CN" sz="2400" b="1" dirty="0">
                <a:solidFill>
                  <a:schemeClr val="bg1"/>
                </a:solidFill>
                <a:latin typeface="Times New Roman" panose="02020603050405020304" pitchFamily="18" charset="0"/>
                <a:ea typeface="宋体" panose="02010600030101010101" pitchFamily="2" charset="-122"/>
              </a:rPr>
              <a:t>因：</a:t>
            </a:r>
            <a:r>
              <a:rPr lang="zh-CN" altLang="zh-CN" sz="2400" b="1" dirty="0">
                <a:solidFill>
                  <a:schemeClr val="bg1"/>
                </a:solidFill>
                <a:latin typeface="黑体" panose="02010609060101010101" pitchFamily="49" charset="-122"/>
                <a:ea typeface="黑体" panose="02010609060101010101" pitchFamily="49" charset="-122"/>
              </a:rPr>
              <a:t>瓜分中国，变中国为完全殖民地</a:t>
            </a:r>
            <a:endParaRPr lang="zh-CN" altLang="zh-CN" sz="2400" b="1" dirty="0">
              <a:solidFill>
                <a:schemeClr val="bg1"/>
              </a:solidFill>
              <a:latin typeface="黑体" panose="02010609060101010101" pitchFamily="49" charset="-122"/>
              <a:ea typeface="黑体" panose="02010609060101010101" pitchFamily="49" charset="-122"/>
            </a:endParaRPr>
          </a:p>
          <a:p>
            <a:pPr>
              <a:lnSpc>
                <a:spcPct val="110000"/>
              </a:lnSpc>
            </a:pPr>
            <a:r>
              <a:rPr lang="zh-CN" altLang="zh-CN" sz="2400" b="1" dirty="0">
                <a:solidFill>
                  <a:schemeClr val="bg1"/>
                </a:solidFill>
                <a:latin typeface="Times New Roman" panose="02020603050405020304" pitchFamily="18" charset="0"/>
                <a:ea typeface="宋体" panose="02010600030101010101" pitchFamily="2" charset="-122"/>
              </a:rPr>
              <a:t>直</a:t>
            </a:r>
            <a:r>
              <a:rPr lang="zh-CN" altLang="en-US" sz="2400" b="1" dirty="0">
                <a:solidFill>
                  <a:schemeClr val="bg1"/>
                </a:solidFill>
                <a:latin typeface="Times New Roman" panose="02020603050405020304" pitchFamily="18" charset="0"/>
                <a:ea typeface="宋体" panose="02010600030101010101" pitchFamily="2" charset="-122"/>
              </a:rPr>
              <a:t>接原</a:t>
            </a:r>
            <a:r>
              <a:rPr lang="zh-CN" altLang="zh-CN" sz="2400" b="1" dirty="0">
                <a:solidFill>
                  <a:schemeClr val="bg1"/>
                </a:solidFill>
                <a:latin typeface="Times New Roman" panose="02020603050405020304" pitchFamily="18" charset="0"/>
                <a:ea typeface="宋体" panose="02010600030101010101" pitchFamily="2" charset="-122"/>
              </a:rPr>
              <a:t>因：</a:t>
            </a:r>
            <a:r>
              <a:rPr lang="zh-CN" altLang="zh-CN" sz="2400" b="1" dirty="0">
                <a:solidFill>
                  <a:schemeClr val="bg1"/>
                </a:solidFill>
                <a:latin typeface="Times New Roman" panose="02020603050405020304" pitchFamily="18" charset="0"/>
                <a:ea typeface="黑体" panose="02010609060101010101" pitchFamily="49" charset="-122"/>
              </a:rPr>
              <a:t>“</a:t>
            </a:r>
            <a:r>
              <a:rPr lang="zh-CN" altLang="zh-CN" sz="2400" b="1" dirty="0">
                <a:solidFill>
                  <a:schemeClr val="bg1"/>
                </a:solidFill>
                <a:latin typeface="黑体" panose="02010609060101010101" pitchFamily="49" charset="-122"/>
                <a:ea typeface="黑体" panose="02010609060101010101" pitchFamily="49" charset="-122"/>
              </a:rPr>
              <a:t>救护驻华使馆，助中国剿匪</a:t>
            </a:r>
            <a:r>
              <a:rPr lang="zh-CN" altLang="zh-CN" sz="2400" b="1" dirty="0">
                <a:solidFill>
                  <a:schemeClr val="bg1"/>
                </a:solidFill>
                <a:latin typeface="Times New Roman" panose="02020603050405020304" pitchFamily="18" charset="0"/>
                <a:ea typeface="黑体" panose="02010609060101010101" pitchFamily="49" charset="-122"/>
              </a:rPr>
              <a:t>”</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29" name="Text Box 22"/>
          <p:cNvSpPr txBox="1">
            <a:spLocks noChangeArrowheads="1"/>
          </p:cNvSpPr>
          <p:nvPr/>
        </p:nvSpPr>
        <p:spPr bwMode="auto">
          <a:xfrm>
            <a:off x="9367044" y="2340174"/>
            <a:ext cx="422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性质：侵略战争</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30" name="Text Box 23"/>
          <p:cNvSpPr txBox="1">
            <a:spLocks noChangeArrowheads="1"/>
          </p:cNvSpPr>
          <p:nvPr/>
        </p:nvSpPr>
        <p:spPr bwMode="auto">
          <a:xfrm>
            <a:off x="6056881" y="2871421"/>
            <a:ext cx="6014109" cy="83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西摩尔率军从天津进犯北京</a:t>
            </a:r>
            <a:r>
              <a:rPr lang="zh-CN" altLang="en-US" sz="2400" b="1" dirty="0">
                <a:solidFill>
                  <a:schemeClr val="bg1"/>
                </a:solidFill>
                <a:latin typeface="黑体" panose="02010609060101010101" pitchFamily="49" charset="-122"/>
                <a:ea typeface="黑体" panose="02010609060101010101" pitchFamily="49" charset="-122"/>
              </a:rPr>
              <a:t>；义和团配合清军抗击；北京陷落。</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31" name="Rectangle 24"/>
          <p:cNvSpPr>
            <a:spLocks noChangeArrowheads="1"/>
          </p:cNvSpPr>
          <p:nvPr/>
        </p:nvSpPr>
        <p:spPr bwMode="auto">
          <a:xfrm>
            <a:off x="5960139" y="4818347"/>
            <a:ext cx="6194423" cy="10843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pPr>
            <a:r>
              <a:rPr lang="zh-CN" altLang="en-US" sz="2000" b="1" dirty="0">
                <a:solidFill>
                  <a:schemeClr val="bg1"/>
                </a:solidFill>
                <a:latin typeface="楷体_GB2312" pitchFamily="1" charset="-122"/>
                <a:ea typeface="楷体_GB2312" pitchFamily="1" charset="-122"/>
              </a:rPr>
              <a:t>使中国</a:t>
            </a:r>
            <a:r>
              <a:rPr lang="zh-CN" altLang="zh-CN" sz="2000" b="1" dirty="0">
                <a:solidFill>
                  <a:schemeClr val="bg1"/>
                </a:solidFill>
                <a:latin typeface="楷体_GB2312" pitchFamily="1" charset="-122"/>
                <a:ea typeface="楷体_GB2312" pitchFamily="1" charset="-122"/>
              </a:rPr>
              <a:t>完全沦为半殖民地半封建社会。</a:t>
            </a:r>
            <a:endParaRPr lang="zh-CN" altLang="zh-CN" sz="2000" b="1" dirty="0">
              <a:solidFill>
                <a:schemeClr val="bg1"/>
              </a:solidFill>
              <a:latin typeface="楷体_GB2312" pitchFamily="1" charset="-122"/>
              <a:ea typeface="楷体_GB2312" pitchFamily="1" charset="-122"/>
            </a:endParaRPr>
          </a:p>
          <a:p>
            <a:pPr>
              <a:lnSpc>
                <a:spcPct val="110000"/>
              </a:lnSpc>
            </a:pPr>
            <a:r>
              <a:rPr lang="zh-CN" altLang="zh-CN" sz="2000" b="1" dirty="0">
                <a:solidFill>
                  <a:schemeClr val="bg1"/>
                </a:solidFill>
                <a:latin typeface="楷体_GB2312" pitchFamily="1" charset="-122"/>
                <a:ea typeface="楷体_GB2312" pitchFamily="1" charset="-122"/>
              </a:rPr>
              <a:t>1）经济：赔款加深苦难且税收被列强控制</a:t>
            </a:r>
            <a:endParaRPr lang="zh-CN" altLang="zh-CN" sz="2000" b="1" dirty="0">
              <a:solidFill>
                <a:schemeClr val="bg1"/>
              </a:solidFill>
              <a:latin typeface="楷体_GB2312" pitchFamily="1" charset="-122"/>
              <a:ea typeface="楷体_GB2312" pitchFamily="1" charset="-122"/>
            </a:endParaRPr>
          </a:p>
          <a:p>
            <a:pPr>
              <a:lnSpc>
                <a:spcPct val="110000"/>
              </a:lnSpc>
            </a:pPr>
            <a:r>
              <a:rPr lang="zh-CN" altLang="zh-CN" sz="2000" b="1" dirty="0">
                <a:solidFill>
                  <a:schemeClr val="bg1"/>
                </a:solidFill>
                <a:latin typeface="楷体_GB2312" pitchFamily="1" charset="-122"/>
                <a:ea typeface="楷体_GB2312" pitchFamily="1" charset="-122"/>
              </a:rPr>
              <a:t>2）政治：使馆区成侵华大本营</a:t>
            </a:r>
            <a:r>
              <a:rPr lang="zh-CN" altLang="zh-CN" sz="2000" b="1" dirty="0">
                <a:solidFill>
                  <a:schemeClr val="bg1"/>
                </a:solidFill>
                <a:latin typeface="华文中宋" panose="02010600040101010101" pitchFamily="2" charset="-122"/>
                <a:ea typeface="华文中宋" panose="02010600040101010101" pitchFamily="2" charset="-122"/>
              </a:rPr>
              <a:t>清政府成列强侵华工具</a:t>
            </a:r>
            <a:endParaRPr lang="zh-CN" altLang="zh-CN" sz="2000" b="1" dirty="0">
              <a:solidFill>
                <a:schemeClr val="bg1"/>
              </a:solidFill>
              <a:latin typeface="楷体_GB2312" pitchFamily="1" charset="-122"/>
              <a:ea typeface="楷体_GB2312" pitchFamily="1" charset="-122"/>
            </a:endParaRPr>
          </a:p>
        </p:txBody>
      </p:sp>
      <p:sp>
        <p:nvSpPr>
          <p:cNvPr id="32" name="Text Box 25"/>
          <p:cNvSpPr txBox="1">
            <a:spLocks noChangeArrowheads="1"/>
          </p:cNvSpPr>
          <p:nvPr/>
        </p:nvSpPr>
        <p:spPr bwMode="auto">
          <a:xfrm>
            <a:off x="1746913" y="309155"/>
            <a:ext cx="1836087"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义和团运动</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33" name="Text Box 26"/>
          <p:cNvSpPr txBox="1">
            <a:spLocks noChangeArrowheads="1"/>
          </p:cNvSpPr>
          <p:nvPr/>
        </p:nvSpPr>
        <p:spPr bwMode="auto">
          <a:xfrm>
            <a:off x="7697113" y="320709"/>
            <a:ext cx="2779949"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wrap="square" lIns="91418" tIns="45707" rIns="91418" bIns="45707">
            <a:spAutoFit/>
          </a:bodyPr>
          <a:lstStyle>
            <a:lvl1pPr defTabSz="911225">
              <a:defRPr>
                <a:solidFill>
                  <a:schemeClr val="tx1"/>
                </a:solidFill>
                <a:latin typeface="Arial" panose="020B0604020202020204" pitchFamily="34" charset="0"/>
                <a:ea typeface="宋体" panose="02010600030101010101" pitchFamily="2" charset="-122"/>
              </a:defRPr>
            </a:lvl1pPr>
            <a:lvl2pPr marL="459105" defTabSz="911225">
              <a:defRPr>
                <a:solidFill>
                  <a:schemeClr val="tx1"/>
                </a:solidFill>
                <a:latin typeface="Arial" panose="020B0604020202020204" pitchFamily="34" charset="0"/>
                <a:ea typeface="宋体" panose="02010600030101010101" pitchFamily="2" charset="-122"/>
              </a:defRPr>
            </a:lvl2pPr>
            <a:lvl3pPr marL="911225" defTabSz="911225">
              <a:defRPr>
                <a:solidFill>
                  <a:schemeClr val="tx1"/>
                </a:solidFill>
                <a:latin typeface="Arial" panose="020B0604020202020204" pitchFamily="34" charset="0"/>
                <a:ea typeface="宋体" panose="02010600030101010101" pitchFamily="2" charset="-122"/>
              </a:defRPr>
            </a:lvl3pPr>
            <a:lvl4pPr marL="1370330" defTabSz="911225">
              <a:defRPr>
                <a:solidFill>
                  <a:schemeClr val="tx1"/>
                </a:solidFill>
                <a:latin typeface="Arial" panose="020B0604020202020204" pitchFamily="34" charset="0"/>
                <a:ea typeface="宋体" panose="02010600030101010101" pitchFamily="2" charset="-122"/>
              </a:defRPr>
            </a:lvl4pPr>
            <a:lvl5pPr defTabSz="911225">
              <a:defRPr>
                <a:solidFill>
                  <a:schemeClr val="tx1"/>
                </a:solidFill>
                <a:latin typeface="Arial" panose="020B0604020202020204" pitchFamily="34" charset="0"/>
                <a:ea typeface="宋体" panose="02010600030101010101" pitchFamily="2" charset="-122"/>
              </a:defRPr>
            </a:lvl5pPr>
            <a:lvl6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91122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zh-CN" sz="2400" b="1" dirty="0">
                <a:solidFill>
                  <a:schemeClr val="bg1"/>
                </a:solidFill>
                <a:latin typeface="黑体" panose="02010609060101010101" pitchFamily="49" charset="-122"/>
                <a:ea typeface="黑体" panose="02010609060101010101" pitchFamily="49" charset="-122"/>
              </a:rPr>
              <a:t>八国联军侵华战争</a:t>
            </a:r>
            <a:endParaRPr lang="zh-CN" altLang="zh-CN" sz="2400" b="1" dirty="0">
              <a:solidFill>
                <a:schemeClr val="bg1"/>
              </a:solidFill>
              <a:latin typeface="黑体" panose="02010609060101010101" pitchFamily="49" charset="-122"/>
              <a:ea typeface="黑体" panose="02010609060101010101" pitchFamily="49" charset="-122"/>
            </a:endParaRPr>
          </a:p>
        </p:txBody>
      </p:sp>
      <p:sp>
        <p:nvSpPr>
          <p:cNvPr id="35" name="Text Box 27"/>
          <p:cNvSpPr txBox="1">
            <a:spLocks noChangeArrowheads="1"/>
          </p:cNvSpPr>
          <p:nvPr/>
        </p:nvSpPr>
        <p:spPr bwMode="auto">
          <a:xfrm>
            <a:off x="1652362" y="1396150"/>
            <a:ext cx="9144000" cy="3416320"/>
          </a:xfrm>
          <a:prstGeom prst="rect">
            <a:avLst/>
          </a:pr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2"/>
          </a:fillRef>
          <a:effectRef idx="1">
            <a:schemeClr val="accent2"/>
          </a:effectRef>
          <a:fontRef idx="minor">
            <a:schemeClr val="lt1"/>
          </a:fontRef>
        </p:style>
        <p:txBody>
          <a:bodyPr>
            <a:spAutoFit/>
          </a:bodyPr>
          <a:lstStyle/>
          <a:p>
            <a:r>
              <a:rPr lang="zh-CN" altLang="zh-CN" sz="3600" b="1" dirty="0">
                <a:solidFill>
                  <a:schemeClr val="bg1"/>
                </a:solidFill>
                <a:latin typeface="Times New Roman" panose="02020603050405020304" pitchFamily="18" charset="0"/>
                <a:ea typeface="华文新魏" panose="02010800040101010101" pitchFamily="2" charset="-122"/>
              </a:rPr>
              <a:t>扶清灭洋：具有爱国性质，反映当时帝国主义与中华民族矛盾成为社会主要矛盾；“扶清”有利于争取官兵，却容易放松对清政府警惕，“灭洋”能动员民众反帝，却带有盲目排外性质。</a:t>
            </a:r>
            <a:r>
              <a:rPr lang="zh-CN" altLang="zh-CN" sz="3600" b="1" dirty="0">
                <a:solidFill>
                  <a:schemeClr val="bg1"/>
                </a:solidFill>
                <a:latin typeface="Times New Roman" panose="02020603050405020304" pitchFamily="18" charset="0"/>
                <a:ea typeface="宋体" panose="02010600030101010101" pitchFamily="2" charset="-122"/>
              </a:rPr>
              <a:t>其斗争结果不能促使中国走向近代化，只能更加落后。</a:t>
            </a:r>
            <a:endParaRPr lang="zh-CN" altLang="zh-CN" sz="3600" b="1" dirty="0">
              <a:solidFill>
                <a:schemeClr val="bg1"/>
              </a:solidFill>
              <a:latin typeface="Times New Roman" panose="02020603050405020304" pitchFamily="18" charset="0"/>
              <a:ea typeface="华文新魏"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linds(horizontal)">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linds(horizontal)">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linds(horizontal)">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linds(horizontal)">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7" presetClass="entr" presetSubtype="0" fill="hold" grpId="0" nodeType="clickEffect">
                                  <p:stCondLst>
                                    <p:cond delay="0"/>
                                  </p:stCondLst>
                                  <p:iterate type="lt">
                                    <p:tmPct val="50000"/>
                                  </p:iterate>
                                  <p:childTnLst>
                                    <p:set>
                                      <p:cBhvr>
                                        <p:cTn id="96" dur="1" fill="hold">
                                          <p:stCondLst>
                                            <p:cond delay="0"/>
                                          </p:stCondLst>
                                        </p:cTn>
                                        <p:tgtEl>
                                          <p:spTgt spid="35"/>
                                        </p:tgtEl>
                                        <p:attrNameLst>
                                          <p:attrName>style.visibility</p:attrName>
                                        </p:attrNameLst>
                                      </p:cBhvr>
                                      <p:to>
                                        <p:strVal val="visible"/>
                                      </p:to>
                                    </p:set>
                                    <p:anim calcmode="discrete" valueType="clr">
                                      <p:cBhvr override="childStyle">
                                        <p:cTn id="97"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35"/>
                                        </p:tgtEl>
                                        <p:attrNameLst>
                                          <p:attrName>fillcolor</p:attrName>
                                        </p:attrNameLst>
                                      </p:cBhvr>
                                      <p:tavLst>
                                        <p:tav tm="0">
                                          <p:val>
                                            <p:clrVal>
                                              <a:schemeClr val="accent2"/>
                                            </p:clrVal>
                                          </p:val>
                                        </p:tav>
                                        <p:tav tm="50000">
                                          <p:val>
                                            <p:clrVal>
                                              <a:schemeClr val="hlink"/>
                                            </p:clrVal>
                                          </p:val>
                                        </p:tav>
                                      </p:tavLst>
                                    </p:anim>
                                    <p:set>
                                      <p:cBhvr>
                                        <p:cTn id="99" dur="80"/>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utoUpdateAnimBg="0"/>
      <p:bldP spid="14" grpId="0" bldLvl="0" autoUpdateAnimBg="0"/>
      <p:bldP spid="15" grpId="0" bldLvl="0" autoUpdateAnimBg="0"/>
      <p:bldP spid="16" grpId="0" bldLvl="0" autoUpdateAnimBg="0"/>
      <p:bldP spid="18" grpId="0" bldLvl="0" autoUpdateAnimBg="0"/>
      <p:bldP spid="19" grpId="0" bldLvl="0" autoUpdateAnimBg="0"/>
      <p:bldP spid="20" grpId="0" bldLvl="0" autoUpdateAnimBg="0"/>
      <p:bldP spid="21" grpId="0" bldLvl="0" autoUpdateAnimBg="0"/>
      <p:bldP spid="22" grpId="0" bldLvl="0" autoUpdateAnimBg="0"/>
      <p:bldP spid="23" grpId="0" bldLvl="0" autoUpdateAnimBg="0"/>
      <p:bldP spid="24" grpId="0" bldLvl="0" autoUpdateAnimBg="0"/>
      <p:bldP spid="25" grpId="0" bldLvl="0" autoUpdateAnimBg="0"/>
      <p:bldP spid="26" grpId="0" bldLvl="0" autoUpdateAnimBg="0"/>
      <p:bldP spid="27" grpId="0" bldLvl="0" autoUpdateAnimBg="0"/>
      <p:bldP spid="28" grpId="0" bldLvl="0" autoUpdateAnimBg="0"/>
      <p:bldP spid="29" grpId="0" bldLvl="0" autoUpdateAnimBg="0"/>
      <p:bldP spid="30" grpId="0" bldLvl="0" autoUpdateAnimBg="0"/>
      <p:bldP spid="31" grpId="0" bldLvl="0" autoUpdateAnimBg="0"/>
      <p:bldP spid="3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2" name="矩形 1"/>
          <p:cNvSpPr/>
          <p:nvPr/>
        </p:nvSpPr>
        <p:spPr>
          <a:xfrm>
            <a:off x="0" y="2196996"/>
            <a:ext cx="12191999" cy="341632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altLang="zh-CN" sz="3600">
                <a:solidFill>
                  <a:schemeClr val="bg1"/>
                </a:solidFill>
                <a:ea typeface="宋体" panose="02010600030101010101" pitchFamily="2" charset="-122"/>
                <a:cs typeface="Times New Roman" panose="02020603050405020304" pitchFamily="18" charset="0"/>
              </a:rPr>
              <a:t>        </a:t>
            </a:r>
            <a:r>
              <a:rPr lang="zh-CN" altLang="zh-CN" sz="3600">
                <a:solidFill>
                  <a:schemeClr val="bg1"/>
                </a:solidFill>
                <a:ea typeface="宋体" panose="02010600030101010101" pitchFamily="2" charset="-122"/>
                <a:cs typeface="Times New Roman" panose="02020603050405020304" pitchFamily="18" charset="0"/>
              </a:rPr>
              <a:t>从</a:t>
            </a:r>
            <a:r>
              <a:rPr lang="zh-CN" altLang="zh-CN" sz="3600" dirty="0">
                <a:solidFill>
                  <a:schemeClr val="bg1"/>
                </a:solidFill>
                <a:ea typeface="宋体" panose="02010600030101010101" pitchFamily="2" charset="-122"/>
                <a:cs typeface="Times New Roman" panose="02020603050405020304" pitchFamily="18" charset="0"/>
              </a:rPr>
              <a:t>甲年战败到八国联军侵华，清朝中央政府的威信和对全国的控制再下降。八国联军在北方横行之时，南部中国“东南互保”，免除了列强的南顾之优，地方坐视朝廷危机，而不发兵勤王，事后也未追究，可见中央威信下降到极点。地方势力的不断强大，也是晚清摇摇欲坠的表现，同时也导致了民国多年的割据局面。</a:t>
            </a:r>
            <a:endParaRPr lang="zh-CN" altLang="en-US" sz="36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3.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pic>
        <p:nvPicPr>
          <p:cNvPr descr="t017a8ed71322060d78.jpg" id="33" name="图片 2097450"/>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1224653" y="4805363"/>
            <a:ext cx="39116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5" name="图片 2097452"/>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5136253" y="4805362"/>
            <a:ext cx="39100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6" name="图片 2097454"/>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8910465" y="4805361"/>
            <a:ext cx="328153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18994207.jpg" id="37" name="图片 2097456"/>
          <p:cNvPicPr>
            <a:picLocks noChangeArrowheads="1" noChangeAspect="1"/>
          </p:cNvPicPr>
          <p:nvPr/>
        </p:nvPicPr>
        <p:blipFill>
          <a:blip r:embed="rId2">
            <a:clrChange>
              <a:clrFrom>
                <a:srgbClr val="A9976F"/>
              </a:clrFrom>
              <a:clrTo>
                <a:srgbClr val="A9976F">
                  <a:alpha val="0"/>
                </a:srgbClr>
              </a:clrTo>
            </a:clrChange>
            <a:extLst>
              <a:ext uri="{28A0092B-C50C-407E-A947-70E740481C1C}">
                <a14:useLocalDpi xmlns:a14="http://schemas.microsoft.com/office/drawing/2010/main" val="0"/>
              </a:ext>
            </a:extLst>
          </a:blip>
          <a:srcRect b="44"/>
          <a:stretch>
            <a:fillRect/>
          </a:stretch>
        </p:blipFill>
        <p:spPr bwMode="auto">
          <a:xfrm>
            <a:off x="-10317" y="3360738"/>
            <a:ext cx="20240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7975" y="345367"/>
            <a:ext cx="11921503" cy="2554545"/>
          </a:xfrm>
          <a:prstGeom prst="rect">
            <a:avLst/>
          </a:prstGeom>
        </p:spPr>
        <p:txBody>
          <a:bodyPr wrap="square">
            <a:spAutoFit/>
          </a:bodyPr>
          <a:lstStyle/>
          <a:p>
            <a:pPr algn="just"/>
            <a:r>
              <a:rPr altLang="en-US" dirty="0" lang="zh-CN" sz="3200">
                <a:solidFill>
                  <a:srgbClr val="333333"/>
                </a:solidFill>
                <a:latin typeface="PingFang SC"/>
              </a:rPr>
              <a:t>（</a:t>
            </a:r>
            <a:r>
              <a:rPr altLang="zh-CN" dirty="0" lang="en-US" sz="3200">
                <a:solidFill>
                  <a:srgbClr val="333333"/>
                </a:solidFill>
                <a:latin typeface="PingFang SC"/>
              </a:rPr>
              <a:t>2016·</a:t>
            </a:r>
            <a:r>
              <a:rPr altLang="en-US" dirty="0" lang="zh-CN" sz="3200">
                <a:solidFill>
                  <a:srgbClr val="333333"/>
                </a:solidFill>
                <a:latin typeface="PingFang SC"/>
              </a:rPr>
              <a:t>华南师大联考）鲁迅说：“至于中国所谓的手段，在我看来，有时也应该说有的，但绝非‘以夷制夷’，倒是想‘以夷制华’。然而，夷又哪有这么愚笨呢，却先来一套‘以华制华’给你看。”中国近代史上能体现列强以夷制夷、以夷制华、以华制华三种策略的历史事件分别是 </a:t>
            </a:r>
            <a:r>
              <a:rPr altLang="zh-CN" dirty="0" lang="en-US" sz="3200">
                <a:solidFill>
                  <a:srgbClr val="333333"/>
                </a:solidFill>
                <a:latin typeface="PingFang SC"/>
              </a:rPr>
              <a:t>(</a:t>
            </a:r>
            <a:r>
              <a:rPr altLang="en-US" dirty="0" lang="zh-CN" sz="3200">
                <a:solidFill>
                  <a:srgbClr val="333333"/>
                </a:solidFill>
                <a:latin typeface="PingFang SC"/>
              </a:rPr>
              <a:t>　　</a:t>
            </a:r>
            <a:r>
              <a:rPr altLang="zh-CN" dirty="0" lang="en-US" sz="3200">
                <a:solidFill>
                  <a:srgbClr val="333333"/>
                </a:solidFill>
                <a:latin typeface="PingFang SC"/>
              </a:rPr>
              <a:t>)</a:t>
            </a:r>
            <a:endParaRPr altLang="en-US" dirty="0" lang="zh-CN" sz="3200"/>
          </a:p>
        </p:txBody>
      </p:sp>
      <p:sp>
        <p:nvSpPr>
          <p:cNvPr id="3" name="矩形 2"/>
          <p:cNvSpPr/>
          <p:nvPr/>
        </p:nvSpPr>
        <p:spPr>
          <a:xfrm>
            <a:off x="2931232" y="3221152"/>
            <a:ext cx="7620000" cy="2246769"/>
          </a:xfrm>
          <a:prstGeom prst="rect">
            <a:avLst/>
          </a:prstGeom>
        </p:spPr>
        <p:txBody>
          <a:bodyPr wrap="square">
            <a:spAutoFit/>
          </a:bodyPr>
          <a:lstStyle/>
          <a:p>
            <a:pPr algn="just"/>
            <a:r>
              <a:rPr altLang="zh-CN" dirty="0" lang="en-US" sz="2800">
                <a:solidFill>
                  <a:srgbClr val="333333"/>
                </a:solidFill>
                <a:latin typeface="PingFang SC"/>
              </a:rPr>
              <a:t>A</a:t>
            </a:r>
            <a:r>
              <a:rPr altLang="en-US" dirty="0" lang="zh-CN" sz="2800">
                <a:solidFill>
                  <a:srgbClr val="333333"/>
                </a:solidFill>
                <a:latin typeface="PingFang SC"/>
              </a:rPr>
              <a:t>．甲午战争，太平天国，</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endParaRPr altLang="zh-CN" dirty="0" lang="en-US" sz="2800">
              <a:solidFill>
                <a:srgbClr val="333333"/>
              </a:solidFill>
              <a:latin typeface="PingFang SC"/>
            </a:endParaRPr>
          </a:p>
          <a:p>
            <a:pPr algn="just"/>
            <a:r>
              <a:rPr altLang="zh-CN" dirty="0" lang="en-US" sz="2800">
                <a:solidFill>
                  <a:srgbClr val="333333"/>
                </a:solidFill>
                <a:latin typeface="PingFang SC"/>
              </a:rPr>
              <a:t>B</a:t>
            </a:r>
            <a:r>
              <a:rPr altLang="en-US" dirty="0" lang="zh-CN" sz="2800">
                <a:solidFill>
                  <a:srgbClr val="333333"/>
                </a:solidFill>
                <a:latin typeface="PingFang SC"/>
              </a:rPr>
              <a:t>．</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r>
              <a:rPr altLang="en-US" dirty="0" lang="zh-CN" sz="2800">
                <a:solidFill>
                  <a:srgbClr val="333333"/>
                </a:solidFill>
                <a:latin typeface="PingFang SC"/>
              </a:rPr>
              <a:t>，太平天国，甲午战争</a:t>
            </a:r>
            <a:endParaRPr altLang="zh-CN" dirty="0" lang="en-US" sz="2800">
              <a:solidFill>
                <a:srgbClr val="333333"/>
              </a:solidFill>
              <a:latin typeface="PingFang SC"/>
            </a:endParaRPr>
          </a:p>
          <a:p>
            <a:pPr algn="just"/>
            <a:r>
              <a:rPr altLang="zh-CN" dirty="0" lang="en-US" sz="2800">
                <a:solidFill>
                  <a:srgbClr val="333333"/>
                </a:solidFill>
                <a:latin typeface="PingFang SC"/>
              </a:rPr>
              <a:t>C</a:t>
            </a:r>
            <a:r>
              <a:rPr altLang="en-US" dirty="0" lang="zh-CN" sz="2800">
                <a:solidFill>
                  <a:srgbClr val="333333"/>
                </a:solidFill>
                <a:latin typeface="PingFang SC"/>
              </a:rPr>
              <a:t>．太平天国，</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r>
              <a:rPr altLang="en-US" dirty="0" lang="zh-CN" sz="2800">
                <a:solidFill>
                  <a:srgbClr val="333333"/>
                </a:solidFill>
                <a:latin typeface="PingFang SC"/>
              </a:rPr>
              <a:t>，甲午战争</a:t>
            </a:r>
            <a:endParaRPr altLang="zh-CN" dirty="0" lang="en-US" sz="2800">
              <a:solidFill>
                <a:srgbClr val="333333"/>
              </a:solidFill>
              <a:latin typeface="PingFang SC"/>
            </a:endParaRPr>
          </a:p>
          <a:p>
            <a:pPr algn="just"/>
            <a:r>
              <a:rPr altLang="zh-CN" dirty="0" lang="en-US" sz="2800">
                <a:solidFill>
                  <a:srgbClr val="333333"/>
                </a:solidFill>
                <a:latin typeface="PingFang SC"/>
              </a:rPr>
              <a:t>D</a:t>
            </a:r>
            <a:r>
              <a:rPr altLang="en-US" dirty="0" lang="zh-CN" sz="2800">
                <a:solidFill>
                  <a:srgbClr val="333333"/>
                </a:solidFill>
                <a:latin typeface="PingFang SC"/>
              </a:rPr>
              <a:t>．甲午战争，</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 </a:t>
            </a:r>
            <a:r>
              <a:rPr altLang="en-US" dirty="0" lang="zh-CN" sz="2800">
                <a:solidFill>
                  <a:srgbClr val="333333"/>
                </a:solidFill>
                <a:latin typeface="PingFang SC"/>
              </a:rPr>
              <a:t>，太平天国</a:t>
            </a:r>
            <a:endParaRPr altLang="zh-CN" dirty="0" lang="en-US" sz="2800">
              <a:solidFill>
                <a:srgbClr val="333333"/>
              </a:solidFill>
              <a:latin typeface="PingFang SC"/>
            </a:endParaRPr>
          </a:p>
          <a:p>
            <a:pPr algn="just"/>
            <a:endParaRPr altLang="en-US" dirty="0" lang="zh-CN" sz="2800"/>
          </a:p>
        </p:txBody>
      </p:sp>
      <p:sp>
        <p:nvSpPr>
          <p:cNvPr id="5" name="矩形 4"/>
          <p:cNvSpPr/>
          <p:nvPr/>
        </p:nvSpPr>
        <p:spPr>
          <a:xfrm>
            <a:off x="5761613" y="2167885"/>
            <a:ext cx="668773" cy="923330"/>
          </a:xfrm>
          <a:prstGeom prst="rect">
            <a:avLst/>
          </a:prstGeom>
          <a:noFill/>
        </p:spPr>
        <p:txBody>
          <a:bodyPr bIns="45720" lIns="91440" rIns="91440" tIns="45720" wrap="none">
            <a:spAutoFit/>
          </a:bodyPr>
          <a:lstStyle/>
          <a:p>
            <a:pPr algn="ctr"/>
            <a:r>
              <a:rPr altLang="zh-CN" b="0" cap="none" dirty="0" lang="en-US" spc="0" sz="5400">
                <a:ln w="0"/>
                <a:solidFill>
                  <a:schemeClr val="accent1"/>
                </a:solidFill>
                <a:effectLst>
                  <a:outerShdw algn="ctr" blurRad="38100" dir="5400000" dist="25400" rotWithShape="0">
                    <a:srgbClr val="6E747A">
                      <a:alpha val="43000"/>
                    </a:srgbClr>
                  </a:outerShdw>
                </a:effectLst>
              </a:rPr>
              <a:t>A</a:t>
            </a:r>
            <a:endParaRPr altLang="en-US" b="0" cap="none" dirty="0" lang="zh-CN" spc="0" sz="5400">
              <a:ln w="0"/>
              <a:solidFill>
                <a:schemeClr val="accent1"/>
              </a:solidFill>
              <a:effectLst>
                <a:outerShdw algn="ctr" blurRad="38100" dir="5400000" dist="25400" rotWithShape="0">
                  <a:srgbClr val="6E747A">
                    <a:alpha val="43000"/>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1000" id="7"/>
                                        <p:tgtEl>
                                          <p:spTgt spid="5"/>
                                        </p:tgtEl>
                                      </p:cBhvr>
                                    </p:animEffect>
                                    <p:anim calcmode="lin" valueType="num">
                                      <p:cBhvr>
                                        <p:cTn dur="1000" fill="hold" id="8"/>
                                        <p:tgtEl>
                                          <p:spTgt spid="5"/>
                                        </p:tgtEl>
                                        <p:attrNameLst>
                                          <p:attrName>ppt_x</p:attrName>
                                        </p:attrNameLst>
                                      </p:cBhvr>
                                      <p:tavLst>
                                        <p:tav tm="0">
                                          <p:val>
                                            <p:strVal val="#ppt_x"/>
                                          </p:val>
                                        </p:tav>
                                        <p:tav tm="100000">
                                          <p:val>
                                            <p:strVal val="#ppt_x"/>
                                          </p:val>
                                        </p:tav>
                                      </p:tavLst>
                                    </p:anim>
                                    <p:anim calcmode="lin" valueType="num">
                                      <p:cBhvr>
                                        <p:cTn dur="1000" fill="hold" id="9"/>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Lst>
  </p:timing>
</p:sld>
</file>

<file path=ppt/slides/slide64.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pic>
        <p:nvPicPr>
          <p:cNvPr descr="t017a8ed71322060d78.jpg" id="33" name="图片 2097450"/>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1224653" y="4805363"/>
            <a:ext cx="39116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5" name="图片 2097452"/>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5136253" y="4805362"/>
            <a:ext cx="39100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6" name="图片 2097454"/>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8910465" y="4805361"/>
            <a:ext cx="328153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18994207.jpg" id="37" name="图片 2097456"/>
          <p:cNvPicPr>
            <a:picLocks noChangeArrowheads="1" noChangeAspect="1"/>
          </p:cNvPicPr>
          <p:nvPr/>
        </p:nvPicPr>
        <p:blipFill>
          <a:blip r:embed="rId2">
            <a:clrChange>
              <a:clrFrom>
                <a:srgbClr val="A9976F"/>
              </a:clrFrom>
              <a:clrTo>
                <a:srgbClr val="A9976F">
                  <a:alpha val="0"/>
                </a:srgbClr>
              </a:clrTo>
            </a:clrChange>
            <a:extLst>
              <a:ext uri="{28A0092B-C50C-407E-A947-70E740481C1C}">
                <a14:useLocalDpi xmlns:a14="http://schemas.microsoft.com/office/drawing/2010/main" val="0"/>
              </a:ext>
            </a:extLst>
          </a:blip>
          <a:srcRect b="44"/>
          <a:stretch>
            <a:fillRect/>
          </a:stretch>
        </p:blipFill>
        <p:spPr bwMode="auto">
          <a:xfrm>
            <a:off x="-10317" y="3360738"/>
            <a:ext cx="20240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7975" y="345367"/>
            <a:ext cx="11921503" cy="2554545"/>
          </a:xfrm>
          <a:prstGeom prst="rect">
            <a:avLst/>
          </a:prstGeom>
        </p:spPr>
        <p:txBody>
          <a:bodyPr wrap="square">
            <a:spAutoFit/>
          </a:bodyPr>
          <a:lstStyle/>
          <a:p>
            <a:pPr algn="just"/>
            <a:r>
              <a:rPr altLang="en-US" dirty="0" lang="zh-CN" sz="3200">
                <a:solidFill>
                  <a:srgbClr val="333333"/>
                </a:solidFill>
                <a:latin typeface="PingFang SC"/>
              </a:rPr>
              <a:t>（</a:t>
            </a:r>
            <a:r>
              <a:rPr altLang="zh-CN" dirty="0" lang="en-US" sz="3200">
                <a:solidFill>
                  <a:srgbClr val="333333"/>
                </a:solidFill>
                <a:latin typeface="PingFang SC"/>
              </a:rPr>
              <a:t>2016·</a:t>
            </a:r>
            <a:r>
              <a:rPr altLang="en-US" dirty="0" lang="zh-CN" sz="3200">
                <a:solidFill>
                  <a:srgbClr val="333333"/>
                </a:solidFill>
                <a:latin typeface="PingFang SC"/>
              </a:rPr>
              <a:t>华南师大联考）鲁迅说：“至于中国所谓的手段，在我看来，有时也应该说有的，但绝非‘以夷制夷’，倒是想‘以夷制华’。然而，夷又哪有这么愚笨呢，却先来一套‘以华制华’给你看。”中国近代史上能体现列强以夷制夷、以夷制华、以华制华三种策略的历史事件分别是 </a:t>
            </a:r>
            <a:r>
              <a:rPr altLang="zh-CN" dirty="0" lang="en-US" sz="3200">
                <a:solidFill>
                  <a:srgbClr val="333333"/>
                </a:solidFill>
                <a:latin typeface="PingFang SC"/>
              </a:rPr>
              <a:t>(</a:t>
            </a:r>
            <a:r>
              <a:rPr altLang="en-US" dirty="0" lang="zh-CN" sz="3200">
                <a:solidFill>
                  <a:srgbClr val="333333"/>
                </a:solidFill>
                <a:latin typeface="PingFang SC"/>
              </a:rPr>
              <a:t>　　</a:t>
            </a:r>
            <a:r>
              <a:rPr altLang="zh-CN" dirty="0" lang="en-US" sz="3200">
                <a:solidFill>
                  <a:srgbClr val="333333"/>
                </a:solidFill>
                <a:latin typeface="PingFang SC"/>
              </a:rPr>
              <a:t>)</a:t>
            </a:r>
            <a:endParaRPr altLang="en-US" dirty="0" lang="zh-CN" sz="3200"/>
          </a:p>
        </p:txBody>
      </p:sp>
      <p:sp>
        <p:nvSpPr>
          <p:cNvPr id="3" name="矩形 2"/>
          <p:cNvSpPr/>
          <p:nvPr/>
        </p:nvSpPr>
        <p:spPr>
          <a:xfrm>
            <a:off x="2931232" y="3221152"/>
            <a:ext cx="7620000" cy="2246769"/>
          </a:xfrm>
          <a:prstGeom prst="rect">
            <a:avLst/>
          </a:prstGeom>
        </p:spPr>
        <p:txBody>
          <a:bodyPr wrap="square">
            <a:spAutoFit/>
          </a:bodyPr>
          <a:lstStyle/>
          <a:p>
            <a:pPr algn="just"/>
            <a:r>
              <a:rPr altLang="zh-CN" dirty="0" lang="en-US" sz="2800">
                <a:solidFill>
                  <a:srgbClr val="333333"/>
                </a:solidFill>
                <a:latin typeface="PingFang SC"/>
              </a:rPr>
              <a:t>A</a:t>
            </a:r>
            <a:r>
              <a:rPr altLang="en-US" dirty="0" lang="zh-CN" sz="2800">
                <a:solidFill>
                  <a:srgbClr val="333333"/>
                </a:solidFill>
                <a:latin typeface="PingFang SC"/>
              </a:rPr>
              <a:t>．甲午战争，太平天国，</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endParaRPr altLang="zh-CN" dirty="0" lang="en-US" sz="2800">
              <a:solidFill>
                <a:srgbClr val="333333"/>
              </a:solidFill>
              <a:latin typeface="PingFang SC"/>
            </a:endParaRPr>
          </a:p>
          <a:p>
            <a:pPr algn="just"/>
            <a:r>
              <a:rPr altLang="zh-CN" dirty="0" lang="en-US" sz="2800">
                <a:solidFill>
                  <a:srgbClr val="333333"/>
                </a:solidFill>
                <a:latin typeface="PingFang SC"/>
              </a:rPr>
              <a:t>B</a:t>
            </a:r>
            <a:r>
              <a:rPr altLang="en-US" dirty="0" lang="zh-CN" sz="2800">
                <a:solidFill>
                  <a:srgbClr val="333333"/>
                </a:solidFill>
                <a:latin typeface="PingFang SC"/>
              </a:rPr>
              <a:t>．</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r>
              <a:rPr altLang="en-US" dirty="0" lang="zh-CN" sz="2800">
                <a:solidFill>
                  <a:srgbClr val="333333"/>
                </a:solidFill>
                <a:latin typeface="PingFang SC"/>
              </a:rPr>
              <a:t>，太平天国，甲午战争</a:t>
            </a:r>
            <a:endParaRPr altLang="zh-CN" dirty="0" lang="en-US" sz="2800">
              <a:solidFill>
                <a:srgbClr val="333333"/>
              </a:solidFill>
              <a:latin typeface="PingFang SC"/>
            </a:endParaRPr>
          </a:p>
          <a:p>
            <a:pPr algn="just"/>
            <a:r>
              <a:rPr altLang="zh-CN" dirty="0" lang="en-US" sz="2800">
                <a:solidFill>
                  <a:srgbClr val="333333"/>
                </a:solidFill>
                <a:latin typeface="PingFang SC"/>
              </a:rPr>
              <a:t>C</a:t>
            </a:r>
            <a:r>
              <a:rPr altLang="en-US" dirty="0" lang="zh-CN" sz="2800">
                <a:solidFill>
                  <a:srgbClr val="333333"/>
                </a:solidFill>
                <a:latin typeface="PingFang SC"/>
              </a:rPr>
              <a:t>．太平天国，</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a:t>
            </a:r>
            <a:r>
              <a:rPr altLang="en-US" dirty="0" lang="zh-CN" sz="2800">
                <a:solidFill>
                  <a:srgbClr val="333333"/>
                </a:solidFill>
                <a:latin typeface="PingFang SC"/>
              </a:rPr>
              <a:t>，甲午战争</a:t>
            </a:r>
            <a:endParaRPr altLang="zh-CN" dirty="0" lang="en-US" sz="2800">
              <a:solidFill>
                <a:srgbClr val="333333"/>
              </a:solidFill>
              <a:latin typeface="PingFang SC"/>
            </a:endParaRPr>
          </a:p>
          <a:p>
            <a:pPr algn="just"/>
            <a:r>
              <a:rPr altLang="zh-CN" dirty="0" lang="en-US" sz="2800">
                <a:solidFill>
                  <a:srgbClr val="333333"/>
                </a:solidFill>
                <a:latin typeface="PingFang SC"/>
              </a:rPr>
              <a:t>D</a:t>
            </a:r>
            <a:r>
              <a:rPr altLang="en-US" dirty="0" lang="zh-CN" sz="2800">
                <a:solidFill>
                  <a:srgbClr val="333333"/>
                </a:solidFill>
                <a:latin typeface="PingFang SC"/>
              </a:rPr>
              <a:t>．甲午战争，</a:t>
            </a:r>
            <a:r>
              <a:rPr altLang="zh-CN" dirty="0" lang="en-US" sz="2800">
                <a:solidFill>
                  <a:srgbClr val="333333"/>
                </a:solidFill>
                <a:latin typeface="PingFang SC"/>
              </a:rPr>
              <a:t>《</a:t>
            </a:r>
            <a:r>
              <a:rPr altLang="en-US" dirty="0" lang="zh-CN" sz="2800">
                <a:solidFill>
                  <a:srgbClr val="333333"/>
                </a:solidFill>
                <a:latin typeface="PingFang SC"/>
              </a:rPr>
              <a:t>辛丑条约</a:t>
            </a:r>
            <a:r>
              <a:rPr altLang="zh-CN" dirty="0" lang="en-US" sz="2800">
                <a:solidFill>
                  <a:srgbClr val="333333"/>
                </a:solidFill>
                <a:latin typeface="PingFang SC"/>
              </a:rPr>
              <a:t>》 </a:t>
            </a:r>
            <a:r>
              <a:rPr altLang="en-US" dirty="0" lang="zh-CN" sz="2800">
                <a:solidFill>
                  <a:srgbClr val="333333"/>
                </a:solidFill>
                <a:latin typeface="PingFang SC"/>
              </a:rPr>
              <a:t>，太平天国</a:t>
            </a:r>
            <a:endParaRPr altLang="zh-CN" dirty="0" lang="en-US" sz="2800">
              <a:solidFill>
                <a:srgbClr val="333333"/>
              </a:solidFill>
              <a:latin typeface="PingFang SC"/>
            </a:endParaRPr>
          </a:p>
          <a:p>
            <a:pPr algn="just"/>
            <a:endParaRPr altLang="en-US" dirty="0" lang="zh-CN" sz="2800"/>
          </a:p>
        </p:txBody>
      </p:sp>
      <p:sp>
        <p:nvSpPr>
          <p:cNvPr id="5" name="矩形 4"/>
          <p:cNvSpPr/>
          <p:nvPr/>
        </p:nvSpPr>
        <p:spPr>
          <a:xfrm>
            <a:off x="5761613" y="2167885"/>
            <a:ext cx="668773" cy="923330"/>
          </a:xfrm>
          <a:prstGeom prst="rect">
            <a:avLst/>
          </a:prstGeom>
          <a:noFill/>
        </p:spPr>
        <p:txBody>
          <a:bodyPr bIns="45720" lIns="91440" rIns="91440" tIns="45720" wrap="none">
            <a:spAutoFit/>
          </a:bodyPr>
          <a:lstStyle/>
          <a:p>
            <a:pPr algn="ctr"/>
            <a:r>
              <a:rPr altLang="zh-CN" b="0" cap="none" dirty="0" lang="en-US" spc="0" sz="5400">
                <a:ln w="0"/>
                <a:solidFill>
                  <a:schemeClr val="accent1"/>
                </a:solidFill>
                <a:effectLst>
                  <a:outerShdw algn="ctr" blurRad="38100" dir="5400000" dist="25400" rotWithShape="0">
                    <a:srgbClr val="6E747A">
                      <a:alpha val="43000"/>
                    </a:srgbClr>
                  </a:outerShdw>
                </a:effectLst>
              </a:rPr>
              <a:t>A</a:t>
            </a:r>
            <a:endParaRPr altLang="en-US" b="0" cap="none" dirty="0" lang="zh-CN" spc="0" sz="5400">
              <a:ln w="0"/>
              <a:solidFill>
                <a:schemeClr val="accent1"/>
              </a:solidFill>
              <a:effectLst>
                <a:outerShdw algn="ctr" blurRad="38100" dir="5400000" dist="25400" rotWithShape="0">
                  <a:srgbClr val="6E747A">
                    <a:alpha val="43000"/>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1000" id="7"/>
                                        <p:tgtEl>
                                          <p:spTgt spid="5"/>
                                        </p:tgtEl>
                                      </p:cBhvr>
                                    </p:animEffect>
                                    <p:anim calcmode="lin" valueType="num">
                                      <p:cBhvr>
                                        <p:cTn dur="1000" fill="hold" id="8"/>
                                        <p:tgtEl>
                                          <p:spTgt spid="5"/>
                                        </p:tgtEl>
                                        <p:attrNameLst>
                                          <p:attrName>ppt_x</p:attrName>
                                        </p:attrNameLst>
                                      </p:cBhvr>
                                      <p:tavLst>
                                        <p:tav tm="0">
                                          <p:val>
                                            <p:strVal val="#ppt_x"/>
                                          </p:val>
                                        </p:tav>
                                        <p:tav tm="100000">
                                          <p:val>
                                            <p:strVal val="#ppt_x"/>
                                          </p:val>
                                        </p:tav>
                                      </p:tavLst>
                                    </p:anim>
                                    <p:anim calcmode="lin" valueType="num">
                                      <p:cBhvr>
                                        <p:cTn dur="1000" fill="hold" id="9"/>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5"/>
    </p:bldLst>
  </p:timing>
</p:sld>
</file>

<file path=ppt/slides/slide65.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pic>
        <p:nvPicPr>
          <p:cNvPr descr="t017a8ed71322060d78.jpg" id="33" name="图片 2097450"/>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1224653" y="4805363"/>
            <a:ext cx="39116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5" name="图片 2097452"/>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5136253" y="4805362"/>
            <a:ext cx="39100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6" name="图片 2097454"/>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8910465" y="4805361"/>
            <a:ext cx="328153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18994207.jpg" id="37" name="图片 2097456"/>
          <p:cNvPicPr>
            <a:picLocks noChangeArrowheads="1" noChangeAspect="1"/>
          </p:cNvPicPr>
          <p:nvPr/>
        </p:nvPicPr>
        <p:blipFill>
          <a:blip r:embed="rId2">
            <a:clrChange>
              <a:clrFrom>
                <a:srgbClr val="A9976F"/>
              </a:clrFrom>
              <a:clrTo>
                <a:srgbClr val="A9976F">
                  <a:alpha val="0"/>
                </a:srgbClr>
              </a:clrTo>
            </a:clrChange>
            <a:extLst>
              <a:ext uri="{28A0092B-C50C-407E-A947-70E740481C1C}">
                <a14:useLocalDpi xmlns:a14="http://schemas.microsoft.com/office/drawing/2010/main" val="0"/>
              </a:ext>
            </a:extLst>
          </a:blip>
          <a:srcRect b="44"/>
          <a:stretch>
            <a:fillRect/>
          </a:stretch>
        </p:blipFill>
        <p:spPr bwMode="auto">
          <a:xfrm>
            <a:off x="-10317" y="3360738"/>
            <a:ext cx="20240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47888" y="740969"/>
            <a:ext cx="11343862" cy="1569660"/>
          </a:xfrm>
          <a:prstGeom prst="rect">
            <a:avLst/>
          </a:prstGeom>
        </p:spPr>
        <p:txBody>
          <a:bodyPr wrap="square">
            <a:spAutoFit/>
          </a:bodyPr>
          <a:lstStyle/>
          <a:p>
            <a:r>
              <a:rPr altLang="en-US" dirty="0" lang="zh-CN" sz="3200">
                <a:solidFill>
                  <a:srgbClr val="333333"/>
                </a:solidFill>
                <a:latin typeface="zuoyeFont_mathFont"/>
              </a:rPr>
              <a:t>（</a:t>
            </a:r>
            <a:r>
              <a:rPr altLang="zh-CN" dirty="0" lang="en-US" sz="3200">
                <a:solidFill>
                  <a:srgbClr val="333333"/>
                </a:solidFill>
                <a:latin typeface="zuoyeFont_mathFont"/>
              </a:rPr>
              <a:t>2016·</a:t>
            </a:r>
            <a:r>
              <a:rPr altLang="en-US" dirty="0" lang="zh-CN" sz="3200">
                <a:solidFill>
                  <a:srgbClr val="333333"/>
                </a:solidFill>
                <a:latin typeface="zuoyeFont_mathFont"/>
              </a:rPr>
              <a:t>沧州模拟）陈天华在</a:t>
            </a:r>
            <a:r>
              <a:rPr altLang="zh-CN" dirty="0" lang="en-US" sz="3200">
                <a:solidFill>
                  <a:srgbClr val="333333"/>
                </a:solidFill>
                <a:latin typeface="zuoyeFont_mathFont"/>
              </a:rPr>
              <a:t>1903</a:t>
            </a:r>
            <a:r>
              <a:rPr altLang="en-US" dirty="0" lang="zh-CN" sz="3200">
                <a:solidFill>
                  <a:srgbClr val="333333"/>
                </a:solidFill>
                <a:latin typeface="zuoyeFont_mathFont"/>
              </a:rPr>
              <a:t>年出版的</a:t>
            </a:r>
            <a:r>
              <a:rPr altLang="zh-CN" dirty="0" lang="en-US" sz="3200">
                <a:solidFill>
                  <a:srgbClr val="333333"/>
                </a:solidFill>
                <a:latin typeface="zuoyeFont_mathFont"/>
              </a:rPr>
              <a:t>《</a:t>
            </a:r>
            <a:r>
              <a:rPr altLang="en-US" dirty="0" lang="zh-CN" sz="3200">
                <a:solidFill>
                  <a:srgbClr val="333333"/>
                </a:solidFill>
                <a:latin typeface="zuoyeFont_mathFont"/>
              </a:rPr>
              <a:t>猛回头</a:t>
            </a:r>
            <a:r>
              <a:rPr altLang="zh-CN" dirty="0" lang="en-US" sz="3200">
                <a:solidFill>
                  <a:srgbClr val="333333"/>
                </a:solidFill>
                <a:latin typeface="zuoyeFont_mathFont"/>
              </a:rPr>
              <a:t>》</a:t>
            </a:r>
            <a:r>
              <a:rPr altLang="en-US" dirty="0" lang="zh-CN" sz="3200">
                <a:solidFill>
                  <a:srgbClr val="333333"/>
                </a:solidFill>
                <a:latin typeface="zuoyeFont_mathFont"/>
              </a:rPr>
              <a:t>中写道：“这朝廷，原是个，名存实亡。替洋人，做一个，守土官长。”下列不平等条约的内容能说明这一观点的是（     ）</a:t>
            </a:r>
            <a:endParaRPr altLang="en-US" dirty="0" lang="zh-CN" sz="3200"/>
          </a:p>
        </p:txBody>
      </p:sp>
      <p:sp>
        <p:nvSpPr>
          <p:cNvPr id="3" name="矩形 2"/>
          <p:cNvSpPr/>
          <p:nvPr/>
        </p:nvSpPr>
        <p:spPr>
          <a:xfrm>
            <a:off x="547887" y="2569505"/>
            <a:ext cx="11343862" cy="1384995"/>
          </a:xfrm>
          <a:prstGeom prst="rect">
            <a:avLst/>
          </a:prstGeom>
        </p:spPr>
        <p:txBody>
          <a:bodyPr wrap="square">
            <a:spAutoFit/>
          </a:bodyPr>
          <a:lstStyle/>
          <a:p>
            <a:r>
              <a:rPr altLang="zh-CN" dirty="0" lang="en-US" sz="2800">
                <a:solidFill>
                  <a:srgbClr val="333333"/>
                </a:solidFill>
                <a:latin typeface="zuoyeFont_mathFont"/>
              </a:rPr>
              <a:t>A.</a:t>
            </a:r>
            <a:r>
              <a:rPr altLang="en-US" dirty="0" lang="zh-CN" sz="2800">
                <a:solidFill>
                  <a:srgbClr val="333333"/>
                </a:solidFill>
                <a:latin typeface="zuoyeFont_mathFont"/>
              </a:rPr>
              <a:t>清政府赔偿各国白银共</a:t>
            </a:r>
            <a:r>
              <a:rPr altLang="zh-CN" dirty="0" lang="en-US" sz="2800">
                <a:solidFill>
                  <a:srgbClr val="333333"/>
                </a:solidFill>
                <a:latin typeface="zuoyeFont_mathFont"/>
              </a:rPr>
              <a:t>4.5</a:t>
            </a:r>
            <a:r>
              <a:rPr altLang="en-US" dirty="0" lang="zh-CN" sz="2800">
                <a:solidFill>
                  <a:srgbClr val="333333"/>
                </a:solidFill>
                <a:latin typeface="zuoyeFont_mathFont"/>
              </a:rPr>
              <a:t>亿两               </a:t>
            </a:r>
            <a:r>
              <a:rPr altLang="zh-CN" dirty="0" lang="en-US" sz="2800">
                <a:solidFill>
                  <a:srgbClr val="333333"/>
                </a:solidFill>
                <a:latin typeface="zuoyeFont_mathFont"/>
              </a:rPr>
              <a:t>B.</a:t>
            </a:r>
            <a:r>
              <a:rPr altLang="en-US" dirty="0" lang="zh-CN" sz="2800">
                <a:solidFill>
                  <a:srgbClr val="333333"/>
                </a:solidFill>
                <a:latin typeface="zuoyeFont_mathFont"/>
              </a:rPr>
              <a:t>在北京东交民巷设立“使馆界”</a:t>
            </a:r>
            <a:endParaRPr altLang="en-US" dirty="0" lang="zh-CN" sz="2800">
              <a:solidFill>
                <a:srgbClr val="333333"/>
              </a:solidFill>
              <a:latin typeface="zuoyeFont_mathFont"/>
            </a:endParaRPr>
          </a:p>
          <a:p>
            <a:r>
              <a:rPr altLang="zh-CN" dirty="0" lang="en-US" sz="2800">
                <a:solidFill>
                  <a:srgbClr val="333333"/>
                </a:solidFill>
                <a:latin typeface="zuoyeFont_mathFont"/>
              </a:rPr>
              <a:t>C.</a:t>
            </a:r>
            <a:r>
              <a:rPr altLang="en-US" dirty="0" lang="zh-CN" sz="2800">
                <a:solidFill>
                  <a:srgbClr val="333333"/>
                </a:solidFill>
                <a:latin typeface="zuoyeFont_mathFont"/>
              </a:rPr>
              <a:t>开重庆、沙市等四处为通商口岸             </a:t>
            </a:r>
            <a:r>
              <a:rPr altLang="zh-CN" dirty="0" lang="en-US" sz="2800">
                <a:solidFill>
                  <a:srgbClr val="333333"/>
                </a:solidFill>
                <a:latin typeface="zuoyeFont_mathFont"/>
              </a:rPr>
              <a:t>D.</a:t>
            </a:r>
            <a:r>
              <a:rPr altLang="en-US" dirty="0" lang="zh-CN" sz="2800">
                <a:solidFill>
                  <a:srgbClr val="333333"/>
                </a:solidFill>
                <a:latin typeface="zuoyeFont_mathFont"/>
              </a:rPr>
              <a:t>禁止中国人参加反帝性质的组织</a:t>
            </a:r>
            <a:endParaRPr altLang="en-US" b="0" dirty="0" i="0" lang="zh-CN" sz="2800">
              <a:solidFill>
                <a:srgbClr val="333333"/>
              </a:solidFill>
              <a:effectLst/>
              <a:latin typeface="zuoyeFont_mathFont"/>
            </a:endParaRPr>
          </a:p>
        </p:txBody>
      </p:sp>
      <p:sp>
        <p:nvSpPr>
          <p:cNvPr id="4" name="矩形 3"/>
          <p:cNvSpPr/>
          <p:nvPr/>
        </p:nvSpPr>
        <p:spPr>
          <a:xfrm>
            <a:off x="8701459" y="1525799"/>
            <a:ext cx="689612" cy="923330"/>
          </a:xfrm>
          <a:prstGeom prst="rect">
            <a:avLst/>
          </a:prstGeom>
          <a:noFill/>
        </p:spPr>
        <p:txBody>
          <a:bodyPr bIns="45720" lIns="91440" rIns="91440" tIns="45720" wrap="none">
            <a:spAutoFit/>
          </a:bodyPr>
          <a:lstStyle/>
          <a:p>
            <a:pPr algn="ctr"/>
            <a:r>
              <a:rPr altLang="zh-CN" b="0" cap="none" dirty="0" lang="en-US" spc="0" sz="5400">
                <a:ln w="0"/>
                <a:solidFill>
                  <a:schemeClr val="accent1"/>
                </a:solidFill>
                <a:effectLst>
                  <a:outerShdw algn="ctr" blurRad="38100" dir="5400000" dist="25400" rotWithShape="0">
                    <a:srgbClr val="6E747A">
                      <a:alpha val="43000"/>
                    </a:srgbClr>
                  </a:outerShdw>
                </a:effectLst>
              </a:rPr>
              <a:t>D</a:t>
            </a:r>
            <a:endParaRPr altLang="en-US" b="0" cap="none" dirty="0" lang="zh-CN" spc="0" sz="5400">
              <a:ln w="0"/>
              <a:solidFill>
                <a:schemeClr val="accent1"/>
              </a:solidFill>
              <a:effectLst>
                <a:outerShdw algn="ctr" blurRad="38100" dir="5400000" dist="25400" rotWithShape="0">
                  <a:srgbClr val="6E747A">
                    <a:alpha val="43000"/>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4"/>
                                        </p:tgtEl>
                                        <p:attrNameLst>
                                          <p:attrName>style.visibility</p:attrName>
                                        </p:attrNameLst>
                                      </p:cBhvr>
                                      <p:to>
                                        <p:strVal val="visible"/>
                                      </p:to>
                                    </p:set>
                                    <p:animEffect filter="fade" transition="in">
                                      <p:cBhvr>
                                        <p:cTn dur="1000" id="7"/>
                                        <p:tgtEl>
                                          <p:spTgt spid="4"/>
                                        </p:tgtEl>
                                      </p:cBhvr>
                                    </p:animEffect>
                                    <p:anim calcmode="lin" valueType="num">
                                      <p:cBhvr>
                                        <p:cTn dur="1000" fill="hold" id="8"/>
                                        <p:tgtEl>
                                          <p:spTgt spid="4"/>
                                        </p:tgtEl>
                                        <p:attrNameLst>
                                          <p:attrName>ppt_x</p:attrName>
                                        </p:attrNameLst>
                                      </p:cBhvr>
                                      <p:tavLst>
                                        <p:tav tm="0">
                                          <p:val>
                                            <p:strVal val="#ppt_x"/>
                                          </p:val>
                                        </p:tav>
                                        <p:tav tm="100000">
                                          <p:val>
                                            <p:strVal val="#ppt_x"/>
                                          </p:val>
                                        </p:tav>
                                      </p:tavLst>
                                    </p:anim>
                                    <p:anim calcmode="lin" valueType="num">
                                      <p:cBhvr>
                                        <p:cTn dur="1000" fill="hold" id="9"/>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3" name="矩形 12"/>
          <p:cNvSpPr/>
          <p:nvPr/>
        </p:nvSpPr>
        <p:spPr>
          <a:xfrm>
            <a:off x="-14287" y="-4762"/>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34" name="矩形 33"/>
          <p:cNvSpPr/>
          <p:nvPr/>
        </p:nvSpPr>
        <p:spPr>
          <a:xfrm>
            <a:off x="-14287" y="1654523"/>
            <a:ext cx="12192000" cy="35394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zh-CN" altLang="en-US" sz="2800" dirty="0"/>
              <a:t>        陈旭麓先生说：“</a:t>
            </a:r>
            <a:r>
              <a:rPr lang="en-US" altLang="zh-CN" sz="2800" dirty="0"/>
              <a:t>1840 </a:t>
            </a:r>
            <a:r>
              <a:rPr lang="zh-CN" altLang="en-US" sz="2800" dirty="0"/>
              <a:t>年以来，中国因外患而遭受的每一次失败都产生过体现警悟的先觉者。但他们的周围和身后没有社会意义的群体，他们走得越远就越孤独。甲午大败 ，‘成中国之巨祸 ’，中国的民族具有群体意义的觉醒也因此而开始。这是近代百年的一个历史转机。过去 ，人们多以甲午战争当中和甲午战争之后各地民众的反抗斗争来描述这种觉醒，其实并不确切。民众的反抗，主要体现了一种反侵略的自卫本能，其中愤激的感情色彩居多。⋯⋯在社会历史现象中，‘觉醒’一词并不归结于愤激，其确定涵义应在于主体对 自身历史使命的自觉意识。”</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7.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pic>
        <p:nvPicPr>
          <p:cNvPr descr="t017a8ed71322060d78.jpg" id="33" name="图片 2097450"/>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1224653" y="4805363"/>
            <a:ext cx="39116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5" name="图片 2097452"/>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5136253" y="4805362"/>
            <a:ext cx="39100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6" name="图片 2097454"/>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8910465" y="4805361"/>
            <a:ext cx="328153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18994207.jpg" id="37" name="图片 2097456"/>
          <p:cNvPicPr>
            <a:picLocks noChangeArrowheads="1" noChangeAspect="1"/>
          </p:cNvPicPr>
          <p:nvPr/>
        </p:nvPicPr>
        <p:blipFill>
          <a:blip r:embed="rId2">
            <a:clrChange>
              <a:clrFrom>
                <a:srgbClr val="A9976F"/>
              </a:clrFrom>
              <a:clrTo>
                <a:srgbClr val="A9976F">
                  <a:alpha val="0"/>
                </a:srgbClr>
              </a:clrTo>
            </a:clrChange>
            <a:extLst>
              <a:ext uri="{28A0092B-C50C-407E-A947-70E740481C1C}">
                <a14:useLocalDpi xmlns:a14="http://schemas.microsoft.com/office/drawing/2010/main" val="0"/>
              </a:ext>
            </a:extLst>
          </a:blip>
          <a:srcRect b="44"/>
          <a:stretch>
            <a:fillRect/>
          </a:stretch>
        </p:blipFill>
        <p:spPr bwMode="auto">
          <a:xfrm>
            <a:off x="-10317" y="3360738"/>
            <a:ext cx="20240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303403" y="639139"/>
            <a:ext cx="11501910" cy="2862322"/>
          </a:xfrm>
          <a:prstGeom prst="rect">
            <a:avLst/>
          </a:prstGeom>
          <a:noFill/>
        </p:spPr>
        <p:txBody>
          <a:bodyPr rtlCol="0" wrap="square">
            <a:spAutoFit/>
          </a:bodyPr>
          <a:lstStyle/>
          <a:p>
            <a:r>
              <a:rPr altLang="zh-CN" dirty="0" lang="en-US" sz="3600"/>
              <a:t>(2015·</a:t>
            </a:r>
            <a:r>
              <a:rPr altLang="en-US" dirty="0" lang="zh-CN" sz="3600"/>
              <a:t>广东联考</a:t>
            </a:r>
            <a:r>
              <a:rPr altLang="zh-CN" dirty="0" lang="en-US" sz="3600"/>
              <a:t>)</a:t>
            </a:r>
            <a:endParaRPr altLang="zh-CN" dirty="0" lang="en-US" sz="3600"/>
          </a:p>
          <a:p>
            <a:r>
              <a:rPr altLang="en-US" dirty="0" lang="zh-CN" sz="3600"/>
              <a:t>对</a:t>
            </a:r>
            <a:r>
              <a:rPr altLang="zh-CN" dirty="0" lang="en-US" sz="3600"/>
              <a:t>1840~1919</a:t>
            </a:r>
            <a:r>
              <a:rPr altLang="en-US" dirty="0" lang="zh-CN" sz="3600"/>
              <a:t>年的中国近代史（前期）认为：中日甲午战争是这段历史的转折点；有人认为：八国联军侵华战争是这段历史的重要转折点。你同意上述哪一种？请阐述理由。</a:t>
            </a:r>
            <a:endParaRPr altLang="zh-CN" dirty="0" lang="en-US" sz="3600"/>
          </a:p>
        </p:txBody>
      </p:sp>
      <p:sp>
        <p:nvSpPr>
          <p:cNvPr id="3" name="矩形 2"/>
          <p:cNvSpPr/>
          <p:nvPr/>
        </p:nvSpPr>
        <p:spPr>
          <a:xfrm>
            <a:off x="1210862" y="3784078"/>
            <a:ext cx="9385110" cy="369332"/>
          </a:xfrm>
          <a:prstGeom prst="rect">
            <a:avLst/>
          </a:prstGeom>
        </p:spPr>
        <p:txBody>
          <a:bodyPr wrap="square">
            <a:spAutoFit/>
          </a:bodyPr>
          <a:lstStyle/>
          <a:p>
            <a:r>
              <a:rPr altLang="en-US" dirty="0" lang="zh-CN"/>
              <a:t>（考查中日甲午战争和八国联军侵华战争的影响，要发散到经济、政治、阶级关系等方面）</a:t>
            </a:r>
            <a:endParaRPr altLang="en-US" dirty="0" lang="zh-CN"/>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sld>
</file>

<file path=ppt/slides/slide68.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pic>
        <p:nvPicPr>
          <p:cNvPr descr="t017a8ed71322060d78.jpg" id="33" name="图片 2097450"/>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1224653" y="4805363"/>
            <a:ext cx="39116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5" name="图片 2097452"/>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5136253" y="4805362"/>
            <a:ext cx="39100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t017a8ed71322060d78.jpg" id="36" name="图片 2097454"/>
          <p:cNvPicPr>
            <a:picLocks noChangeArrowheads="1"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16"/>
          <a:stretch>
            <a:fillRect/>
          </a:stretch>
        </p:blipFill>
        <p:spPr bwMode="auto">
          <a:xfrm>
            <a:off x="8910465" y="4805361"/>
            <a:ext cx="328153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18994207.jpg" id="37" name="图片 2097456"/>
          <p:cNvPicPr>
            <a:picLocks noChangeArrowheads="1" noChangeAspect="1"/>
          </p:cNvPicPr>
          <p:nvPr/>
        </p:nvPicPr>
        <p:blipFill>
          <a:blip r:embed="rId2">
            <a:clrChange>
              <a:clrFrom>
                <a:srgbClr val="A9976F"/>
              </a:clrFrom>
              <a:clrTo>
                <a:srgbClr val="A9976F">
                  <a:alpha val="0"/>
                </a:srgbClr>
              </a:clrTo>
            </a:clrChange>
            <a:extLst>
              <a:ext uri="{28A0092B-C50C-407E-A947-70E740481C1C}">
                <a14:useLocalDpi xmlns:a14="http://schemas.microsoft.com/office/drawing/2010/main" val="0"/>
              </a:ext>
            </a:extLst>
          </a:blip>
          <a:srcRect b="44"/>
          <a:stretch>
            <a:fillRect/>
          </a:stretch>
        </p:blipFill>
        <p:spPr bwMode="auto">
          <a:xfrm>
            <a:off x="-10317" y="3360738"/>
            <a:ext cx="20240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18949" y="0"/>
            <a:ext cx="11273051" cy="6001643"/>
          </a:xfrm>
          <a:prstGeom prst="rect">
            <a:avLst/>
          </a:prstGeom>
        </p:spPr>
        <p:txBody>
          <a:bodyPr wrap="square">
            <a:spAutoFit/>
          </a:bodyPr>
          <a:lstStyle/>
          <a:p>
            <a:r>
              <a:rPr altLang="en-US" dirty="0" lang="zh-CN" sz="2400"/>
              <a:t>参考：</a:t>
            </a:r>
            <a:endParaRPr altLang="zh-CN" dirty="0" lang="en-US" sz="2400"/>
          </a:p>
          <a:p>
            <a:r>
              <a:rPr altLang="en-US" dirty="0" lang="zh-CN" sz="2400"/>
              <a:t>（</a:t>
            </a:r>
            <a:r>
              <a:rPr altLang="zh-CN" dirty="0" lang="en-US" sz="2400"/>
              <a:t>1</a:t>
            </a:r>
            <a:r>
              <a:rPr altLang="en-US" dirty="0" lang="zh-CN" sz="2400"/>
              <a:t>）以甲午战争作为转折点：</a:t>
            </a:r>
            <a:endParaRPr altLang="zh-CN" dirty="0" lang="en-US" sz="2400"/>
          </a:p>
          <a:p>
            <a:r>
              <a:rPr altLang="en-US" dirty="0" lang="zh-CN" sz="2400"/>
              <a:t>①</a:t>
            </a:r>
            <a:r>
              <a:rPr altLang="zh-CN" dirty="0" lang="en-US" sz="2400"/>
              <a:t>《</a:t>
            </a:r>
            <a:r>
              <a:rPr altLang="en-US" dirty="0" lang="zh-CN" sz="2400"/>
              <a:t>马关条约</a:t>
            </a:r>
            <a:r>
              <a:rPr altLang="zh-CN" dirty="0" lang="en-US" sz="2400"/>
              <a:t>》</a:t>
            </a:r>
            <a:r>
              <a:rPr altLang="en-US" dirty="0" lang="zh-CN" sz="2400"/>
              <a:t>加深了中国社会的半殖民地化程度。</a:t>
            </a:r>
            <a:endParaRPr altLang="zh-CN" dirty="0" lang="en-US" sz="2400"/>
          </a:p>
          <a:p>
            <a:r>
              <a:rPr altLang="en-US" dirty="0" lang="zh-CN" sz="2400"/>
              <a:t>②</a:t>
            </a:r>
            <a:r>
              <a:rPr altLang="zh-CN" dirty="0" lang="en-US" sz="2400"/>
              <a:t>《</a:t>
            </a:r>
            <a:r>
              <a:rPr altLang="en-US" dirty="0" lang="zh-CN" sz="2400"/>
              <a:t>马关条约</a:t>
            </a:r>
            <a:r>
              <a:rPr altLang="zh-CN" dirty="0" lang="en-US" sz="2400"/>
              <a:t>》</a:t>
            </a:r>
            <a:r>
              <a:rPr altLang="en-US" dirty="0" lang="zh-CN" sz="2400"/>
              <a:t>反映出列强对华侵略由商品输出为主转为资本输出为主。</a:t>
            </a:r>
            <a:endParaRPr altLang="zh-CN" dirty="0" lang="en-US" sz="2400"/>
          </a:p>
          <a:p>
            <a:r>
              <a:rPr altLang="zh-CN" dirty="0" lang="en-US" sz="2400"/>
              <a:t>③</a:t>
            </a:r>
            <a:r>
              <a:rPr altLang="en-US" dirty="0" lang="zh-CN" sz="2400"/>
              <a:t>刺激了列强瓜分中国的野心，掀起列强瓜分中国的狂潮。</a:t>
            </a:r>
            <a:endParaRPr altLang="zh-CN" dirty="0" lang="en-US" sz="2400"/>
          </a:p>
          <a:p>
            <a:r>
              <a:rPr altLang="en-US" dirty="0" lang="zh-CN" sz="2400"/>
              <a:t>④客观上刺激了中国资本主义经济的进一步发展。</a:t>
            </a:r>
            <a:endParaRPr altLang="zh-CN" dirty="0" lang="en-US" sz="2400"/>
          </a:p>
          <a:p>
            <a:r>
              <a:rPr altLang="en-US" dirty="0" lang="zh-CN" sz="2400"/>
              <a:t>⑤使近代中国救亡运动进入了一个新阶段，资产阶级作为新生的政治力量登上历史的舞台，资产阶级维新运动高涨。</a:t>
            </a:r>
            <a:endParaRPr altLang="zh-CN" dirty="0" lang="en-US" sz="2400"/>
          </a:p>
          <a:p>
            <a:endParaRPr altLang="zh-CN" dirty="0" lang="en-US" sz="2400"/>
          </a:p>
          <a:p>
            <a:r>
              <a:rPr altLang="en-US" dirty="0" lang="zh-CN" sz="2400"/>
              <a:t>（</a:t>
            </a:r>
            <a:r>
              <a:rPr altLang="zh-CN" dirty="0" lang="en-US" sz="2400"/>
              <a:t>2</a:t>
            </a:r>
            <a:r>
              <a:rPr altLang="en-US" dirty="0" lang="zh-CN" sz="2400"/>
              <a:t>）以八国联军侵华为转折点：</a:t>
            </a:r>
            <a:endParaRPr altLang="zh-CN" dirty="0" lang="en-US" sz="2400"/>
          </a:p>
          <a:p>
            <a:r>
              <a:rPr altLang="en-US" dirty="0" lang="zh-CN" sz="2400"/>
              <a:t>①使中国的半殖民地半封建社会统治秩序完全确立。</a:t>
            </a:r>
            <a:endParaRPr altLang="zh-CN" dirty="0" lang="en-US" sz="2400"/>
          </a:p>
          <a:p>
            <a:r>
              <a:rPr altLang="en-US" dirty="0" lang="zh-CN" sz="2400"/>
              <a:t>②激起汉族地主实力派与清朝政府的矛盾。</a:t>
            </a:r>
            <a:endParaRPr altLang="zh-CN" dirty="0" lang="en-US" sz="2400"/>
          </a:p>
          <a:p>
            <a:r>
              <a:rPr altLang="en-US" dirty="0" lang="zh-CN" sz="2400"/>
              <a:t>③列强从此达成侵华的新共识：“以华治华”。</a:t>
            </a:r>
            <a:endParaRPr altLang="zh-CN" dirty="0" lang="en-US" sz="2400"/>
          </a:p>
          <a:p>
            <a:r>
              <a:rPr altLang="en-US" dirty="0" lang="zh-CN" sz="2400"/>
              <a:t>④清政府成为帝国主义统治中国的工具。</a:t>
            </a:r>
            <a:endParaRPr altLang="zh-CN" dirty="0" lang="en-US" sz="2400"/>
          </a:p>
          <a:p>
            <a:r>
              <a:rPr altLang="en-US" dirty="0" lang="zh-CN" sz="2400"/>
              <a:t>⑤中国人民同帝国主义、封建主义的矛盾，集中表现在反对清朝统治的斗争上，使辛亥革命获得更加广泛的群众基础。</a:t>
            </a:r>
            <a:endParaRPr altLang="en-US" dirty="0" lang="zh-CN"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7172"/>
            <a:ext cx="12201601" cy="156966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altLang="zh-CN" sz="2400" dirty="0"/>
              <a:t>#</a:t>
            </a:r>
            <a:r>
              <a:rPr lang="zh-CN" altLang="en-US" sz="2400" dirty="0"/>
              <a:t>老照片：甲午战争威海卫陷落</a:t>
            </a:r>
            <a:r>
              <a:rPr lang="en-US" altLang="zh-CN" sz="2400" dirty="0"/>
              <a:t>#1895</a:t>
            </a:r>
            <a:r>
              <a:rPr lang="zh-CN" altLang="en-US" sz="2400" dirty="0"/>
              <a:t>年年初，日军海陆配合攻占威海卫，北洋水师在此战中全军覆没，京畿地区顿时门户大开，位于旅顺的日军也展开进攻，清军全线溃败。清廷只得乞降，派遣李鸿章为全权代表，前往日本和谈。</a:t>
            </a:r>
            <a:r>
              <a:rPr lang="en-US" altLang="zh-CN" sz="2400" dirty="0"/>
              <a:t>1895</a:t>
            </a:r>
            <a:r>
              <a:rPr lang="zh-CN" altLang="en-US" sz="2400" dirty="0"/>
              <a:t>年</a:t>
            </a:r>
            <a:r>
              <a:rPr lang="en-US" altLang="zh-CN" sz="2400" dirty="0"/>
              <a:t>4</a:t>
            </a:r>
            <a:r>
              <a:rPr lang="zh-CN" altLang="en-US" sz="2400" dirty="0"/>
              <a:t>月</a:t>
            </a:r>
            <a:r>
              <a:rPr lang="en-US" altLang="zh-CN" sz="2400" dirty="0"/>
              <a:t>17</a:t>
            </a:r>
            <a:r>
              <a:rPr lang="zh-CN" altLang="en-US" sz="2400" dirty="0"/>
              <a:t>日，</a:t>
            </a:r>
            <a:r>
              <a:rPr lang="en-US" altLang="zh-CN" sz="2400" dirty="0"/>
              <a:t>《</a:t>
            </a:r>
            <a:r>
              <a:rPr lang="zh-CN" altLang="en-US" sz="2400" dirty="0"/>
              <a:t>马关条约</a:t>
            </a:r>
            <a:r>
              <a:rPr lang="en-US" altLang="zh-CN" sz="2400" dirty="0"/>
              <a:t>》</a:t>
            </a:r>
            <a:r>
              <a:rPr lang="zh-CN" altLang="en-US" sz="2400" dirty="0"/>
              <a:t>签订，甲午中日战争结束。 ​​​​</a:t>
            </a:r>
            <a:endParaRPr lang="zh-CN" altLang="en-US" sz="2400" dirty="0"/>
          </a:p>
        </p:txBody>
      </p:sp>
      <p:pic>
        <p:nvPicPr>
          <p:cNvPr id="4" name="图片 3"/>
          <p:cNvPicPr>
            <a:picLocks noChangeAspect="1"/>
          </p:cNvPicPr>
          <p:nvPr/>
        </p:nvPicPr>
        <p:blipFill>
          <a:blip r:embed="rId1"/>
          <a:stretch>
            <a:fillRect/>
          </a:stretch>
        </p:blipFill>
        <p:spPr>
          <a:xfrm>
            <a:off x="2976282" y="1725117"/>
            <a:ext cx="6024282" cy="4608576"/>
          </a:xfrm>
          <a:prstGeom prst="rect">
            <a:avLst/>
          </a:prstGeom>
        </p:spPr>
      </p:pic>
      <p:pic>
        <p:nvPicPr>
          <p:cNvPr id="6" name="图片 5"/>
          <p:cNvPicPr>
            <a:picLocks noChangeAspect="1"/>
          </p:cNvPicPr>
          <p:nvPr/>
        </p:nvPicPr>
        <p:blipFill>
          <a:blip r:embed="rId2"/>
          <a:stretch>
            <a:fillRect/>
          </a:stretch>
        </p:blipFill>
        <p:spPr>
          <a:xfrm>
            <a:off x="3126282" y="1848491"/>
            <a:ext cx="6024282" cy="4676349"/>
          </a:xfrm>
          <a:prstGeom prst="rect">
            <a:avLst/>
          </a:prstGeom>
        </p:spPr>
      </p:pic>
      <p:pic>
        <p:nvPicPr>
          <p:cNvPr id="8" name="图片 7"/>
          <p:cNvPicPr>
            <a:picLocks noChangeAspect="1"/>
          </p:cNvPicPr>
          <p:nvPr/>
        </p:nvPicPr>
        <p:blipFill>
          <a:blip r:embed="rId3"/>
          <a:stretch>
            <a:fillRect/>
          </a:stretch>
        </p:blipFill>
        <p:spPr>
          <a:xfrm>
            <a:off x="3276282" y="2039909"/>
            <a:ext cx="6024282" cy="4570924"/>
          </a:xfrm>
          <a:prstGeom prst="rect">
            <a:avLst/>
          </a:prstGeom>
        </p:spPr>
      </p:pic>
      <p:pic>
        <p:nvPicPr>
          <p:cNvPr id="10" name="图片 9"/>
          <p:cNvPicPr>
            <a:picLocks noChangeAspect="1"/>
          </p:cNvPicPr>
          <p:nvPr/>
        </p:nvPicPr>
        <p:blipFill>
          <a:blip r:embed="rId4"/>
          <a:stretch>
            <a:fillRect/>
          </a:stretch>
        </p:blipFill>
        <p:spPr>
          <a:xfrm>
            <a:off x="4299970" y="1558435"/>
            <a:ext cx="3976905" cy="5135178"/>
          </a:xfrm>
          <a:prstGeom prst="rect">
            <a:avLst/>
          </a:prstGeom>
        </p:spPr>
      </p:pic>
      <p:pic>
        <p:nvPicPr>
          <p:cNvPr id="12" name="图片 11"/>
          <p:cNvPicPr>
            <a:picLocks noChangeAspect="1"/>
          </p:cNvPicPr>
          <p:nvPr/>
        </p:nvPicPr>
        <p:blipFill>
          <a:blip r:embed="rId5"/>
          <a:stretch>
            <a:fillRect/>
          </a:stretch>
        </p:blipFill>
        <p:spPr>
          <a:xfrm>
            <a:off x="3576282" y="2496701"/>
            <a:ext cx="6024282" cy="4171815"/>
          </a:xfrm>
          <a:prstGeom prst="rect">
            <a:avLst/>
          </a:prstGeom>
        </p:spPr>
      </p:pic>
      <p:pic>
        <p:nvPicPr>
          <p:cNvPr id="14" name="图片 13"/>
          <p:cNvPicPr>
            <a:picLocks noChangeAspect="1"/>
          </p:cNvPicPr>
          <p:nvPr/>
        </p:nvPicPr>
        <p:blipFill>
          <a:blip r:embed="rId6"/>
          <a:stretch>
            <a:fillRect/>
          </a:stretch>
        </p:blipFill>
        <p:spPr>
          <a:xfrm>
            <a:off x="3056328" y="1952723"/>
            <a:ext cx="6024282" cy="4698940"/>
          </a:xfrm>
          <a:prstGeom prst="rect">
            <a:avLst/>
          </a:prstGeom>
        </p:spPr>
      </p:pic>
      <p:pic>
        <p:nvPicPr>
          <p:cNvPr id="16" name="图片 15"/>
          <p:cNvPicPr>
            <a:picLocks noChangeAspect="1"/>
          </p:cNvPicPr>
          <p:nvPr/>
        </p:nvPicPr>
        <p:blipFill>
          <a:blip r:embed="rId7"/>
          <a:stretch>
            <a:fillRect/>
          </a:stretch>
        </p:blipFill>
        <p:spPr>
          <a:xfrm>
            <a:off x="3126282" y="1705718"/>
            <a:ext cx="6024282" cy="4811895"/>
          </a:xfrm>
          <a:prstGeom prst="rect">
            <a:avLst/>
          </a:prstGeom>
        </p:spPr>
      </p:pic>
      <p:pic>
        <p:nvPicPr>
          <p:cNvPr id="18" name="图片 17"/>
          <p:cNvPicPr>
            <a:picLocks noChangeAspect="1"/>
          </p:cNvPicPr>
          <p:nvPr/>
        </p:nvPicPr>
        <p:blipFill>
          <a:blip r:embed="rId8"/>
          <a:stretch>
            <a:fillRect/>
          </a:stretch>
        </p:blipFill>
        <p:spPr>
          <a:xfrm>
            <a:off x="3051282" y="1619656"/>
            <a:ext cx="6024282" cy="4811895"/>
          </a:xfrm>
          <a:prstGeom prst="rect">
            <a:avLst/>
          </a:prstGeom>
        </p:spPr>
      </p:pic>
      <p:pic>
        <p:nvPicPr>
          <p:cNvPr id="20" name="图片 19"/>
          <p:cNvPicPr>
            <a:picLocks noChangeAspect="1"/>
          </p:cNvPicPr>
          <p:nvPr/>
        </p:nvPicPr>
        <p:blipFill>
          <a:blip r:embed="rId9"/>
          <a:stretch>
            <a:fillRect/>
          </a:stretch>
        </p:blipFill>
        <p:spPr>
          <a:xfrm>
            <a:off x="3051282" y="1698491"/>
            <a:ext cx="6024282" cy="4811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866963"/>
            <a:ext cx="12192000" cy="5149992"/>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21" name="组合 20"/>
          <p:cNvGrpSpPr/>
          <p:nvPr/>
        </p:nvGrpSpPr>
        <p:grpSpPr bwMode="auto">
          <a:xfrm>
            <a:off x="317502" y="1085264"/>
            <a:ext cx="3699500" cy="777502"/>
            <a:chOff x="1712752" y="87094"/>
            <a:chExt cx="5123771" cy="762395"/>
          </a:xfrm>
        </p:grpSpPr>
        <p:grpSp>
          <p:nvGrpSpPr>
            <p:cNvPr id="22" name="组合 174"/>
            <p:cNvGrpSpPr/>
            <p:nvPr/>
          </p:nvGrpSpPr>
          <p:grpSpPr bwMode="auto">
            <a:xfrm>
              <a:off x="1712752" y="87094"/>
              <a:ext cx="5123771" cy="762395"/>
              <a:chOff x="-465713" y="109174"/>
              <a:chExt cx="5123771" cy="762395"/>
            </a:xfrm>
          </p:grpSpPr>
          <p:grpSp>
            <p:nvGrpSpPr>
              <p:cNvPr id="24" name="组合 176"/>
              <p:cNvGrpSpPr/>
              <p:nvPr/>
            </p:nvGrpSpPr>
            <p:grpSpPr bwMode="auto">
              <a:xfrm>
                <a:off x="-123647" y="109174"/>
                <a:ext cx="4781705" cy="762395"/>
                <a:chOff x="2511726" y="-1028650"/>
                <a:chExt cx="4958719" cy="790618"/>
              </a:xfrm>
            </p:grpSpPr>
            <p:pic>
              <p:nvPicPr>
                <p:cNvPr id="28"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29"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0"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1"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32"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25" name="组合 179"/>
              <p:cNvGrpSpPr/>
              <p:nvPr/>
            </p:nvGrpSpPr>
            <p:grpSpPr bwMode="auto">
              <a:xfrm>
                <a:off x="-465713" y="254243"/>
                <a:ext cx="580004" cy="433657"/>
                <a:chOff x="179512" y="202034"/>
                <a:chExt cx="580004" cy="433657"/>
              </a:xfrm>
            </p:grpSpPr>
            <p:sp>
              <p:nvSpPr>
                <p:cNvPr id="26"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27"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23" name="矩形 22"/>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33" name="矩形 32"/>
          <p:cNvSpPr/>
          <p:nvPr/>
        </p:nvSpPr>
        <p:spPr>
          <a:xfrm>
            <a:off x="952125" y="1246114"/>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5" name="图片 4"/>
          <p:cNvPicPr>
            <a:picLocks noChangeAspect="1"/>
          </p:cNvPicPr>
          <p:nvPr/>
        </p:nvPicPr>
        <p:blipFill rotWithShape="1">
          <a:blip r:embed="rId3"/>
          <a:stretch>
            <a:fillRect/>
          </a:stretch>
        </p:blipFill>
        <p:spPr>
          <a:xfrm>
            <a:off x="227465" y="206913"/>
            <a:ext cx="5079252" cy="643195"/>
          </a:xfrm>
          <a:prstGeom prst="rect">
            <a:avLst/>
          </a:prstGeom>
          <a:ln cap="sq" cmpd="thickThin" w="228600">
            <a:solidFill>
              <a:srgbClr val="000000"/>
            </a:solidFill>
            <a:prstDash val="solid"/>
            <a:miter lim="800000"/>
            <a:headEnd/>
            <a:tailEnd/>
          </a:ln>
          <a:effectLst>
            <a:innerShdw blurRad="76200">
              <a:srgbClr val="000000"/>
            </a:innerShdw>
          </a:effectLst>
        </p:spPr>
      </p:pic>
      <p:pic>
        <p:nvPicPr>
          <p:cNvPr id="7" name="图片 6"/>
          <p:cNvPicPr>
            <a:picLocks noChangeAspect="1"/>
          </p:cNvPicPr>
          <p:nvPr/>
        </p:nvPicPr>
        <p:blipFill>
          <a:blip r:embed="rId4"/>
          <a:stretch>
            <a:fillRect/>
          </a:stretch>
        </p:blipFill>
        <p:spPr>
          <a:xfrm>
            <a:off x="863048" y="2679162"/>
            <a:ext cx="6477000" cy="3971925"/>
          </a:xfrm>
          <a:prstGeom prst="roundRect">
            <a:avLst/>
          </a:prstGeom>
        </p:spPr>
      </p:pic>
      <p:sp>
        <p:nvSpPr>
          <p:cNvPr id="8" name="文本框 7"/>
          <p:cNvSpPr txBox="1"/>
          <p:nvPr/>
        </p:nvSpPr>
        <p:spPr>
          <a:xfrm>
            <a:off x="7675366" y="3225478"/>
            <a:ext cx="3653586" cy="3108543"/>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rtlCol="0" wrap="square">
            <a:spAutoFit/>
          </a:bodyPr>
          <a:lstStyle/>
          <a:p>
            <a:pPr algn="just"/>
            <a:r>
              <a:rPr altLang="en-US" dirty="0" lang="zh-CN" sz="2800">
                <a:solidFill>
                  <a:schemeClr val="bg1"/>
                </a:solidFill>
              </a:rPr>
              <a:t>         中法战争是中国人民反对侵略并取得胜利的战争，但转眼之间却被清政府的妥协投降路线葬送。法国不胜而胜，中国不败而败。（</a:t>
            </a:r>
            <a:r>
              <a:rPr altLang="zh-CN" dirty="0" lang="en-US" sz="2800">
                <a:solidFill>
                  <a:schemeClr val="bg1"/>
                </a:solidFill>
              </a:rPr>
              <a:t>1885</a:t>
            </a:r>
            <a:r>
              <a:rPr altLang="en-US" dirty="0" lang="zh-CN" sz="2800">
                <a:solidFill>
                  <a:schemeClr val="bg1"/>
                </a:solidFill>
              </a:rPr>
              <a:t>年）</a:t>
            </a:r>
            <a:endParaRPr altLang="en-US" dirty="0" lang="zh-CN" sz="2800">
              <a:solidFill>
                <a:schemeClr val="bg1"/>
              </a:solidFill>
            </a:endParaRPr>
          </a:p>
        </p:txBody>
      </p:sp>
      <p:pic>
        <p:nvPicPr>
          <p:cNvPr descr="C:\Users\Administrator\Desktop\b4c9f5045d779830b69441867804ef8c.png" id="36" name="Picture 2"/>
          <p:cNvPicPr>
            <a:picLocks noChangeArrowheads="1" noChangeAspect="1"/>
          </p:cNvPicPr>
          <p:nvPr/>
        </p:nvPicPr>
        <p:blipFill>
          <a:blip cstate="print" r:embed="rId5">
            <a:biLevel thresh="50000"/>
          </a:blip>
          <a:srcRect b="19"/>
          <a:stretch>
            <a:fillRect/>
          </a:stretch>
        </p:blipFill>
        <p:spPr bwMode="auto">
          <a:xfrm>
            <a:off x="505629" y="1986296"/>
            <a:ext cx="637296" cy="593985"/>
          </a:xfrm>
          <a:prstGeom prst="rect">
            <a:avLst/>
          </a:prstGeom>
          <a:noFill/>
        </p:spPr>
      </p:pic>
      <p:sp>
        <p:nvSpPr>
          <p:cNvPr id="38" name="文本框 37"/>
          <p:cNvSpPr txBox="1"/>
          <p:nvPr/>
        </p:nvSpPr>
        <p:spPr>
          <a:xfrm>
            <a:off x="1389331" y="1894673"/>
            <a:ext cx="9413338" cy="707886"/>
          </a:xfrm>
          <a:prstGeom prst="rect">
            <a:avLst/>
          </a:prstGeom>
          <a:noFill/>
        </p:spPr>
        <p:txBody>
          <a:bodyPr rtlCol="0" wrap="square">
            <a:spAutoFit/>
          </a:bodyPr>
          <a:lstStyle/>
          <a:p>
            <a:r>
              <a:rPr altLang="en-US" dirty="0" lang="zh-CN" sz="4000" u="sng">
                <a:solidFill>
                  <a:schemeClr val="bg1"/>
                </a:solidFill>
                <a:latin charset="-122" panose="02010800040101010101" pitchFamily="2" typeface="华文新魏"/>
                <a:ea charset="-122" panose="02010800040101010101" pitchFamily="2" typeface="华文新魏"/>
              </a:rPr>
              <a:t>中法战争</a:t>
            </a:r>
            <a:r>
              <a:rPr altLang="en-US" dirty="0" lang="zh-CN" sz="4000">
                <a:solidFill>
                  <a:schemeClr val="bg1"/>
                </a:solidFill>
                <a:latin charset="-122" panose="02010800040101010101" pitchFamily="2" typeface="华文新魏"/>
                <a:ea charset="-122" panose="02010800040101010101" pitchFamily="2" typeface="华文新魏"/>
              </a:rPr>
              <a:t>中国不败而败，刺激了日本侵略</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id="39" name="图片 38"/>
          <p:cNvPicPr>
            <a:picLocks noChangeAspect="1"/>
          </p:cNvPicPr>
          <p:nvPr/>
        </p:nvPicPr>
        <p:blipFill>
          <a:blip r:embed="rId6"/>
          <a:stretch>
            <a:fillRect/>
          </a:stretch>
        </p:blipFill>
        <p:spPr>
          <a:xfrm>
            <a:off x="10216492" y="32090"/>
            <a:ext cx="1943928" cy="1294656"/>
          </a:xfrm>
          <a:prstGeom prst="rect">
            <a:avLst/>
          </a:prstGeom>
        </p:spPr>
      </p:pic>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7"/>
                                        </p:tgtEl>
                                        <p:attrNameLst>
                                          <p:attrName>style.visibility</p:attrName>
                                        </p:attrNameLst>
                                      </p:cBhvr>
                                      <p:to>
                                        <p:strVal val="visible"/>
                                      </p:to>
                                    </p:set>
                                    <p:animEffect filter="fade" transition="in">
                                      <p:cBhvr>
                                        <p:cTn dur="1000" id="7"/>
                                        <p:tgtEl>
                                          <p:spTgt spid="7"/>
                                        </p:tgtEl>
                                      </p:cBhvr>
                                    </p:animEffect>
                                    <p:anim calcmode="lin" valueType="num">
                                      <p:cBhvr>
                                        <p:cTn dur="1000" fill="hold" id="8"/>
                                        <p:tgtEl>
                                          <p:spTgt spid="7"/>
                                        </p:tgtEl>
                                        <p:attrNameLst>
                                          <p:attrName>ppt_x</p:attrName>
                                        </p:attrNameLst>
                                      </p:cBhvr>
                                      <p:tavLst>
                                        <p:tav tm="0">
                                          <p:val>
                                            <p:strVal val="#ppt_x"/>
                                          </p:val>
                                        </p:tav>
                                        <p:tav tm="100000">
                                          <p:val>
                                            <p:strVal val="#ppt_x"/>
                                          </p:val>
                                        </p:tav>
                                      </p:tavLst>
                                    </p:anim>
                                    <p:anim calcmode="lin" valueType="num">
                                      <p:cBhvr>
                                        <p:cTn dur="1000" fill="hold" id="9"/>
                                        <p:tgtEl>
                                          <p:spTgt spid="7"/>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10" presetSubtype="0">
                                  <p:stCondLst>
                                    <p:cond delay="0"/>
                                  </p:stCondLst>
                                  <p:childTnLst>
                                    <p:set>
                                      <p:cBhvr>
                                        <p:cTn dur="1" fill="hold" id="13">
                                          <p:stCondLst>
                                            <p:cond delay="0"/>
                                          </p:stCondLst>
                                        </p:cTn>
                                        <p:tgtEl>
                                          <p:spTgt spid="36"/>
                                        </p:tgtEl>
                                        <p:attrNameLst>
                                          <p:attrName>style.visibility</p:attrName>
                                        </p:attrNameLst>
                                      </p:cBhvr>
                                      <p:to>
                                        <p:strVal val="visible"/>
                                      </p:to>
                                    </p:set>
                                    <p:animEffect filter="fade" transition="in">
                                      <p:cBhvr>
                                        <p:cTn dur="500" id="14"/>
                                        <p:tgtEl>
                                          <p:spTgt spid="36"/>
                                        </p:tgtEl>
                                      </p:cBhvr>
                                    </p:animEffect>
                                  </p:childTnLst>
                                </p:cTn>
                              </p:par>
                              <p:par>
                                <p:cTn fill="hold" grpId="0" id="15" nodeType="withEffect" presetClass="entr" presetID="16" presetSubtype="21">
                                  <p:stCondLst>
                                    <p:cond delay="0"/>
                                  </p:stCondLst>
                                  <p:childTnLst>
                                    <p:set>
                                      <p:cBhvr>
                                        <p:cTn dur="1" fill="hold" id="16">
                                          <p:stCondLst>
                                            <p:cond delay="0"/>
                                          </p:stCondLst>
                                        </p:cTn>
                                        <p:tgtEl>
                                          <p:spTgt spid="38"/>
                                        </p:tgtEl>
                                        <p:attrNameLst>
                                          <p:attrName>style.visibility</p:attrName>
                                        </p:attrNameLst>
                                      </p:cBhvr>
                                      <p:to>
                                        <p:strVal val="visible"/>
                                      </p:to>
                                    </p:set>
                                    <p:animEffect filter="barn(inVertical)" transition="in">
                                      <p:cBhvr>
                                        <p:cTn dur="500" id="17"/>
                                        <p:tgtEl>
                                          <p:spTgt spid="38"/>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42" presetSubtype="0">
                                  <p:stCondLst>
                                    <p:cond delay="0"/>
                                  </p:stCondLst>
                                  <p:childTnLst>
                                    <p:set>
                                      <p:cBhvr>
                                        <p:cTn dur="1" fill="hold" id="21">
                                          <p:stCondLst>
                                            <p:cond delay="0"/>
                                          </p:stCondLst>
                                        </p:cTn>
                                        <p:tgtEl>
                                          <p:spTgt spid="8"/>
                                        </p:tgtEl>
                                        <p:attrNameLst>
                                          <p:attrName>style.visibility</p:attrName>
                                        </p:attrNameLst>
                                      </p:cBhvr>
                                      <p:to>
                                        <p:strVal val="visible"/>
                                      </p:to>
                                    </p:set>
                                    <p:animEffect filter="fade" transition="in">
                                      <p:cBhvr>
                                        <p:cTn dur="1000" id="22"/>
                                        <p:tgtEl>
                                          <p:spTgt spid="8"/>
                                        </p:tgtEl>
                                      </p:cBhvr>
                                    </p:animEffect>
                                    <p:anim calcmode="lin" valueType="num">
                                      <p:cBhvr>
                                        <p:cTn dur="1000" fill="hold" id="23"/>
                                        <p:tgtEl>
                                          <p:spTgt spid="8"/>
                                        </p:tgtEl>
                                        <p:attrNameLst>
                                          <p:attrName>ppt_x</p:attrName>
                                        </p:attrNameLst>
                                      </p:cBhvr>
                                      <p:tavLst>
                                        <p:tav tm="0">
                                          <p:val>
                                            <p:strVal val="#ppt_x"/>
                                          </p:val>
                                        </p:tav>
                                        <p:tav tm="100000">
                                          <p:val>
                                            <p:strVal val="#ppt_x"/>
                                          </p:val>
                                        </p:tav>
                                      </p:tavLst>
                                    </p:anim>
                                    <p:anim calcmode="lin" valueType="num">
                                      <p:cBhvr>
                                        <p:cTn dur="1000" fill="hold" id="24"/>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P grpId="0" spid="38"/>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0451" y="955035"/>
            <a:ext cx="11140440" cy="1508105"/>
          </a:xfrm>
          <a:prstGeom prst="rect">
            <a:avLst/>
          </a:prstGeom>
          <a:ln w="38100">
            <a:solidFill>
              <a:schemeClr val="tx1"/>
            </a:solidFill>
          </a:ln>
        </p:spPr>
        <p:txBody>
          <a:bodyPr wrap="square">
            <a:spAutoFit/>
          </a:bodyPr>
          <a:lstStyle/>
          <a:p>
            <a:pPr algn="just">
              <a:spcAft>
                <a:spcPts val="0"/>
              </a:spcAft>
            </a:pPr>
            <a:r>
              <a:rPr lang="zh-CN" altLang="en-US" sz="3200" b="1" dirty="0">
                <a:latin typeface="仿宋_GB2312" panose="02010609030101010101" pitchFamily="49" charset="-122"/>
                <a:ea typeface="仿宋_GB2312" panose="02010609030101010101" pitchFamily="49" charset="-122"/>
              </a:rPr>
              <a:t>  “</a:t>
            </a:r>
            <a:r>
              <a:rPr lang="zh-CN" altLang="zh-CN" sz="3200" b="1" dirty="0">
                <a:latin typeface="仿宋_GB2312" panose="02010609030101010101" pitchFamily="49" charset="-122"/>
                <a:ea typeface="仿宋_GB2312" panose="02010609030101010101" pitchFamily="49" charset="-122"/>
              </a:rPr>
              <a:t>中国昔日自夸之处</a:t>
            </a:r>
            <a:r>
              <a:rPr lang="zh-CN" altLang="en-US" sz="3200" b="1" dirty="0">
                <a:latin typeface="仿宋_GB2312" panose="02010609030101010101" pitchFamily="49" charset="-122"/>
                <a:ea typeface="仿宋_GB2312" panose="02010609030101010101" pitchFamily="49" charset="-122"/>
              </a:rPr>
              <a:t>，</a:t>
            </a:r>
            <a:r>
              <a:rPr lang="zh-CN" altLang="zh-CN" sz="3200" b="1" dirty="0">
                <a:latin typeface="仿宋_GB2312" panose="02010609030101010101" pitchFamily="49" charset="-122"/>
                <a:ea typeface="仿宋_GB2312" panose="02010609030101010101" pitchFamily="49" charset="-122"/>
              </a:rPr>
              <a:t>至此而扫地殆尽 </a:t>
            </a:r>
            <a:r>
              <a:rPr lang="en-US" altLang="zh-CN" sz="3200" b="1" dirty="0">
                <a:latin typeface="仿宋_GB2312" panose="02010609030101010101" pitchFamily="49" charset="-122"/>
                <a:ea typeface="仿宋_GB2312" panose="02010609030101010101" pitchFamily="49" charset="-122"/>
              </a:rPr>
              <a:t>……</a:t>
            </a:r>
            <a:r>
              <a:rPr lang="zh-CN" altLang="zh-CN" sz="3200" b="1" dirty="0">
                <a:latin typeface="仿宋_GB2312" panose="02010609030101010101" pitchFamily="49" charset="-122"/>
                <a:ea typeface="仿宋_GB2312" panose="02010609030101010101" pitchFamily="49" charset="-122"/>
              </a:rPr>
              <a:t>总而言之</a:t>
            </a:r>
            <a:r>
              <a:rPr lang="zh-CN" altLang="en-US" sz="3200" b="1" dirty="0">
                <a:latin typeface="仿宋_GB2312" panose="02010609030101010101" pitchFamily="49" charset="-122"/>
                <a:ea typeface="仿宋_GB2312" panose="02010609030101010101" pitchFamily="49" charset="-122"/>
              </a:rPr>
              <a:t>，</a:t>
            </a:r>
            <a:r>
              <a:rPr lang="zh-CN" altLang="zh-CN" sz="3200" b="1" dirty="0">
                <a:latin typeface="仿宋_GB2312" panose="02010609030101010101" pitchFamily="49" charset="-122"/>
                <a:ea typeface="仿宋_GB2312" panose="02010609030101010101" pitchFamily="49" charset="-122"/>
              </a:rPr>
              <a:t>中国至今日</a:t>
            </a:r>
            <a:r>
              <a:rPr lang="zh-CN" altLang="en-US" sz="3200" b="1" dirty="0">
                <a:latin typeface="仿宋_GB2312" panose="02010609030101010101" pitchFamily="49" charset="-122"/>
                <a:ea typeface="仿宋_GB2312" panose="02010609030101010101" pitchFamily="49" charset="-122"/>
              </a:rPr>
              <a:t>，</a:t>
            </a:r>
            <a:r>
              <a:rPr lang="zh-CN" altLang="zh-CN" sz="3200" b="1" dirty="0">
                <a:latin typeface="仿宋_GB2312" panose="02010609030101010101" pitchFamily="49" charset="-122"/>
                <a:ea typeface="仿宋_GB2312" panose="02010609030101010101" pitchFamily="49" charset="-122"/>
              </a:rPr>
              <a:t>实已一败涂地</a:t>
            </a:r>
            <a:r>
              <a:rPr lang="zh-CN" altLang="en-US" sz="3200" b="1" dirty="0">
                <a:latin typeface="仿宋_GB2312" panose="02010609030101010101" pitchFamily="49" charset="-122"/>
                <a:ea typeface="仿宋_GB2312" panose="02010609030101010101" pitchFamily="49" charset="-122"/>
              </a:rPr>
              <a:t>，</a:t>
            </a:r>
            <a:r>
              <a:rPr lang="zh-CN" altLang="zh-CN" sz="3200" b="1" dirty="0">
                <a:latin typeface="仿宋_GB2312" panose="02010609030101010101" pitchFamily="49" charset="-122"/>
                <a:ea typeface="仿宋_GB2312" panose="02010609030101010101" pitchFamily="49" charset="-122"/>
              </a:rPr>
              <a:t>不可收拾 。</a:t>
            </a:r>
            <a:r>
              <a:rPr lang="zh-CN" altLang="en-US" sz="3200" b="1" dirty="0">
                <a:latin typeface="仿宋_GB2312" panose="02010609030101010101" pitchFamily="49" charset="-122"/>
                <a:ea typeface="仿宋_GB2312" panose="02010609030101010101" pitchFamily="49" charset="-122"/>
              </a:rPr>
              <a:t>”</a:t>
            </a:r>
            <a:endParaRPr lang="zh-CN" altLang="zh-CN" sz="3200" b="1" dirty="0">
              <a:latin typeface="仿宋_GB2312" panose="02010609030101010101" pitchFamily="49" charset="-122"/>
              <a:ea typeface="仿宋_GB2312" panose="02010609030101010101" pitchFamily="49" charset="-122"/>
            </a:endParaRPr>
          </a:p>
          <a:p>
            <a:pPr algn="just">
              <a:spcAft>
                <a:spcPts val="0"/>
              </a:spcAft>
            </a:pPr>
            <a:r>
              <a:rPr lang="en-US" altLang="zh-CN" sz="2800" b="1" dirty="0">
                <a:latin typeface="黑体" panose="02010609060101010101" pitchFamily="49" charset="-122"/>
                <a:ea typeface="黑体" panose="02010609060101010101" pitchFamily="49" charset="-122"/>
              </a:rPr>
              <a:t>    </a:t>
            </a:r>
            <a:r>
              <a:rPr lang="en-US" altLang="zh-CN" sz="2800" b="1" dirty="0">
                <a:latin typeface="宋体" panose="02010600030101010101" pitchFamily="2" charset="-122"/>
                <a:ea typeface="宋体" panose="02010600030101010101" pitchFamily="2" charset="-122"/>
              </a:rPr>
              <a:t>——</a:t>
            </a:r>
            <a:r>
              <a:rPr lang="zh-CN" altLang="zh-CN" sz="2800" b="1" dirty="0">
                <a:latin typeface="宋体" panose="02010600030101010101" pitchFamily="2" charset="-122"/>
                <a:ea typeface="宋体" panose="02010600030101010101" pitchFamily="2" charset="-122"/>
              </a:rPr>
              <a:t>《满招损谦受益时乃天道论》</a:t>
            </a:r>
            <a:r>
              <a:rPr lang="zh-CN" altLang="en-US" sz="2800" b="1" dirty="0">
                <a:latin typeface="宋体" panose="02010600030101010101" pitchFamily="2" charset="-122"/>
                <a:ea typeface="宋体" panose="02010600030101010101" pitchFamily="2" charset="-122"/>
              </a:rPr>
              <a:t>，</a:t>
            </a:r>
            <a:r>
              <a:rPr lang="zh-CN" altLang="zh-CN" sz="2800" b="1" dirty="0">
                <a:latin typeface="宋体" panose="02010600030101010101" pitchFamily="2" charset="-122"/>
                <a:ea typeface="宋体" panose="02010600030101010101" pitchFamily="2" charset="-122"/>
              </a:rPr>
              <a:t>《万国公报》</a:t>
            </a:r>
            <a:r>
              <a:rPr lang="en-US" altLang="zh-CN" sz="2800" b="1" dirty="0">
                <a:latin typeface="宋体" panose="02010600030101010101" pitchFamily="2" charset="-122"/>
                <a:ea typeface="宋体" panose="02010600030101010101" pitchFamily="2" charset="-122"/>
              </a:rPr>
              <a:t>1894</a:t>
            </a:r>
            <a:r>
              <a:rPr lang="zh-CN" altLang="zh-CN" sz="2800" b="1" dirty="0">
                <a:latin typeface="宋体" panose="02010600030101010101" pitchFamily="2" charset="-122"/>
                <a:ea typeface="宋体" panose="02010600030101010101" pitchFamily="2" charset="-122"/>
              </a:rPr>
              <a:t>年</a:t>
            </a:r>
            <a:r>
              <a:rPr lang="en-US" altLang="zh-CN" sz="2800" b="1" dirty="0">
                <a:latin typeface="宋体" panose="02010600030101010101" pitchFamily="2" charset="-122"/>
                <a:ea typeface="宋体" panose="02010600030101010101" pitchFamily="2" charset="-122"/>
              </a:rPr>
              <a:t>11</a:t>
            </a:r>
            <a:r>
              <a:rPr lang="zh-CN" altLang="zh-CN" sz="2800" b="1" dirty="0">
                <a:latin typeface="宋体" panose="02010600030101010101" pitchFamily="2" charset="-122"/>
                <a:ea typeface="宋体" panose="02010600030101010101" pitchFamily="2" charset="-122"/>
              </a:rPr>
              <a:t>月卷。</a:t>
            </a:r>
            <a:endParaRPr lang="zh-CN" altLang="zh-CN" sz="2800" b="1" dirty="0">
              <a:latin typeface="宋体" panose="02010600030101010101" pitchFamily="2" charset="-122"/>
              <a:ea typeface="宋体" panose="02010600030101010101" pitchFamily="2" charset="-122"/>
            </a:endParaRPr>
          </a:p>
        </p:txBody>
      </p:sp>
      <p:sp>
        <p:nvSpPr>
          <p:cNvPr id="3" name="矩形 2"/>
          <p:cNvSpPr/>
          <p:nvPr/>
        </p:nvSpPr>
        <p:spPr>
          <a:xfrm>
            <a:off x="540451" y="3470079"/>
            <a:ext cx="11140440" cy="2554545"/>
          </a:xfrm>
          <a:prstGeom prst="rect">
            <a:avLst/>
          </a:prstGeom>
          <a:ln w="38100">
            <a:solidFill>
              <a:schemeClr val="tx1"/>
            </a:solidFill>
          </a:ln>
        </p:spPr>
        <p:txBody>
          <a:bodyPr wrap="square">
            <a:spAutoFit/>
          </a:bodyPr>
          <a:lstStyle/>
          <a:p>
            <a:pPr algn="just"/>
            <a:r>
              <a:rPr lang="zh-CN" altLang="en-US" sz="3200" b="1" dirty="0">
                <a:latin typeface="仿宋_GB2312" panose="02010609030101010101" pitchFamily="49" charset="-122"/>
                <a:ea typeface="仿宋_GB2312" panose="02010609030101010101" pitchFamily="49" charset="-122"/>
              </a:rPr>
              <a:t>  “</a:t>
            </a:r>
            <a:r>
              <a:rPr lang="zh-CN" altLang="zh-CN" sz="3200" b="1" dirty="0">
                <a:latin typeface="仿宋_GB2312" panose="02010609030101010101" pitchFamily="49" charset="-122"/>
                <a:ea typeface="仿宋_GB2312" panose="02010609030101010101" pitchFamily="49" charset="-122"/>
              </a:rPr>
              <a:t>不论是陆军在平壤的大捷，还是海军在黄海的大胜，皆可测知清国战斗力之低下。若如此势如破竹直捣其巢穴亦非难事。</a:t>
            </a:r>
            <a:r>
              <a:rPr lang="zh-CN" altLang="en-US" sz="3200" b="1" dirty="0">
                <a:latin typeface="仿宋_GB2312" panose="02010609030101010101" pitchFamily="49" charset="-122"/>
                <a:ea typeface="仿宋_GB2312" panose="02010609030101010101" pitchFamily="49" charset="-122"/>
              </a:rPr>
              <a:t>”</a:t>
            </a:r>
            <a:endParaRPr lang="en-US" altLang="zh-CN" sz="3200" b="1" dirty="0">
              <a:latin typeface="仿宋_GB2312" panose="02010609030101010101" pitchFamily="49" charset="-122"/>
              <a:ea typeface="仿宋_GB2312" panose="02010609030101010101" pitchFamily="49" charset="-122"/>
            </a:endParaRPr>
          </a:p>
          <a:p>
            <a:pPr algn="just"/>
            <a:r>
              <a:rPr lang="en-US" altLang="zh-CN" sz="3200" b="1" dirty="0">
                <a:latin typeface="黑体" panose="02010609060101010101" pitchFamily="49" charset="-122"/>
                <a:ea typeface="黑体" panose="02010609060101010101" pitchFamily="49" charset="-122"/>
              </a:rPr>
              <a:t>    </a:t>
            </a:r>
            <a:r>
              <a:rPr lang="en-US" altLang="zh-CN" sz="2800" b="1" dirty="0">
                <a:latin typeface="+mn-ea"/>
              </a:rPr>
              <a:t>——</a:t>
            </a:r>
            <a:r>
              <a:rPr lang="zh-CN" altLang="zh-CN" sz="2800" b="1" dirty="0">
                <a:latin typeface="+mn-ea"/>
              </a:rPr>
              <a:t>《</a:t>
            </a:r>
            <a:r>
              <a:rPr lang="zh-CN" altLang="en-US" sz="2800" b="1" dirty="0">
                <a:latin typeface="+mn-ea"/>
              </a:rPr>
              <a:t>值此前途有望的时期</a:t>
            </a:r>
            <a:r>
              <a:rPr lang="zh-CN" altLang="zh-CN" sz="2800" b="1" dirty="0">
                <a:latin typeface="+mn-ea"/>
              </a:rPr>
              <a:t>》《东京朝日新闻》</a:t>
            </a:r>
            <a:r>
              <a:rPr lang="en-US" altLang="zh-CN" sz="2800" b="1" dirty="0">
                <a:latin typeface="+mn-ea"/>
              </a:rPr>
              <a:t>1894</a:t>
            </a:r>
            <a:r>
              <a:rPr lang="zh-CN" altLang="zh-CN" sz="2800" b="1" dirty="0">
                <a:latin typeface="+mn-ea"/>
              </a:rPr>
              <a:t>年</a:t>
            </a:r>
            <a:r>
              <a:rPr lang="en-US" altLang="zh-CN" sz="2800" b="1" dirty="0">
                <a:latin typeface="+mn-ea"/>
              </a:rPr>
              <a:t>9</a:t>
            </a:r>
            <a:r>
              <a:rPr lang="zh-CN" altLang="zh-CN" sz="2800" b="1" dirty="0">
                <a:latin typeface="+mn-ea"/>
              </a:rPr>
              <a:t>月</a:t>
            </a:r>
            <a:r>
              <a:rPr lang="en-US" altLang="zh-CN" sz="2800" b="1" dirty="0">
                <a:latin typeface="+mn-ea"/>
              </a:rPr>
              <a:t>25</a:t>
            </a:r>
            <a:r>
              <a:rPr lang="zh-CN" altLang="zh-CN" sz="2800" b="1" dirty="0">
                <a:latin typeface="+mn-ea"/>
              </a:rPr>
              <a:t>日，“社论”，第</a:t>
            </a:r>
            <a:r>
              <a:rPr lang="en-US" altLang="zh-CN" sz="2800" b="1" dirty="0">
                <a:latin typeface="+mn-ea"/>
              </a:rPr>
              <a:t>2</a:t>
            </a:r>
            <a:r>
              <a:rPr lang="zh-CN" altLang="zh-CN" sz="2800" b="1" dirty="0">
                <a:latin typeface="+mn-ea"/>
              </a:rPr>
              <a:t>版</a:t>
            </a:r>
            <a:endParaRPr lang="zh-CN" altLang="zh-CN" sz="2800" b="1" dirty="0">
              <a:latin typeface="+mn-ea"/>
            </a:endParaRPr>
          </a:p>
        </p:txBody>
      </p:sp>
      <p:pic>
        <p:nvPicPr>
          <p:cNvPr id="4" name="Picture 15">
            <a:hlinkClick r:id="rId1" action="ppaction://hlinksldjump"/>
          </p:cNvPr>
          <p:cNvPicPr>
            <a:picLocks noChangeAspect="1" noChangeArrowheads="1"/>
          </p:cNvPicPr>
          <p:nvPr/>
        </p:nvPicPr>
        <p:blipFill>
          <a:blip r:embed="rId2">
            <a:clrChange>
              <a:clrFrom>
                <a:srgbClr val="020000"/>
              </a:clrFrom>
              <a:clrTo>
                <a:srgbClr val="020000">
                  <a:alpha val="0"/>
                </a:srgbClr>
              </a:clrTo>
            </a:clrChange>
            <a:extLst>
              <a:ext uri="{28A0092B-C50C-407E-A947-70E740481C1C}">
                <a14:useLocalDpi xmlns:a14="http://schemas.microsoft.com/office/drawing/2010/main" val="0"/>
              </a:ext>
            </a:extLst>
          </a:blip>
          <a:srcRect/>
          <a:stretch>
            <a:fillRect/>
          </a:stretch>
        </p:blipFill>
        <p:spPr bwMode="auto">
          <a:xfrm>
            <a:off x="10960166" y="6450269"/>
            <a:ext cx="720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808582" y="1190551"/>
            <a:ext cx="7595044" cy="5053030"/>
          </a:xfrm>
          <a:prstGeom prst="rect">
            <a:avLst/>
          </a:prstGeom>
        </p:spPr>
      </p:pic>
      <p:pic>
        <p:nvPicPr>
          <p:cNvPr id="7" name="图片 6"/>
          <p:cNvPicPr>
            <a:picLocks noChangeAspect="1"/>
          </p:cNvPicPr>
          <p:nvPr/>
        </p:nvPicPr>
        <p:blipFill>
          <a:blip r:embed="rId2"/>
          <a:stretch>
            <a:fillRect/>
          </a:stretch>
        </p:blipFill>
        <p:spPr>
          <a:xfrm>
            <a:off x="1527004" y="1190551"/>
            <a:ext cx="7793420" cy="4455664"/>
          </a:xfrm>
          <a:prstGeom prst="rect">
            <a:avLst/>
          </a:prstGeom>
        </p:spPr>
      </p:pic>
      <p:pic>
        <p:nvPicPr>
          <p:cNvPr id="9" name="图片 8"/>
          <p:cNvPicPr>
            <a:picLocks noChangeAspect="1"/>
          </p:cNvPicPr>
          <p:nvPr/>
        </p:nvPicPr>
        <p:blipFill>
          <a:blip r:embed="rId3"/>
          <a:stretch>
            <a:fillRect/>
          </a:stretch>
        </p:blipFill>
        <p:spPr>
          <a:xfrm>
            <a:off x="1485445" y="1173199"/>
            <a:ext cx="8425453" cy="4594125"/>
          </a:xfrm>
          <a:prstGeom prst="rect">
            <a:avLst/>
          </a:prstGeom>
        </p:spPr>
      </p:pic>
      <p:pic>
        <p:nvPicPr>
          <p:cNvPr id="11" name="图片 10"/>
          <p:cNvPicPr>
            <a:picLocks noChangeAspect="1"/>
          </p:cNvPicPr>
          <p:nvPr/>
        </p:nvPicPr>
        <p:blipFill>
          <a:blip r:embed="rId4"/>
          <a:stretch>
            <a:fillRect/>
          </a:stretch>
        </p:blipFill>
        <p:spPr>
          <a:xfrm>
            <a:off x="1594603" y="1200666"/>
            <a:ext cx="8357896" cy="4783342"/>
          </a:xfrm>
          <a:prstGeom prst="rect">
            <a:avLst/>
          </a:prstGeom>
        </p:spPr>
      </p:pic>
      <p:pic>
        <p:nvPicPr>
          <p:cNvPr id="13" name="图片 12"/>
          <p:cNvPicPr>
            <a:picLocks noChangeAspect="1"/>
          </p:cNvPicPr>
          <p:nvPr/>
        </p:nvPicPr>
        <p:blipFill>
          <a:blip r:embed="rId5"/>
          <a:stretch>
            <a:fillRect/>
          </a:stretch>
        </p:blipFill>
        <p:spPr>
          <a:xfrm>
            <a:off x="1591785" y="1239118"/>
            <a:ext cx="8785130" cy="4801810"/>
          </a:xfrm>
          <a:prstGeom prst="rect">
            <a:avLst/>
          </a:prstGeom>
        </p:spPr>
      </p:pic>
      <p:pic>
        <p:nvPicPr>
          <p:cNvPr id="15" name="图片 14"/>
          <p:cNvPicPr>
            <a:picLocks noChangeAspect="1"/>
          </p:cNvPicPr>
          <p:nvPr/>
        </p:nvPicPr>
        <p:blipFill>
          <a:blip r:embed="rId6"/>
          <a:stretch>
            <a:fillRect/>
          </a:stretch>
        </p:blipFill>
        <p:spPr>
          <a:xfrm>
            <a:off x="177131" y="1275799"/>
            <a:ext cx="11837737" cy="4644258"/>
          </a:xfrm>
          <a:prstGeom prst="rect">
            <a:avLst/>
          </a:prstGeom>
        </p:spPr>
      </p:pic>
      <p:pic>
        <p:nvPicPr>
          <p:cNvPr id="17" name="图片 16"/>
          <p:cNvPicPr>
            <a:picLocks noChangeAspect="1"/>
          </p:cNvPicPr>
          <p:nvPr/>
        </p:nvPicPr>
        <p:blipFill>
          <a:blip r:embed="rId7"/>
          <a:stretch>
            <a:fillRect/>
          </a:stretch>
        </p:blipFill>
        <p:spPr>
          <a:xfrm>
            <a:off x="2119918" y="1343829"/>
            <a:ext cx="8469205" cy="4876736"/>
          </a:xfrm>
          <a:prstGeom prst="rect">
            <a:avLst/>
          </a:prstGeom>
        </p:spPr>
      </p:pic>
      <p:pic>
        <p:nvPicPr>
          <p:cNvPr id="19" name="图片 18"/>
          <p:cNvPicPr>
            <a:picLocks noChangeAspect="1"/>
          </p:cNvPicPr>
          <p:nvPr/>
        </p:nvPicPr>
        <p:blipFill>
          <a:blip r:embed="rId8"/>
          <a:stretch>
            <a:fillRect/>
          </a:stretch>
        </p:blipFill>
        <p:spPr>
          <a:xfrm>
            <a:off x="420831" y="963137"/>
            <a:ext cx="8806777" cy="5128226"/>
          </a:xfrm>
          <a:prstGeom prst="rect">
            <a:avLst/>
          </a:prstGeom>
        </p:spPr>
      </p:pic>
      <p:pic>
        <p:nvPicPr>
          <p:cNvPr id="21" name="图片 20"/>
          <p:cNvPicPr>
            <a:picLocks noChangeAspect="1"/>
          </p:cNvPicPr>
          <p:nvPr/>
        </p:nvPicPr>
        <p:blipFill>
          <a:blip r:embed="rId9"/>
          <a:stretch>
            <a:fillRect/>
          </a:stretch>
        </p:blipFill>
        <p:spPr>
          <a:xfrm>
            <a:off x="-177674" y="1013628"/>
            <a:ext cx="9301369" cy="5355912"/>
          </a:xfrm>
          <a:prstGeom prst="rect">
            <a:avLst/>
          </a:prstGeom>
        </p:spPr>
      </p:pic>
      <p:pic>
        <p:nvPicPr>
          <p:cNvPr id="23" name="图片 22"/>
          <p:cNvPicPr>
            <a:picLocks noChangeAspect="1"/>
          </p:cNvPicPr>
          <p:nvPr/>
        </p:nvPicPr>
        <p:blipFill>
          <a:blip r:embed="rId10"/>
          <a:stretch>
            <a:fillRect/>
          </a:stretch>
        </p:blipFill>
        <p:spPr>
          <a:xfrm>
            <a:off x="1297058" y="686352"/>
            <a:ext cx="9365925" cy="5324596"/>
          </a:xfrm>
          <a:prstGeom prst="rect">
            <a:avLst/>
          </a:prstGeom>
        </p:spPr>
      </p:pic>
      <p:pic>
        <p:nvPicPr>
          <p:cNvPr id="25" name="图片 24"/>
          <p:cNvPicPr>
            <a:picLocks noChangeAspect="1"/>
          </p:cNvPicPr>
          <p:nvPr/>
        </p:nvPicPr>
        <p:blipFill>
          <a:blip r:embed="rId11"/>
          <a:stretch>
            <a:fillRect/>
          </a:stretch>
        </p:blipFill>
        <p:spPr>
          <a:xfrm>
            <a:off x="224256" y="1355783"/>
            <a:ext cx="8462119" cy="5415059"/>
          </a:xfrm>
          <a:prstGeom prst="rect">
            <a:avLst/>
          </a:prstGeom>
        </p:spPr>
      </p:pic>
      <p:pic>
        <p:nvPicPr>
          <p:cNvPr id="27" name="图片 26"/>
          <p:cNvPicPr>
            <a:picLocks noChangeAspect="1"/>
          </p:cNvPicPr>
          <p:nvPr/>
        </p:nvPicPr>
        <p:blipFill>
          <a:blip r:embed="rId12"/>
          <a:stretch>
            <a:fillRect/>
          </a:stretch>
        </p:blipFill>
        <p:spPr>
          <a:xfrm>
            <a:off x="281044" y="1062769"/>
            <a:ext cx="8436738" cy="5445845"/>
          </a:xfrm>
          <a:prstGeom prst="rect">
            <a:avLst/>
          </a:prstGeom>
        </p:spPr>
      </p:pic>
      <p:pic>
        <p:nvPicPr>
          <p:cNvPr id="29" name="图片 28"/>
          <p:cNvPicPr>
            <a:picLocks noChangeAspect="1"/>
          </p:cNvPicPr>
          <p:nvPr/>
        </p:nvPicPr>
        <p:blipFill>
          <a:blip r:embed="rId13"/>
          <a:stretch>
            <a:fillRect/>
          </a:stretch>
        </p:blipFill>
        <p:spPr>
          <a:xfrm>
            <a:off x="-1023995" y="1548640"/>
            <a:ext cx="9126594" cy="5404888"/>
          </a:xfrm>
          <a:prstGeom prst="rect">
            <a:avLst/>
          </a:prstGeom>
        </p:spPr>
      </p:pic>
      <p:pic>
        <p:nvPicPr>
          <p:cNvPr id="31" name="图片 30"/>
          <p:cNvPicPr>
            <a:picLocks noChangeAspect="1"/>
          </p:cNvPicPr>
          <p:nvPr/>
        </p:nvPicPr>
        <p:blipFill>
          <a:blip r:embed="rId14"/>
          <a:stretch>
            <a:fillRect/>
          </a:stretch>
        </p:blipFill>
        <p:spPr>
          <a:xfrm>
            <a:off x="652790" y="800120"/>
            <a:ext cx="10242152" cy="5771705"/>
          </a:xfrm>
          <a:prstGeom prst="rect">
            <a:avLst/>
          </a:prstGeom>
        </p:spPr>
      </p:pic>
      <p:sp>
        <p:nvSpPr>
          <p:cNvPr id="33" name="矩形 32"/>
          <p:cNvSpPr/>
          <p:nvPr/>
        </p:nvSpPr>
        <p:spPr>
          <a:xfrm>
            <a:off x="4118816" y="96799"/>
            <a:ext cx="3983783" cy="52322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altLang="zh-CN" sz="2800" dirty="0"/>
              <a:t>#</a:t>
            </a:r>
            <a:r>
              <a:rPr lang="zh-CN" altLang="en-US" sz="2800" dirty="0"/>
              <a:t>实拍甲午战争大决战</a:t>
            </a:r>
            <a:r>
              <a:rPr lang="en-US" altLang="zh-CN" sz="2800" dirty="0"/>
              <a:t># ​​​​</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0744"/>
            <a:ext cx="2089033"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zh-CN" altLang="en-US" dirty="0"/>
              <a:t>以史为鉴 警钟长鸣</a:t>
            </a:r>
            <a:endParaRPr lang="zh-CN" altLang="en-US" dirty="0"/>
          </a:p>
        </p:txBody>
      </p:sp>
      <p:sp>
        <p:nvSpPr>
          <p:cNvPr id="3" name="矩形 2"/>
          <p:cNvSpPr/>
          <p:nvPr/>
        </p:nvSpPr>
        <p:spPr>
          <a:xfrm>
            <a:off x="0" y="380076"/>
            <a:ext cx="12030634"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zh-CN" altLang="en-US" sz="2400" dirty="0"/>
              <a:t>甲午战争，在中国近代史记忆中重重写下一个“败”字，愤愤烙下一个“耻”字，深深刻下一个“警”字。居安思危，在涉及我国核心利益的问题上，我们必须敢于划出红线，亮出底线。能战方能止战，准备打才可能不必打，越不能打越可能挨打。</a:t>
            </a:r>
            <a:endParaRPr lang="zh-CN" altLang="en-US" sz="2400" dirty="0"/>
          </a:p>
        </p:txBody>
      </p:sp>
      <p:pic>
        <p:nvPicPr>
          <p:cNvPr id="17" name="图片 16"/>
          <p:cNvPicPr>
            <a:picLocks noChangeAspect="1"/>
          </p:cNvPicPr>
          <p:nvPr/>
        </p:nvPicPr>
        <p:blipFill>
          <a:blip r:embed="rId1"/>
          <a:stretch>
            <a:fillRect/>
          </a:stretch>
        </p:blipFill>
        <p:spPr>
          <a:xfrm>
            <a:off x="6646473" y="1887868"/>
            <a:ext cx="4789028" cy="4590056"/>
          </a:xfrm>
          <a:prstGeom prst="rect">
            <a:avLst/>
          </a:prstGeom>
        </p:spPr>
      </p:pic>
      <p:pic>
        <p:nvPicPr>
          <p:cNvPr id="19" name="图片 18"/>
          <p:cNvPicPr>
            <a:picLocks noChangeAspect="1"/>
          </p:cNvPicPr>
          <p:nvPr/>
        </p:nvPicPr>
        <p:blipFill>
          <a:blip r:embed="rId2"/>
          <a:stretch>
            <a:fillRect/>
          </a:stretch>
        </p:blipFill>
        <p:spPr>
          <a:xfrm>
            <a:off x="645458" y="1835164"/>
            <a:ext cx="5004593" cy="4538000"/>
          </a:xfrm>
          <a:prstGeom prst="rect">
            <a:avLst/>
          </a:prstGeom>
        </p:spPr>
      </p:pic>
      <p:pic>
        <p:nvPicPr>
          <p:cNvPr id="15" name="图片 14"/>
          <p:cNvPicPr>
            <a:picLocks noChangeAspect="1"/>
          </p:cNvPicPr>
          <p:nvPr/>
        </p:nvPicPr>
        <p:blipFill>
          <a:blip r:embed="rId3"/>
          <a:stretch>
            <a:fillRect/>
          </a:stretch>
        </p:blipFill>
        <p:spPr>
          <a:xfrm>
            <a:off x="617907" y="1835164"/>
            <a:ext cx="5004594" cy="5004594"/>
          </a:xfrm>
          <a:prstGeom prst="rect">
            <a:avLst/>
          </a:prstGeom>
        </p:spPr>
      </p:pic>
      <p:pic>
        <p:nvPicPr>
          <p:cNvPr id="13" name="图片 12"/>
          <p:cNvPicPr>
            <a:picLocks noChangeAspect="1"/>
          </p:cNvPicPr>
          <p:nvPr/>
        </p:nvPicPr>
        <p:blipFill>
          <a:blip r:embed="rId4"/>
          <a:stretch>
            <a:fillRect/>
          </a:stretch>
        </p:blipFill>
        <p:spPr>
          <a:xfrm>
            <a:off x="6646473" y="1888424"/>
            <a:ext cx="4739500" cy="4739500"/>
          </a:xfrm>
          <a:prstGeom prst="rect">
            <a:avLst/>
          </a:prstGeom>
        </p:spPr>
      </p:pic>
      <p:pic>
        <p:nvPicPr>
          <p:cNvPr id="11" name="图片 10"/>
          <p:cNvPicPr>
            <a:picLocks noChangeAspect="1"/>
          </p:cNvPicPr>
          <p:nvPr/>
        </p:nvPicPr>
        <p:blipFill>
          <a:blip r:embed="rId5"/>
          <a:stretch>
            <a:fillRect/>
          </a:stretch>
        </p:blipFill>
        <p:spPr>
          <a:xfrm>
            <a:off x="602576" y="1954847"/>
            <a:ext cx="5035255" cy="5035255"/>
          </a:xfrm>
          <a:prstGeom prst="rect">
            <a:avLst/>
          </a:prstGeom>
        </p:spPr>
      </p:pic>
      <p:pic>
        <p:nvPicPr>
          <p:cNvPr id="9" name="图片 8"/>
          <p:cNvPicPr>
            <a:picLocks noChangeAspect="1"/>
          </p:cNvPicPr>
          <p:nvPr/>
        </p:nvPicPr>
        <p:blipFill>
          <a:blip r:embed="rId6"/>
          <a:stretch>
            <a:fillRect/>
          </a:stretch>
        </p:blipFill>
        <p:spPr>
          <a:xfrm>
            <a:off x="6646473" y="1887868"/>
            <a:ext cx="4740056" cy="4740056"/>
          </a:xfrm>
          <a:prstGeom prst="rect">
            <a:avLst/>
          </a:prstGeom>
        </p:spPr>
      </p:pic>
      <p:pic>
        <p:nvPicPr>
          <p:cNvPr id="7" name="图片 6"/>
          <p:cNvPicPr>
            <a:picLocks noChangeAspect="1"/>
          </p:cNvPicPr>
          <p:nvPr/>
        </p:nvPicPr>
        <p:blipFill>
          <a:blip r:embed="rId7"/>
          <a:stretch>
            <a:fillRect/>
          </a:stretch>
        </p:blipFill>
        <p:spPr>
          <a:xfrm>
            <a:off x="617351" y="1853405"/>
            <a:ext cx="5004595" cy="5004595"/>
          </a:xfrm>
          <a:prstGeom prst="rect">
            <a:avLst/>
          </a:prstGeom>
        </p:spPr>
      </p:pic>
      <p:pic>
        <p:nvPicPr>
          <p:cNvPr id="5" name="图片 4"/>
          <p:cNvPicPr>
            <a:picLocks noChangeAspect="1"/>
          </p:cNvPicPr>
          <p:nvPr/>
        </p:nvPicPr>
        <p:blipFill>
          <a:blip r:embed="rId8"/>
          <a:stretch>
            <a:fillRect/>
          </a:stretch>
        </p:blipFill>
        <p:spPr>
          <a:xfrm>
            <a:off x="6350718" y="1740268"/>
            <a:ext cx="5035255" cy="5035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stretch>
            <a:fillRect/>
          </a:stretch>
        </p:blipFill>
        <p:spPr>
          <a:xfrm>
            <a:off x="609600" y="1316420"/>
            <a:ext cx="10972800" cy="5330952"/>
          </a:xfrm>
          <a:prstGeom prst="rect">
            <a:avLst/>
          </a:prstGeom>
        </p:spPr>
      </p:pic>
      <p:sp>
        <p:nvSpPr>
          <p:cNvPr id="24" name="矩形 23"/>
          <p:cNvSpPr/>
          <p:nvPr/>
        </p:nvSpPr>
        <p:spPr>
          <a:xfrm>
            <a:off x="0" y="0"/>
            <a:ext cx="12192000"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CN" sz="2400" dirty="0"/>
              <a:t>#</a:t>
            </a:r>
            <a:r>
              <a:rPr lang="zh-CN" altLang="en-US" sz="2400" dirty="0"/>
              <a:t>日本甲午战争宣传木刻板</a:t>
            </a:r>
            <a:r>
              <a:rPr lang="en-US" altLang="zh-CN" sz="2400" dirty="0"/>
              <a:t>#</a:t>
            </a:r>
            <a:r>
              <a:rPr lang="zh-CN" altLang="en-US" sz="2400" dirty="0"/>
              <a:t>甲午战争中，日军共制作了</a:t>
            </a:r>
            <a:r>
              <a:rPr lang="en-US" altLang="zh-CN" sz="2400" dirty="0"/>
              <a:t>3000</a:t>
            </a:r>
            <a:r>
              <a:rPr lang="zh-CN" altLang="en-US" sz="2400" dirty="0"/>
              <a:t>面木刻板，平均每天大概要做十个，产量空前绝后。这些木刻板的宣传对象，是日本国内的普通民众，其中可以清晰地窥见日本“脱亚入欧”以及“种族优越”等观念。 ​​​​</a:t>
            </a:r>
            <a:endParaRPr lang="zh-CN" altLang="en-US" sz="2400" dirty="0"/>
          </a:p>
        </p:txBody>
      </p:sp>
      <p:pic>
        <p:nvPicPr>
          <p:cNvPr id="21" name="图片 20"/>
          <p:cNvPicPr>
            <a:picLocks noChangeAspect="1"/>
          </p:cNvPicPr>
          <p:nvPr/>
        </p:nvPicPr>
        <p:blipFill>
          <a:blip r:embed="rId2"/>
          <a:stretch>
            <a:fillRect/>
          </a:stretch>
        </p:blipFill>
        <p:spPr>
          <a:xfrm>
            <a:off x="609600" y="1244671"/>
            <a:ext cx="10972800" cy="5677232"/>
          </a:xfrm>
          <a:prstGeom prst="rect">
            <a:avLst/>
          </a:prstGeom>
        </p:spPr>
      </p:pic>
      <p:pic>
        <p:nvPicPr>
          <p:cNvPr id="19" name="图片 18"/>
          <p:cNvPicPr>
            <a:picLocks noChangeAspect="1"/>
          </p:cNvPicPr>
          <p:nvPr/>
        </p:nvPicPr>
        <p:blipFill>
          <a:blip r:embed="rId3"/>
          <a:stretch>
            <a:fillRect/>
          </a:stretch>
        </p:blipFill>
        <p:spPr>
          <a:xfrm>
            <a:off x="609599" y="1216070"/>
            <a:ext cx="10925943" cy="5641930"/>
          </a:xfrm>
          <a:prstGeom prst="rect">
            <a:avLst/>
          </a:prstGeom>
        </p:spPr>
      </p:pic>
      <p:pic>
        <p:nvPicPr>
          <p:cNvPr id="17" name="图片 16"/>
          <p:cNvPicPr>
            <a:picLocks noChangeAspect="1"/>
          </p:cNvPicPr>
          <p:nvPr/>
        </p:nvPicPr>
        <p:blipFill>
          <a:blip r:embed="rId4"/>
          <a:stretch>
            <a:fillRect/>
          </a:stretch>
        </p:blipFill>
        <p:spPr>
          <a:xfrm>
            <a:off x="562742" y="1270386"/>
            <a:ext cx="10843166" cy="5563016"/>
          </a:xfrm>
          <a:prstGeom prst="rect">
            <a:avLst/>
          </a:prstGeom>
        </p:spPr>
      </p:pic>
      <p:pic>
        <p:nvPicPr>
          <p:cNvPr id="15" name="图片 14"/>
          <p:cNvPicPr>
            <a:picLocks noChangeAspect="1"/>
          </p:cNvPicPr>
          <p:nvPr/>
        </p:nvPicPr>
        <p:blipFill>
          <a:blip r:embed="rId5"/>
          <a:stretch>
            <a:fillRect/>
          </a:stretch>
        </p:blipFill>
        <p:spPr>
          <a:xfrm>
            <a:off x="644055" y="1226045"/>
            <a:ext cx="10764087" cy="5475644"/>
          </a:xfrm>
          <a:prstGeom prst="rect">
            <a:avLst/>
          </a:prstGeom>
        </p:spPr>
      </p:pic>
      <p:pic>
        <p:nvPicPr>
          <p:cNvPr id="13" name="图片 12"/>
          <p:cNvPicPr>
            <a:picLocks noChangeAspect="1"/>
          </p:cNvPicPr>
          <p:nvPr/>
        </p:nvPicPr>
        <p:blipFill>
          <a:blip r:embed="rId6"/>
          <a:stretch>
            <a:fillRect/>
          </a:stretch>
        </p:blipFill>
        <p:spPr>
          <a:xfrm>
            <a:off x="572262" y="1310589"/>
            <a:ext cx="10963279" cy="5386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12191999"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zh-CN" altLang="en-US" sz="2400" dirty="0"/>
              <a:t>慈禧生前每次祝寿都没好事。</a:t>
            </a:r>
            <a:r>
              <a:rPr lang="en-US" altLang="zh-CN" sz="2400" dirty="0"/>
              <a:t>50</a:t>
            </a:r>
            <a:r>
              <a:rPr lang="zh-CN" altLang="en-US" sz="2400" dirty="0"/>
              <a:t>岁生日时，爆发中法战争；</a:t>
            </a:r>
            <a:r>
              <a:rPr lang="en-US" altLang="zh-CN" sz="2400" dirty="0"/>
              <a:t>60</a:t>
            </a:r>
            <a:r>
              <a:rPr lang="zh-CN" altLang="en-US" sz="2400" dirty="0"/>
              <a:t>岁时，甲午战争爆发；</a:t>
            </a:r>
            <a:r>
              <a:rPr lang="en-US" altLang="zh-CN" sz="2400" dirty="0"/>
              <a:t>70</a:t>
            </a:r>
            <a:r>
              <a:rPr lang="zh-CN" altLang="en-US" sz="2400" dirty="0"/>
              <a:t>岁时，东北三省处境危险。章太炎写对联讽刺：今日到南苑，明日到北海，何日再到古长安？叹黎民膏血全枯，只为一人歌有庆；五十割琉球，六十割台湾，而今又割东三省！痛赤县邦圻益蹙，每逢万寿祝疆无。 ​​​​</a:t>
            </a:r>
            <a:endParaRPr lang="zh-CN" altLang="en-US" sz="2400" dirty="0"/>
          </a:p>
        </p:txBody>
      </p:sp>
      <p:pic>
        <p:nvPicPr>
          <p:cNvPr id="4" name="图片 3"/>
          <p:cNvPicPr>
            <a:picLocks noChangeAspect="1"/>
          </p:cNvPicPr>
          <p:nvPr/>
        </p:nvPicPr>
        <p:blipFill>
          <a:blip r:embed="rId1"/>
          <a:stretch>
            <a:fillRect/>
          </a:stretch>
        </p:blipFill>
        <p:spPr>
          <a:xfrm>
            <a:off x="3237474" y="2009775"/>
            <a:ext cx="5238750" cy="484822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1306"/>
            <a:ext cx="2858475" cy="369332"/>
          </a:xfrm>
          <a:prstGeom prst="rect">
            <a:avLst/>
          </a:prstGeom>
        </p:spPr>
        <p:txBody>
          <a:bodyPr wrap="none">
            <a:spAutoFit/>
          </a:bodyPr>
          <a:lstStyle/>
          <a:p>
            <a:r>
              <a:rPr lang="en-US" altLang="zh-CN" dirty="0"/>
              <a:t>#</a:t>
            </a:r>
            <a:r>
              <a:rPr lang="zh-CN" altLang="en-US" dirty="0"/>
              <a:t>日本漫画中的甲午战争</a:t>
            </a:r>
            <a:r>
              <a:rPr lang="en-US" altLang="zh-CN" dirty="0"/>
              <a:t># ​​​​</a:t>
            </a:r>
            <a:endParaRPr lang="zh-CN" altLang="en-US" dirty="0"/>
          </a:p>
        </p:txBody>
      </p:sp>
      <p:pic>
        <p:nvPicPr>
          <p:cNvPr id="4" name="图片 3"/>
          <p:cNvPicPr>
            <a:picLocks noChangeAspect="1"/>
          </p:cNvPicPr>
          <p:nvPr/>
        </p:nvPicPr>
        <p:blipFill>
          <a:blip r:embed="rId1"/>
          <a:stretch>
            <a:fillRect/>
          </a:stretch>
        </p:blipFill>
        <p:spPr>
          <a:xfrm>
            <a:off x="6411008" y="3597054"/>
            <a:ext cx="2192110" cy="3353929"/>
          </a:xfrm>
          <a:prstGeom prst="rect">
            <a:avLst/>
          </a:prstGeom>
        </p:spPr>
      </p:pic>
      <p:pic>
        <p:nvPicPr>
          <p:cNvPr id="6" name="图片 5"/>
          <p:cNvPicPr>
            <a:picLocks noChangeAspect="1"/>
          </p:cNvPicPr>
          <p:nvPr/>
        </p:nvPicPr>
        <p:blipFill>
          <a:blip r:embed="rId2"/>
          <a:stretch>
            <a:fillRect/>
          </a:stretch>
        </p:blipFill>
        <p:spPr>
          <a:xfrm>
            <a:off x="9048943" y="3597054"/>
            <a:ext cx="2189725" cy="3353929"/>
          </a:xfrm>
          <a:prstGeom prst="rect">
            <a:avLst/>
          </a:prstGeom>
        </p:spPr>
      </p:pic>
      <p:pic>
        <p:nvPicPr>
          <p:cNvPr id="8" name="图片 7"/>
          <p:cNvPicPr>
            <a:picLocks noChangeAspect="1"/>
          </p:cNvPicPr>
          <p:nvPr/>
        </p:nvPicPr>
        <p:blipFill>
          <a:blip r:embed="rId3"/>
          <a:stretch>
            <a:fillRect/>
          </a:stretch>
        </p:blipFill>
        <p:spPr>
          <a:xfrm>
            <a:off x="10512380" y="831706"/>
            <a:ext cx="1831356" cy="2765348"/>
          </a:xfrm>
          <a:prstGeom prst="rect">
            <a:avLst/>
          </a:prstGeom>
        </p:spPr>
      </p:pic>
      <p:pic>
        <p:nvPicPr>
          <p:cNvPr id="10" name="图片 9"/>
          <p:cNvPicPr>
            <a:picLocks noChangeAspect="1"/>
          </p:cNvPicPr>
          <p:nvPr/>
        </p:nvPicPr>
        <p:blipFill>
          <a:blip r:embed="rId4"/>
          <a:stretch>
            <a:fillRect/>
          </a:stretch>
        </p:blipFill>
        <p:spPr>
          <a:xfrm>
            <a:off x="3849135" y="3504071"/>
            <a:ext cx="2199298" cy="3353929"/>
          </a:xfrm>
          <a:prstGeom prst="rect">
            <a:avLst/>
          </a:prstGeom>
        </p:spPr>
      </p:pic>
      <p:pic>
        <p:nvPicPr>
          <p:cNvPr id="12" name="图片 11"/>
          <p:cNvPicPr>
            <a:picLocks noChangeAspect="1"/>
          </p:cNvPicPr>
          <p:nvPr/>
        </p:nvPicPr>
        <p:blipFill>
          <a:blip r:embed="rId5"/>
          <a:stretch>
            <a:fillRect/>
          </a:stretch>
        </p:blipFill>
        <p:spPr>
          <a:xfrm>
            <a:off x="1005687" y="3429000"/>
            <a:ext cx="2184970" cy="3353929"/>
          </a:xfrm>
          <a:prstGeom prst="rect">
            <a:avLst/>
          </a:prstGeom>
        </p:spPr>
      </p:pic>
      <p:pic>
        <p:nvPicPr>
          <p:cNvPr id="14" name="图片 13"/>
          <p:cNvPicPr>
            <a:picLocks noChangeAspect="1"/>
          </p:cNvPicPr>
          <p:nvPr/>
        </p:nvPicPr>
        <p:blipFill>
          <a:blip r:embed="rId6"/>
          <a:stretch>
            <a:fillRect/>
          </a:stretch>
        </p:blipFill>
        <p:spPr>
          <a:xfrm>
            <a:off x="7963719" y="831706"/>
            <a:ext cx="1725374" cy="2631194"/>
          </a:xfrm>
          <a:prstGeom prst="rect">
            <a:avLst/>
          </a:prstGeom>
        </p:spPr>
      </p:pic>
      <p:pic>
        <p:nvPicPr>
          <p:cNvPr id="16" name="图片 15"/>
          <p:cNvPicPr>
            <a:picLocks noChangeAspect="1"/>
          </p:cNvPicPr>
          <p:nvPr/>
        </p:nvPicPr>
        <p:blipFill>
          <a:blip r:embed="rId7"/>
          <a:stretch>
            <a:fillRect/>
          </a:stretch>
        </p:blipFill>
        <p:spPr>
          <a:xfrm>
            <a:off x="5317384" y="797806"/>
            <a:ext cx="1732456" cy="2665094"/>
          </a:xfrm>
          <a:prstGeom prst="rect">
            <a:avLst/>
          </a:prstGeom>
        </p:spPr>
      </p:pic>
      <p:pic>
        <p:nvPicPr>
          <p:cNvPr id="18" name="图片 17"/>
          <p:cNvPicPr>
            <a:picLocks noChangeAspect="1"/>
          </p:cNvPicPr>
          <p:nvPr/>
        </p:nvPicPr>
        <p:blipFill>
          <a:blip r:embed="rId8"/>
          <a:stretch>
            <a:fillRect/>
          </a:stretch>
        </p:blipFill>
        <p:spPr>
          <a:xfrm>
            <a:off x="2732344" y="714441"/>
            <a:ext cx="1798714" cy="2665094"/>
          </a:xfrm>
          <a:prstGeom prst="rect">
            <a:avLst/>
          </a:prstGeom>
        </p:spPr>
      </p:pic>
      <p:pic>
        <p:nvPicPr>
          <p:cNvPr id="20" name="图片 19"/>
          <p:cNvPicPr>
            <a:picLocks noChangeAspect="1"/>
          </p:cNvPicPr>
          <p:nvPr/>
        </p:nvPicPr>
        <p:blipFill>
          <a:blip r:embed="rId9"/>
          <a:stretch>
            <a:fillRect/>
          </a:stretch>
        </p:blipFill>
        <p:spPr>
          <a:xfrm>
            <a:off x="274534" y="664976"/>
            <a:ext cx="1798714" cy="276402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330" y="-7469"/>
            <a:ext cx="12264330" cy="1815882"/>
          </a:xfrm>
          <a:prstGeom prst="rect">
            <a:avLst/>
          </a:prstGeom>
        </p:spPr>
        <p:txBody>
          <a:bodyPr wrap="square">
            <a:spAutoFit/>
          </a:bodyPr>
          <a:lstStyle/>
          <a:p>
            <a:r>
              <a:rPr lang="zh-CN" altLang="en-US" sz="2800" dirty="0"/>
              <a:t>伊藤博文，因参加著名的倒幕运动而登上政治舞台。在他执政期间发动中日甲午战争，强迫清政府签订</a:t>
            </a:r>
            <a:r>
              <a:rPr lang="en-US" altLang="zh-CN" sz="2800" dirty="0"/>
              <a:t>《</a:t>
            </a:r>
            <a:r>
              <a:rPr lang="zh-CN" altLang="en-US" sz="2800" dirty="0"/>
              <a:t>马关条约</a:t>
            </a:r>
            <a:r>
              <a:rPr lang="en-US" altLang="zh-CN" sz="2800" dirty="0"/>
              <a:t>》 </a:t>
            </a:r>
            <a:r>
              <a:rPr lang="zh-CN" altLang="en-US" sz="2800" dirty="0"/>
              <a:t>，夺取中国领土台湾。是日本历史上侵略中国和朝鲜的元凶。</a:t>
            </a:r>
            <a:r>
              <a:rPr lang="en-US" altLang="zh-CN" sz="2800" dirty="0"/>
              <a:t>1909</a:t>
            </a:r>
            <a:r>
              <a:rPr lang="zh-CN" altLang="en-US" sz="2800" dirty="0"/>
              <a:t>年</a:t>
            </a:r>
            <a:r>
              <a:rPr lang="en-US" altLang="zh-CN" sz="2800" dirty="0"/>
              <a:t>10</a:t>
            </a:r>
            <a:r>
              <a:rPr lang="zh-CN" altLang="en-US" sz="2800" dirty="0"/>
              <a:t>月</a:t>
            </a:r>
            <a:r>
              <a:rPr lang="en-US" altLang="zh-CN" sz="2800" dirty="0"/>
              <a:t>26</a:t>
            </a:r>
            <a:r>
              <a:rPr lang="zh-CN" altLang="en-US" sz="2800" dirty="0"/>
              <a:t>日，在伊藤博文抵达哈尔滨同俄国大臣谈判之际，被朝鲜爱国志士安重根枪杀。 ​​​​</a:t>
            </a:r>
            <a:endParaRPr lang="zh-CN" altLang="en-US" sz="2800" dirty="0"/>
          </a:p>
        </p:txBody>
      </p:sp>
      <p:pic>
        <p:nvPicPr>
          <p:cNvPr id="4" name="图片 3"/>
          <p:cNvPicPr>
            <a:picLocks noChangeAspect="1"/>
          </p:cNvPicPr>
          <p:nvPr/>
        </p:nvPicPr>
        <p:blipFill>
          <a:blip r:embed="rId1"/>
          <a:stretch>
            <a:fillRect/>
          </a:stretch>
        </p:blipFill>
        <p:spPr>
          <a:xfrm>
            <a:off x="535390" y="2159199"/>
            <a:ext cx="3449911" cy="4450386"/>
          </a:xfrm>
          <a:prstGeom prst="rect">
            <a:avLst/>
          </a:prstGeom>
        </p:spPr>
      </p:pic>
      <p:pic>
        <p:nvPicPr>
          <p:cNvPr id="10" name="图片 9"/>
          <p:cNvPicPr>
            <a:picLocks noChangeAspect="1"/>
          </p:cNvPicPr>
          <p:nvPr/>
        </p:nvPicPr>
        <p:blipFill>
          <a:blip r:embed="rId2"/>
          <a:stretch>
            <a:fillRect/>
          </a:stretch>
        </p:blipFill>
        <p:spPr>
          <a:xfrm>
            <a:off x="274831" y="1667086"/>
            <a:ext cx="2889960" cy="5040628"/>
          </a:xfrm>
          <a:prstGeom prst="rect">
            <a:avLst/>
          </a:prstGeom>
        </p:spPr>
      </p:pic>
      <p:pic>
        <p:nvPicPr>
          <p:cNvPr id="12" name="图片 11"/>
          <p:cNvPicPr>
            <a:picLocks noChangeAspect="1"/>
          </p:cNvPicPr>
          <p:nvPr/>
        </p:nvPicPr>
        <p:blipFill>
          <a:blip r:embed="rId3"/>
          <a:stretch>
            <a:fillRect/>
          </a:stretch>
        </p:blipFill>
        <p:spPr>
          <a:xfrm>
            <a:off x="5274351" y="2270066"/>
            <a:ext cx="5486400" cy="4114800"/>
          </a:xfrm>
          <a:prstGeom prst="rect">
            <a:avLst/>
          </a:prstGeom>
        </p:spPr>
      </p:pic>
      <p:pic>
        <p:nvPicPr>
          <p:cNvPr id="8" name="图片 7"/>
          <p:cNvPicPr>
            <a:picLocks noChangeAspect="1"/>
          </p:cNvPicPr>
          <p:nvPr/>
        </p:nvPicPr>
        <p:blipFill>
          <a:blip r:embed="rId4"/>
          <a:stretch>
            <a:fillRect/>
          </a:stretch>
        </p:blipFill>
        <p:spPr>
          <a:xfrm>
            <a:off x="7111710" y="1828259"/>
            <a:ext cx="3192704" cy="4718282"/>
          </a:xfrm>
          <a:prstGeom prst="rect">
            <a:avLst/>
          </a:prstGeom>
        </p:spPr>
      </p:pic>
      <p:pic>
        <p:nvPicPr>
          <p:cNvPr id="16" name="图片 15"/>
          <p:cNvPicPr>
            <a:picLocks noChangeAspect="1"/>
          </p:cNvPicPr>
          <p:nvPr/>
        </p:nvPicPr>
        <p:blipFill>
          <a:blip r:embed="rId5"/>
          <a:stretch>
            <a:fillRect/>
          </a:stretch>
        </p:blipFill>
        <p:spPr>
          <a:xfrm>
            <a:off x="3089952" y="1808413"/>
            <a:ext cx="3449910" cy="4801172"/>
          </a:xfrm>
          <a:prstGeom prst="rect">
            <a:avLst/>
          </a:prstGeom>
        </p:spPr>
      </p:pic>
      <p:pic>
        <p:nvPicPr>
          <p:cNvPr id="18" name="图片 17"/>
          <p:cNvPicPr>
            <a:picLocks noChangeAspect="1"/>
          </p:cNvPicPr>
          <p:nvPr/>
        </p:nvPicPr>
        <p:blipFill>
          <a:blip r:embed="rId6"/>
          <a:stretch>
            <a:fillRect/>
          </a:stretch>
        </p:blipFill>
        <p:spPr>
          <a:xfrm>
            <a:off x="633954" y="1561816"/>
            <a:ext cx="5118100" cy="5143500"/>
          </a:xfrm>
          <a:prstGeom prst="rect">
            <a:avLst/>
          </a:prstGeom>
        </p:spPr>
      </p:pic>
      <p:pic>
        <p:nvPicPr>
          <p:cNvPr id="20" name="图片 19"/>
          <p:cNvPicPr>
            <a:picLocks noChangeAspect="1"/>
          </p:cNvPicPr>
          <p:nvPr/>
        </p:nvPicPr>
        <p:blipFill>
          <a:blip r:embed="rId7"/>
          <a:stretch>
            <a:fillRect/>
          </a:stretch>
        </p:blipFill>
        <p:spPr>
          <a:xfrm>
            <a:off x="5850618" y="2312893"/>
            <a:ext cx="5486400" cy="4114800"/>
          </a:xfrm>
          <a:prstGeom prst="rect">
            <a:avLst/>
          </a:prstGeom>
        </p:spPr>
      </p:pic>
      <p:pic>
        <p:nvPicPr>
          <p:cNvPr id="6" name="图片 5"/>
          <p:cNvPicPr>
            <a:picLocks noChangeAspect="1"/>
          </p:cNvPicPr>
          <p:nvPr/>
        </p:nvPicPr>
        <p:blipFill>
          <a:blip r:embed="rId8"/>
          <a:stretch>
            <a:fillRect/>
          </a:stretch>
        </p:blipFill>
        <p:spPr>
          <a:xfrm>
            <a:off x="1282225" y="2323816"/>
            <a:ext cx="4286250"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CN" sz="2400" dirty="0"/>
              <a:t>【</a:t>
            </a:r>
            <a:r>
              <a:rPr lang="zh-CN" altLang="en-US" sz="2400" dirty="0"/>
              <a:t>西方视野中的清帝国</a:t>
            </a:r>
            <a:r>
              <a:rPr lang="en-US" altLang="zh-CN" sz="2400" dirty="0"/>
              <a:t>】“</a:t>
            </a:r>
            <a:r>
              <a:rPr lang="zh-CN" altLang="en-US" sz="2400" dirty="0"/>
              <a:t>洋务”与“维新”，两个东亚古国尝试苏醒。甲午一战，揭示大清帝国，仍在挣扎摸索。这场亚洲人的战争，让当时的西方人十分关注，西方媒体的记录也成为今天回首那一战的宝贵资料。 </a:t>
            </a:r>
            <a:endParaRPr lang="zh-CN" altLang="en-US" sz="2400" dirty="0"/>
          </a:p>
        </p:txBody>
      </p:sp>
      <p:pic>
        <p:nvPicPr>
          <p:cNvPr id="14" name="图片 13"/>
          <p:cNvPicPr>
            <a:picLocks noChangeAspect="1"/>
          </p:cNvPicPr>
          <p:nvPr/>
        </p:nvPicPr>
        <p:blipFill>
          <a:blip r:embed="rId1"/>
          <a:stretch>
            <a:fillRect/>
          </a:stretch>
        </p:blipFill>
        <p:spPr>
          <a:xfrm>
            <a:off x="2294015" y="1576154"/>
            <a:ext cx="6572250" cy="4152900"/>
          </a:xfrm>
          <a:prstGeom prst="rect">
            <a:avLst/>
          </a:prstGeom>
        </p:spPr>
      </p:pic>
      <p:pic>
        <p:nvPicPr>
          <p:cNvPr id="20" name="图片 19"/>
          <p:cNvPicPr>
            <a:picLocks noChangeAspect="1"/>
          </p:cNvPicPr>
          <p:nvPr/>
        </p:nvPicPr>
        <p:blipFill>
          <a:blip r:embed="rId2"/>
          <a:stretch>
            <a:fillRect/>
          </a:stretch>
        </p:blipFill>
        <p:spPr>
          <a:xfrm>
            <a:off x="2269588" y="1553879"/>
            <a:ext cx="6572250" cy="4381500"/>
          </a:xfrm>
          <a:prstGeom prst="rect">
            <a:avLst/>
          </a:prstGeom>
        </p:spPr>
      </p:pic>
      <p:pic>
        <p:nvPicPr>
          <p:cNvPr id="18" name="图片 17"/>
          <p:cNvPicPr>
            <a:picLocks noChangeAspect="1"/>
          </p:cNvPicPr>
          <p:nvPr/>
        </p:nvPicPr>
        <p:blipFill>
          <a:blip r:embed="rId3"/>
          <a:stretch>
            <a:fillRect/>
          </a:stretch>
        </p:blipFill>
        <p:spPr>
          <a:xfrm>
            <a:off x="2269588" y="1520700"/>
            <a:ext cx="6572250" cy="4381500"/>
          </a:xfrm>
          <a:prstGeom prst="rect">
            <a:avLst/>
          </a:prstGeom>
        </p:spPr>
      </p:pic>
      <p:pic>
        <p:nvPicPr>
          <p:cNvPr id="16" name="图片 15"/>
          <p:cNvPicPr>
            <a:picLocks noChangeAspect="1"/>
          </p:cNvPicPr>
          <p:nvPr/>
        </p:nvPicPr>
        <p:blipFill>
          <a:blip r:embed="rId4"/>
          <a:stretch>
            <a:fillRect/>
          </a:stretch>
        </p:blipFill>
        <p:spPr>
          <a:xfrm>
            <a:off x="2281802" y="1534828"/>
            <a:ext cx="6572250" cy="4381500"/>
          </a:xfrm>
          <a:prstGeom prst="rect">
            <a:avLst/>
          </a:prstGeom>
        </p:spPr>
      </p:pic>
      <p:pic>
        <p:nvPicPr>
          <p:cNvPr id="12" name="图片 11"/>
          <p:cNvPicPr>
            <a:picLocks noChangeAspect="1"/>
          </p:cNvPicPr>
          <p:nvPr/>
        </p:nvPicPr>
        <p:blipFill>
          <a:blip r:embed="rId5"/>
          <a:stretch>
            <a:fillRect/>
          </a:stretch>
        </p:blipFill>
        <p:spPr>
          <a:xfrm>
            <a:off x="2281801" y="1477119"/>
            <a:ext cx="6572250" cy="4381500"/>
          </a:xfrm>
          <a:prstGeom prst="rect">
            <a:avLst/>
          </a:prstGeom>
        </p:spPr>
      </p:pic>
      <p:pic>
        <p:nvPicPr>
          <p:cNvPr id="10" name="图片 9"/>
          <p:cNvPicPr>
            <a:picLocks noChangeAspect="1"/>
          </p:cNvPicPr>
          <p:nvPr/>
        </p:nvPicPr>
        <p:blipFill>
          <a:blip r:embed="rId6"/>
          <a:stretch>
            <a:fillRect/>
          </a:stretch>
        </p:blipFill>
        <p:spPr>
          <a:xfrm>
            <a:off x="2294015" y="1505974"/>
            <a:ext cx="6572250" cy="4381500"/>
          </a:xfrm>
          <a:prstGeom prst="rect">
            <a:avLst/>
          </a:prstGeom>
        </p:spPr>
      </p:pic>
      <p:pic>
        <p:nvPicPr>
          <p:cNvPr id="8" name="图片 7"/>
          <p:cNvPicPr>
            <a:picLocks noChangeAspect="1"/>
          </p:cNvPicPr>
          <p:nvPr/>
        </p:nvPicPr>
        <p:blipFill>
          <a:blip r:embed="rId7"/>
          <a:stretch>
            <a:fillRect/>
          </a:stretch>
        </p:blipFill>
        <p:spPr>
          <a:xfrm>
            <a:off x="2294014" y="1472417"/>
            <a:ext cx="6572250" cy="4381500"/>
          </a:xfrm>
          <a:prstGeom prst="rect">
            <a:avLst/>
          </a:prstGeom>
        </p:spPr>
      </p:pic>
      <p:pic>
        <p:nvPicPr>
          <p:cNvPr id="6" name="图片 5"/>
          <p:cNvPicPr>
            <a:picLocks noChangeAspect="1"/>
          </p:cNvPicPr>
          <p:nvPr/>
        </p:nvPicPr>
        <p:blipFill>
          <a:blip r:embed="rId8"/>
          <a:stretch>
            <a:fillRect/>
          </a:stretch>
        </p:blipFill>
        <p:spPr>
          <a:xfrm>
            <a:off x="2257374" y="1437338"/>
            <a:ext cx="6572250" cy="4381500"/>
          </a:xfrm>
          <a:prstGeom prst="rect">
            <a:avLst/>
          </a:prstGeom>
        </p:spPr>
      </p:pic>
      <p:pic>
        <p:nvPicPr>
          <p:cNvPr id="4" name="图片 3"/>
          <p:cNvPicPr>
            <a:picLocks noChangeAspect="1"/>
          </p:cNvPicPr>
          <p:nvPr/>
        </p:nvPicPr>
        <p:blipFill>
          <a:blip r:embed="rId9"/>
          <a:stretch>
            <a:fillRect/>
          </a:stretch>
        </p:blipFill>
        <p:spPr>
          <a:xfrm>
            <a:off x="2269587" y="1418287"/>
            <a:ext cx="6572250" cy="438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3435" y="0"/>
            <a:ext cx="11510683" cy="3416320"/>
          </a:xfrm>
          <a:prstGeom prst="rect">
            <a:avLst/>
          </a:prstGeom>
        </p:spPr>
        <p:txBody>
          <a:bodyPr wrap="square">
            <a:spAutoFit/>
          </a:bodyPr>
          <a:lstStyle/>
          <a:p>
            <a:r>
              <a:rPr lang="en-US" altLang="zh-CN" sz="2400" dirty="0"/>
              <a:t>#</a:t>
            </a:r>
            <a:r>
              <a:rPr lang="zh-CN" altLang="en-US" sz="2400" dirty="0"/>
              <a:t>历史知识</a:t>
            </a:r>
            <a:r>
              <a:rPr lang="en-US" altLang="zh-CN" sz="2400" dirty="0"/>
              <a:t>#  『</a:t>
            </a:r>
            <a:r>
              <a:rPr lang="zh-CN" altLang="en-US" sz="2400" dirty="0"/>
              <a:t>支那</a:t>
            </a:r>
            <a:r>
              <a:rPr lang="en-US" altLang="zh-CN" sz="2400" dirty="0"/>
              <a:t>』</a:t>
            </a:r>
            <a:r>
              <a:rPr lang="zh-CN" altLang="en-US" sz="2400" dirty="0"/>
              <a:t>一词如何成为贬义词的？</a:t>
            </a:r>
            <a:endParaRPr lang="zh-CN" altLang="en-US" sz="2400" dirty="0"/>
          </a:p>
          <a:p>
            <a:r>
              <a:rPr lang="zh-CN" altLang="en-US" sz="2400" dirty="0"/>
              <a:t>    「支那」一词翻译于梵语</a:t>
            </a:r>
            <a:r>
              <a:rPr lang="en-US" altLang="zh-CN" sz="2400" dirty="0" err="1"/>
              <a:t>Cina</a:t>
            </a:r>
            <a:r>
              <a:rPr lang="zh-CN" altLang="en-US" sz="2400" dirty="0"/>
              <a:t>，原本属于中性词，但随着时间流变，逐渐演变为贬义。自</a:t>
            </a:r>
            <a:r>
              <a:rPr lang="en-US" altLang="zh-CN" sz="2400" dirty="0"/>
              <a:t>1895</a:t>
            </a:r>
            <a:r>
              <a:rPr lang="zh-CN" altLang="en-US" sz="2400" dirty="0"/>
              <a:t>年</a:t>
            </a:r>
            <a:r>
              <a:rPr lang="en-US" altLang="zh-CN" sz="2400" dirty="0"/>
              <a:t>《</a:t>
            </a:r>
            <a:r>
              <a:rPr lang="zh-CN" altLang="en-US" sz="2400" dirty="0"/>
              <a:t>马关条约</a:t>
            </a:r>
            <a:r>
              <a:rPr lang="en-US" altLang="zh-CN" sz="2400" dirty="0"/>
              <a:t>》</a:t>
            </a:r>
            <a:r>
              <a:rPr lang="zh-CN" altLang="en-US" sz="2400" dirty="0"/>
              <a:t>之后，日本人逐渐蔑视中国人，据实藤惠秀在</a:t>
            </a:r>
            <a:r>
              <a:rPr lang="en-US" altLang="zh-CN" sz="2400" dirty="0"/>
              <a:t>《</a:t>
            </a:r>
            <a:r>
              <a:rPr lang="zh-CN" altLang="en-US" sz="2400" dirty="0"/>
              <a:t>中国人留学史谈</a:t>
            </a:r>
            <a:r>
              <a:rPr lang="en-US" altLang="zh-CN" sz="2400" dirty="0"/>
              <a:t>》</a:t>
            </a:r>
            <a:r>
              <a:rPr lang="zh-CN" altLang="en-US" sz="2400" dirty="0"/>
              <a:t>一书指出</a:t>
            </a:r>
            <a:r>
              <a:rPr lang="en-US" altLang="zh-CN" sz="2400" dirty="0"/>
              <a:t>﹐</a:t>
            </a:r>
            <a:r>
              <a:rPr lang="zh-CN" altLang="en-US" sz="2400" dirty="0"/>
              <a:t>「支那」一词在日本逐渐变得含有贬义</a:t>
            </a:r>
            <a:r>
              <a:rPr lang="en-US" altLang="zh-CN" sz="2400" dirty="0"/>
              <a:t>﹐</a:t>
            </a:r>
            <a:r>
              <a:rPr lang="zh-CN" altLang="en-US" sz="2400" dirty="0"/>
              <a:t>乃是始于甲午战争战胜之后</a:t>
            </a:r>
            <a:r>
              <a:rPr lang="en-US" altLang="zh-CN" sz="2400" dirty="0"/>
              <a:t>﹕</a:t>
            </a:r>
            <a:r>
              <a:rPr lang="zh-CN" altLang="en-US" sz="2400" dirty="0"/>
              <a:t>「</a:t>
            </a:r>
            <a:r>
              <a:rPr lang="en-US" altLang="zh-CN" sz="2400" dirty="0"/>
              <a:t>1895</a:t>
            </a:r>
            <a:r>
              <a:rPr lang="zh-CN" altLang="en-US" sz="2400" dirty="0"/>
              <a:t>年，李鸿章到马关议和，结果日本获得两亿两白银赔款及占据台湾。日本人因此洋洋得意，对中国的态度变得轻蔑起来。</a:t>
            </a:r>
            <a:r>
              <a:rPr lang="en-US" altLang="zh-CN" sz="2400" dirty="0"/>
              <a:t>『</a:t>
            </a:r>
            <a:r>
              <a:rPr lang="zh-CN" altLang="en-US" sz="2400" dirty="0"/>
              <a:t>支那</a:t>
            </a:r>
            <a:r>
              <a:rPr lang="en-US" altLang="zh-CN" sz="2400" dirty="0"/>
              <a:t>』</a:t>
            </a:r>
            <a:r>
              <a:rPr lang="zh-CN" altLang="en-US" sz="2400" dirty="0"/>
              <a:t>一词也从此在日本语言中生根，而且很快便融混了轻蔑之意。」</a:t>
            </a:r>
            <a:endParaRPr lang="en-US" altLang="zh-CN" sz="2400" dirty="0"/>
          </a:p>
          <a:p>
            <a:r>
              <a:rPr lang="en-US" altLang="zh-CN" sz="2400" dirty="0"/>
              <a:t>      </a:t>
            </a:r>
            <a:r>
              <a:rPr lang="zh-CN" altLang="en-US" sz="2400" dirty="0"/>
              <a:t>直到</a:t>
            </a:r>
            <a:r>
              <a:rPr lang="en-US" altLang="zh-CN" sz="2400" dirty="0"/>
              <a:t>1946</a:t>
            </a:r>
            <a:r>
              <a:rPr lang="zh-CN" altLang="en-US" sz="2400" dirty="0"/>
              <a:t>年</a:t>
            </a:r>
            <a:r>
              <a:rPr lang="en-US" altLang="zh-CN" sz="2400" dirty="0"/>
              <a:t>6</a:t>
            </a:r>
            <a:r>
              <a:rPr lang="zh-CN" altLang="en-US" sz="2400" dirty="0"/>
              <a:t>月才改变，中国作为战胜国以“命令”的方式通知日本的外务省从此以后不许再用“支那”这个名称。这「支那」二字自此从两国的文字里式微了。</a:t>
            </a:r>
            <a:endParaRPr lang="zh-CN" altLang="en-US" sz="2400" dirty="0"/>
          </a:p>
        </p:txBody>
      </p:sp>
      <p:pic>
        <p:nvPicPr>
          <p:cNvPr id="7" name="图片 6"/>
          <p:cNvPicPr>
            <a:picLocks noChangeAspect="1"/>
          </p:cNvPicPr>
          <p:nvPr/>
        </p:nvPicPr>
        <p:blipFill>
          <a:blip r:embed="rId1"/>
          <a:stretch>
            <a:fillRect/>
          </a:stretch>
        </p:blipFill>
        <p:spPr>
          <a:xfrm>
            <a:off x="2506511" y="3616418"/>
            <a:ext cx="7178978" cy="3017464"/>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0" y="928562"/>
            <a:ext cx="12192000" cy="5722525"/>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85" name="组合 84"/>
          <p:cNvGrpSpPr/>
          <p:nvPr/>
        </p:nvGrpSpPr>
        <p:grpSpPr bwMode="auto">
          <a:xfrm>
            <a:off x="352547" y="866963"/>
            <a:ext cx="3699500" cy="777502"/>
            <a:chOff x="1712752" y="87094"/>
            <a:chExt cx="5123771" cy="762395"/>
          </a:xfrm>
        </p:grpSpPr>
        <p:grpSp>
          <p:nvGrpSpPr>
            <p:cNvPr id="86" name="组合 174"/>
            <p:cNvGrpSpPr/>
            <p:nvPr/>
          </p:nvGrpSpPr>
          <p:grpSpPr bwMode="auto">
            <a:xfrm>
              <a:off x="1712752" y="87094"/>
              <a:ext cx="5123771" cy="762395"/>
              <a:chOff x="-465713" y="109174"/>
              <a:chExt cx="5123771" cy="762395"/>
            </a:xfrm>
          </p:grpSpPr>
          <p:grpSp>
            <p:nvGrpSpPr>
              <p:cNvPr id="88" name="组合 176"/>
              <p:cNvGrpSpPr/>
              <p:nvPr/>
            </p:nvGrpSpPr>
            <p:grpSpPr bwMode="auto">
              <a:xfrm>
                <a:off x="-123647" y="109174"/>
                <a:ext cx="4781705" cy="762395"/>
                <a:chOff x="2511726" y="-1028650"/>
                <a:chExt cx="4958719" cy="790618"/>
              </a:xfrm>
            </p:grpSpPr>
            <p:pic>
              <p:nvPicPr>
                <p:cNvPr id="92"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9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89" name="组合 179"/>
              <p:cNvGrpSpPr/>
              <p:nvPr/>
            </p:nvGrpSpPr>
            <p:grpSpPr bwMode="auto">
              <a:xfrm>
                <a:off x="-465713" y="254243"/>
                <a:ext cx="580004" cy="433657"/>
                <a:chOff x="179512" y="202034"/>
                <a:chExt cx="580004" cy="433657"/>
              </a:xfrm>
            </p:grpSpPr>
            <p:sp>
              <p:nvSpPr>
                <p:cNvPr id="9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87" name="矩形 86"/>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97" name="矩形 96"/>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5" name="图片 4"/>
          <p:cNvPicPr>
            <a:picLocks noChangeAspect="1"/>
          </p:cNvPicPr>
          <p:nvPr/>
        </p:nvPicPr>
        <p:blipFill rotWithShape="1">
          <a:blip r:embed="rId3"/>
          <a:stretch>
            <a:fillRect/>
          </a:stretch>
        </p:blipFill>
        <p:spPr>
          <a:xfrm>
            <a:off x="227464" y="206913"/>
            <a:ext cx="4809415" cy="609025"/>
          </a:xfrm>
          <a:prstGeom prst="rect">
            <a:avLst/>
          </a:prstGeom>
          <a:ln cap="sq" cmpd="thickThin" w="228600">
            <a:solidFill>
              <a:srgbClr val="000000"/>
            </a:solidFill>
            <a:prstDash val="solid"/>
            <a:miter lim="800000"/>
            <a:headEnd/>
            <a:tailEnd/>
          </a:ln>
          <a:effectLst>
            <a:innerShdw blurRad="76200">
              <a:srgbClr val="000000"/>
            </a:innerShdw>
          </a:effectLst>
        </p:spPr>
      </p:pic>
      <p:pic>
        <p:nvPicPr>
          <p:cNvPr descr="C:\Users\Administrator\Desktop\b4c9f5045d779830b69441867804ef8c.png" id="33" name="Picture 2"/>
          <p:cNvPicPr>
            <a:picLocks noChangeArrowheads="1" noChangeAspect="1"/>
          </p:cNvPicPr>
          <p:nvPr/>
        </p:nvPicPr>
        <p:blipFill>
          <a:blip cstate="print" r:embed="rId4">
            <a:biLevel thresh="50000"/>
          </a:blip>
          <a:srcRect b="19"/>
          <a:stretch>
            <a:fillRect/>
          </a:stretch>
        </p:blipFill>
        <p:spPr bwMode="auto">
          <a:xfrm>
            <a:off x="227464" y="1656170"/>
            <a:ext cx="637296" cy="593985"/>
          </a:xfrm>
          <a:prstGeom prst="rect">
            <a:avLst/>
          </a:prstGeom>
          <a:noFill/>
        </p:spPr>
      </p:pic>
      <p:sp>
        <p:nvSpPr>
          <p:cNvPr id="35" name="文本框 34"/>
          <p:cNvSpPr txBox="1"/>
          <p:nvPr/>
        </p:nvSpPr>
        <p:spPr>
          <a:xfrm>
            <a:off x="1083137" y="1613988"/>
            <a:ext cx="965121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清政府的腐败。西方列强的默许和纵容 。</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id="4" name="图片 3"/>
          <p:cNvPicPr>
            <a:picLocks noChangeAspect="1"/>
          </p:cNvPicPr>
          <p:nvPr/>
        </p:nvPicPr>
        <p:blipFill rotWithShape="1">
          <a:blip r:embed="rId5"/>
          <a:srcRect b="4749"/>
          <a:stretch>
            <a:fillRect/>
          </a:stretch>
        </p:blipFill>
        <p:spPr>
          <a:xfrm>
            <a:off x="942953" y="2563359"/>
            <a:ext cx="4334444" cy="3820840"/>
          </a:xfrm>
          <a:prstGeom prst="rect">
            <a:avLst/>
          </a:prstGeom>
        </p:spPr>
      </p:pic>
      <p:sp>
        <p:nvSpPr>
          <p:cNvPr id="8" name="矩形 7"/>
          <p:cNvSpPr/>
          <p:nvPr/>
        </p:nvSpPr>
        <p:spPr>
          <a:xfrm>
            <a:off x="5772299" y="2704258"/>
            <a:ext cx="6096000" cy="3970318"/>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spAutoFit/>
          </a:bodyPr>
          <a:lstStyle/>
          <a:p>
            <a:pPr algn="just"/>
            <a:r>
              <a:rPr altLang="en-US" dirty="0" lang="zh-CN" sz="3600">
                <a:solidFill>
                  <a:schemeClr val="bg1"/>
                </a:solidFill>
                <a:latin charset="0" panose="020B0604020202020204" pitchFamily="34" typeface="Arial"/>
              </a:rPr>
              <a:t>今日到南苑，明日到北海，何日再到古长安？叹黎民膏血全枯，只为一人歌有庆；五十割琉球，六十割台湾，而今又割东三省！痛赤县邦圻益蹙，每逢万寿祝疆无。</a:t>
            </a:r>
            <a:endParaRPr altLang="zh-CN" dirty="0" lang="en-US" sz="3600">
              <a:solidFill>
                <a:schemeClr val="bg1"/>
              </a:solidFill>
              <a:latin charset="0" panose="020B0604020202020204" pitchFamily="34" typeface="Arial"/>
            </a:endParaRPr>
          </a:p>
          <a:p>
            <a:pPr algn="r"/>
            <a:r>
              <a:rPr altLang="zh-CN" dirty="0" lang="en-US" sz="3600">
                <a:solidFill>
                  <a:schemeClr val="bg1"/>
                </a:solidFill>
                <a:latin charset="0" panose="020B0604020202020204" pitchFamily="34" typeface="Arial"/>
              </a:rPr>
              <a:t>——</a:t>
            </a:r>
            <a:r>
              <a:rPr altLang="en-US" dirty="0" lang="zh-CN" sz="3600">
                <a:solidFill>
                  <a:schemeClr val="bg1"/>
                </a:solidFill>
                <a:latin charset="0" panose="020B0604020202020204" pitchFamily="34" typeface="Arial"/>
              </a:rPr>
              <a:t>章太炎 ​​​​</a:t>
            </a:r>
            <a:endParaRPr altLang="en-US" dirty="0" lang="zh-CN" sz="3600">
              <a:solidFill>
                <a:schemeClr val="bg1"/>
              </a:solidFill>
            </a:endParaRPr>
          </a:p>
        </p:txBody>
      </p:sp>
      <p:sp>
        <p:nvSpPr>
          <p:cNvPr id="10" name="矩形 9"/>
          <p:cNvSpPr/>
          <p:nvPr/>
        </p:nvSpPr>
        <p:spPr>
          <a:xfrm>
            <a:off x="468204" y="4536127"/>
            <a:ext cx="5314275" cy="193899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altLang="en-US" dirty="0" lang="zh-TW" sz="4000">
                <a:solidFill>
                  <a:schemeClr val="bg1"/>
                </a:solidFill>
                <a:latin charset="0" panose="020B0604020202020204" pitchFamily="34" typeface="Arial"/>
              </a:rPr>
              <a:t>天子萬年，百姓花錢。</a:t>
            </a:r>
            <a:endParaRPr altLang="zh-TW" dirty="0" lang="en-US" sz="4000">
              <a:solidFill>
                <a:schemeClr val="bg1"/>
              </a:solidFill>
              <a:latin charset="0" panose="020B0604020202020204" pitchFamily="34" typeface="Arial"/>
            </a:endParaRPr>
          </a:p>
          <a:p>
            <a:r>
              <a:rPr altLang="en-US" dirty="0" lang="zh-TW" sz="4000">
                <a:solidFill>
                  <a:schemeClr val="bg1"/>
                </a:solidFill>
                <a:latin charset="0" panose="020B0604020202020204" pitchFamily="34" typeface="Arial"/>
              </a:rPr>
              <a:t>萬壽無疆，百姓遭殃。</a:t>
            </a:r>
            <a:endParaRPr altLang="zh-TW" dirty="0" lang="en-US" sz="4000">
              <a:solidFill>
                <a:schemeClr val="bg1"/>
              </a:solidFill>
              <a:latin charset="0" panose="020B0604020202020204" pitchFamily="34" typeface="Arial"/>
            </a:endParaRPr>
          </a:p>
          <a:p>
            <a:pPr algn="r"/>
            <a:r>
              <a:rPr altLang="zh-CN" dirty="0" lang="en-US" sz="4000">
                <a:solidFill>
                  <a:schemeClr val="bg1"/>
                </a:solidFill>
              </a:rPr>
              <a:t>——</a:t>
            </a:r>
            <a:r>
              <a:rPr altLang="en-US" dirty="0" lang="zh-CN" sz="4000">
                <a:solidFill>
                  <a:schemeClr val="bg1"/>
                </a:solidFill>
              </a:rPr>
              <a:t>辜鴻銘</a:t>
            </a:r>
            <a:endParaRPr altLang="en-US" dirty="0" lang="zh-CN" sz="40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eelOff"/>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33"/>
                                        </p:tgtEl>
                                        <p:attrNameLst>
                                          <p:attrName>style.visibility</p:attrName>
                                        </p:attrNameLst>
                                      </p:cBhvr>
                                      <p:to>
                                        <p:strVal val="visible"/>
                                      </p:to>
                                    </p:set>
                                    <p:anim calcmode="lin" valueType="num">
                                      <p:cBhvr additive="base">
                                        <p:cTn dur="500" fill="hold" id="7"/>
                                        <p:tgtEl>
                                          <p:spTgt spid="33"/>
                                        </p:tgtEl>
                                        <p:attrNameLst>
                                          <p:attrName>ppt_x</p:attrName>
                                        </p:attrNameLst>
                                      </p:cBhvr>
                                      <p:tavLst>
                                        <p:tav tm="0">
                                          <p:val>
                                            <p:strVal val="#ppt_x"/>
                                          </p:val>
                                        </p:tav>
                                        <p:tav tm="100000">
                                          <p:val>
                                            <p:strVal val="#ppt_x"/>
                                          </p:val>
                                        </p:tav>
                                      </p:tavLst>
                                    </p:anim>
                                    <p:anim calcmode="lin" valueType="num">
                                      <p:cBhvr additive="base">
                                        <p:cTn dur="500" fill="hold" id="8"/>
                                        <p:tgtEl>
                                          <p:spTgt spid="33"/>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35"/>
                                        </p:tgtEl>
                                        <p:attrNameLst>
                                          <p:attrName>style.visibility</p:attrName>
                                        </p:attrNameLst>
                                      </p:cBhvr>
                                      <p:to>
                                        <p:strVal val="visible"/>
                                      </p:to>
                                    </p:set>
                                    <p:anim calcmode="lin" valueType="num">
                                      <p:cBhvr additive="base">
                                        <p:cTn dur="500" fill="hold" id="11"/>
                                        <p:tgtEl>
                                          <p:spTgt spid="35"/>
                                        </p:tgtEl>
                                        <p:attrNameLst>
                                          <p:attrName>ppt_x</p:attrName>
                                        </p:attrNameLst>
                                      </p:cBhvr>
                                      <p:tavLst>
                                        <p:tav tm="0">
                                          <p:val>
                                            <p:strVal val="#ppt_x"/>
                                          </p:val>
                                        </p:tav>
                                        <p:tav tm="100000">
                                          <p:val>
                                            <p:strVal val="#ppt_x"/>
                                          </p:val>
                                        </p:tav>
                                      </p:tavLst>
                                    </p:anim>
                                    <p:anim calcmode="lin" valueType="num">
                                      <p:cBhvr additive="base">
                                        <p:cTn dur="500" fill="hold" id="12"/>
                                        <p:tgtEl>
                                          <p:spTgt spid="35"/>
                                        </p:tgtEl>
                                        <p:attrNameLst>
                                          <p:attrName>ppt_y</p:attrName>
                                        </p:attrNameLst>
                                      </p:cBhvr>
                                      <p:tavLst>
                                        <p:tav tm="0">
                                          <p:val>
                                            <p:strVal val="1+#ppt_h/2"/>
                                          </p:val>
                                        </p:tav>
                                        <p:tav tm="100000">
                                          <p:val>
                                            <p:strVal val="#ppt_y"/>
                                          </p:val>
                                        </p:tav>
                                      </p:tavLst>
                                    </p:anim>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4"/>
                                        </p:tgtEl>
                                        <p:attrNameLst>
                                          <p:attrName>style.visibility</p:attrName>
                                        </p:attrNameLst>
                                      </p:cBhvr>
                                      <p:to>
                                        <p:strVal val="visible"/>
                                      </p:to>
                                    </p:set>
                                    <p:animEffect filter="fade" transition="in">
                                      <p:cBhvr>
                                        <p:cTn dur="500" id="17"/>
                                        <p:tgtEl>
                                          <p:spTgt spid="4"/>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42" presetSubtype="0">
                                  <p:stCondLst>
                                    <p:cond delay="0"/>
                                  </p:stCondLst>
                                  <p:childTnLst>
                                    <p:set>
                                      <p:cBhvr>
                                        <p:cTn dur="1" fill="hold" id="21">
                                          <p:stCondLst>
                                            <p:cond delay="0"/>
                                          </p:stCondLst>
                                        </p:cTn>
                                        <p:tgtEl>
                                          <p:spTgt spid="8"/>
                                        </p:tgtEl>
                                        <p:attrNameLst>
                                          <p:attrName>style.visibility</p:attrName>
                                        </p:attrNameLst>
                                      </p:cBhvr>
                                      <p:to>
                                        <p:strVal val="visible"/>
                                      </p:to>
                                    </p:set>
                                    <p:animEffect filter="fade" transition="in">
                                      <p:cBhvr>
                                        <p:cTn dur="1000" id="22"/>
                                        <p:tgtEl>
                                          <p:spTgt spid="8"/>
                                        </p:tgtEl>
                                      </p:cBhvr>
                                    </p:animEffect>
                                    <p:anim calcmode="lin" valueType="num">
                                      <p:cBhvr>
                                        <p:cTn dur="1000" fill="hold" id="23"/>
                                        <p:tgtEl>
                                          <p:spTgt spid="8"/>
                                        </p:tgtEl>
                                        <p:attrNameLst>
                                          <p:attrName>ppt_x</p:attrName>
                                        </p:attrNameLst>
                                      </p:cBhvr>
                                      <p:tavLst>
                                        <p:tav tm="0">
                                          <p:val>
                                            <p:strVal val="#ppt_x"/>
                                          </p:val>
                                        </p:tav>
                                        <p:tav tm="100000">
                                          <p:val>
                                            <p:strVal val="#ppt_x"/>
                                          </p:val>
                                        </p:tav>
                                      </p:tavLst>
                                    </p:anim>
                                    <p:anim calcmode="lin" valueType="num">
                                      <p:cBhvr>
                                        <p:cTn dur="1000" fill="hold" id="24"/>
                                        <p:tgtEl>
                                          <p:spTgt spid="8"/>
                                        </p:tgtEl>
                                        <p:attrNameLst>
                                          <p:attrName>ppt_y</p:attrName>
                                        </p:attrNameLst>
                                      </p:cBhvr>
                                      <p:tavLst>
                                        <p:tav tm="0">
                                          <p:val>
                                            <p:strVal val="#ppt_y+.1"/>
                                          </p:val>
                                        </p:tav>
                                        <p:tav tm="100000">
                                          <p:val>
                                            <p:strVal val="#ppt_y"/>
                                          </p:val>
                                        </p:tav>
                                      </p:tavLst>
                                    </p:anim>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2" presetSubtype="4">
                                  <p:stCondLst>
                                    <p:cond delay="0"/>
                                  </p:stCondLst>
                                  <p:childTnLst>
                                    <p:set>
                                      <p:cBhvr>
                                        <p:cTn dur="1" fill="hold" id="28">
                                          <p:stCondLst>
                                            <p:cond delay="0"/>
                                          </p:stCondLst>
                                        </p:cTn>
                                        <p:tgtEl>
                                          <p:spTgt spid="10"/>
                                        </p:tgtEl>
                                        <p:attrNameLst>
                                          <p:attrName>style.visibility</p:attrName>
                                        </p:attrNameLst>
                                      </p:cBhvr>
                                      <p:to>
                                        <p:strVal val="visible"/>
                                      </p:to>
                                    </p:set>
                                    <p:anim calcmode="lin" valueType="num">
                                      <p:cBhvr additive="base">
                                        <p:cTn dur="500" fill="hold" id="29"/>
                                        <p:tgtEl>
                                          <p:spTgt spid="10"/>
                                        </p:tgtEl>
                                        <p:attrNameLst>
                                          <p:attrName>ppt_x</p:attrName>
                                        </p:attrNameLst>
                                      </p:cBhvr>
                                      <p:tavLst>
                                        <p:tav tm="0">
                                          <p:val>
                                            <p:strVal val="#ppt_x"/>
                                          </p:val>
                                        </p:tav>
                                        <p:tav tm="100000">
                                          <p:val>
                                            <p:strVal val="#ppt_x"/>
                                          </p:val>
                                        </p:tav>
                                      </p:tavLst>
                                    </p:anim>
                                    <p:anim calcmode="lin" valueType="num">
                                      <p:cBhvr additive="base">
                                        <p:cTn dur="500" fill="hold" id="30"/>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5"/>
      <p:bldP animBg="1" grpId="0" spid="8"/>
      <p:bldP animBg="1" grpId="0" spid="10"/>
    </p:bldLst>
  </p:timing>
</p:sld>
</file>

<file path=ppt/slides/slide9.xml><?xml version="1.0" encoding="utf-8"?>
<p:sld xmlns:p="http://schemas.openxmlformats.org/presentationml/2006/main" xmlns:a="http://schemas.openxmlformats.org/drawingml/2006/main" xmlns:r="http://schemas.openxmlformats.org/officeDocument/2006/relationships">
  <p:cSld>
    <p:bg>
      <p:bgPr>
        <a:blipFill dpi="0" rotWithShape="1">
          <a:blip r:embed="rId1">
            <a:lum/>
          </a:blip>
          <a:srcRect/>
          <a:stretch>
            <a:fillRect b="-4000" t="-4000"/>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sp>
        <p:nvSpPr>
          <p:cNvPr id="34" name="矩形 33"/>
          <p:cNvSpPr/>
          <p:nvPr/>
        </p:nvSpPr>
        <p:spPr>
          <a:xfrm>
            <a:off x="-31716" y="957338"/>
            <a:ext cx="12192000" cy="5722525"/>
          </a:xfrm>
          <a:prstGeom prst="rect">
            <a:avLst/>
          </a:prstGeom>
          <a:solidFill>
            <a:schemeClr val="dk1">
              <a:alpha val="50000"/>
            </a:schemeClr>
          </a:solidFill>
          <a:ln>
            <a:noFill/>
          </a:ln>
        </p:spPr>
        <p:style>
          <a:lnRef idx="0">
            <a:scrgbClr b="0" g="0" r="0"/>
          </a:lnRef>
          <a:fillRef idx="0">
            <a:scrgbClr b="0" g="0" r="0"/>
          </a:fillRef>
          <a:effectRef idx="0">
            <a:scrgbClr b="0" g="0" r="0"/>
          </a:effectRef>
          <a:fontRef idx="minor">
            <a:schemeClr val="lt1"/>
          </a:fontRef>
        </p:style>
        <p:txBody>
          <a:bodyPr anchor="ctr" rtlCol="0"/>
          <a:lstStyle/>
          <a:p>
            <a:pPr algn="ctr"/>
            <a:endParaRPr altLang="en-US" dirty="0" lang="zh-CN"/>
          </a:p>
        </p:txBody>
      </p:sp>
      <p:grpSp>
        <p:nvGrpSpPr>
          <p:cNvPr id="85" name="组合 84"/>
          <p:cNvGrpSpPr/>
          <p:nvPr/>
        </p:nvGrpSpPr>
        <p:grpSpPr bwMode="auto">
          <a:xfrm>
            <a:off x="352547" y="866963"/>
            <a:ext cx="3699500" cy="777502"/>
            <a:chOff x="1712752" y="87094"/>
            <a:chExt cx="5123771" cy="762395"/>
          </a:xfrm>
        </p:grpSpPr>
        <p:grpSp>
          <p:nvGrpSpPr>
            <p:cNvPr id="86" name="组合 174"/>
            <p:cNvGrpSpPr/>
            <p:nvPr/>
          </p:nvGrpSpPr>
          <p:grpSpPr bwMode="auto">
            <a:xfrm>
              <a:off x="1712752" y="87094"/>
              <a:ext cx="5123771" cy="762395"/>
              <a:chOff x="-465713" y="109174"/>
              <a:chExt cx="5123771" cy="762395"/>
            </a:xfrm>
          </p:grpSpPr>
          <p:grpSp>
            <p:nvGrpSpPr>
              <p:cNvPr id="88" name="组合 176"/>
              <p:cNvGrpSpPr/>
              <p:nvPr/>
            </p:nvGrpSpPr>
            <p:grpSpPr bwMode="auto">
              <a:xfrm>
                <a:off x="-123647" y="109174"/>
                <a:ext cx="4781705" cy="762395"/>
                <a:chOff x="2511726" y="-1028650"/>
                <a:chExt cx="4958719" cy="790618"/>
              </a:xfrm>
            </p:grpSpPr>
            <p:pic>
              <p:nvPicPr>
                <p:cNvPr id="92" name="Picture 31"/>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440" y="-627090"/>
                  <a:ext cx="28683" cy="45598"/>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pic>
            <p:sp>
              <p:nvSpPr>
                <p:cNvPr id="93" name="Freeform 39"/>
                <p:cNvSpPr/>
                <p:nvPr/>
              </p:nvSpPr>
              <p:spPr bwMode="auto">
                <a:xfrm>
                  <a:off x="2512654" y="-975531"/>
                  <a:ext cx="505493" cy="326130"/>
                </a:xfrm>
                <a:custGeom>
                  <a:avLst/>
                  <a:gdLst>
                    <a:gd fmla="*/ 503524 w 291" name="T0"/>
                    <a:gd fmla="*/ 6953 h 187" name="T1"/>
                    <a:gd fmla="*/ 498315 w 291" name="T2"/>
                    <a:gd fmla="*/ 19122 h 187" name="T3"/>
                    <a:gd fmla="*/ 13890 w 291" name="T4"/>
                    <a:gd fmla="*/ 323334 h 187" name="T5"/>
                    <a:gd fmla="*/ 1736 w 291" name="T6"/>
                    <a:gd fmla="*/ 318119 h 187" name="T7"/>
                    <a:gd fmla="*/ 5209 w 291" name="T8"/>
                    <a:gd fmla="*/ 305950 h 187" name="T9"/>
                    <a:gd fmla="*/ 491370 w 291" name="T10"/>
                    <a:gd fmla="*/ 1738 h 187" name="T11"/>
                    <a:gd fmla="*/ 503524 w 291" name="T12"/>
                    <a:gd fmla="*/ 6953 h 187"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187" w="291">
                      <a:moveTo>
                        <a:pt x="290" y="4"/>
                      </a:moveTo>
                      <a:cubicBezTo>
                        <a:pt x="291" y="6"/>
                        <a:pt x="290" y="9"/>
                        <a:pt x="287" y="11"/>
                      </a:cubicBezTo>
                      <a:cubicBezTo>
                        <a:pt x="8" y="186"/>
                        <a:pt x="8" y="186"/>
                        <a:pt x="8" y="186"/>
                      </a:cubicBezTo>
                      <a:cubicBezTo>
                        <a:pt x="5" y="187"/>
                        <a:pt x="2" y="186"/>
                        <a:pt x="1" y="183"/>
                      </a:cubicBezTo>
                      <a:cubicBezTo>
                        <a:pt x="0" y="181"/>
                        <a:pt x="1" y="178"/>
                        <a:pt x="3" y="176"/>
                      </a:cubicBezTo>
                      <a:cubicBezTo>
                        <a:pt x="283" y="1"/>
                        <a:pt x="283" y="1"/>
                        <a:pt x="283" y="1"/>
                      </a:cubicBezTo>
                      <a:cubicBezTo>
                        <a:pt x="286" y="0"/>
                        <a:pt x="289" y="1"/>
                        <a:pt x="290" y="4"/>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4" name="Freeform 40"/>
                <p:cNvSpPr/>
                <p:nvPr/>
              </p:nvSpPr>
              <p:spPr bwMode="auto">
                <a:xfrm>
                  <a:off x="2511007" y="-669166"/>
                  <a:ext cx="493968" cy="379250"/>
                </a:xfrm>
                <a:custGeom>
                  <a:avLst/>
                  <a:gdLst>
                    <a:gd fmla="*/ 491755 w 284" name="T0"/>
                    <a:gd fmla="*/ 373549 h 218" name="T1"/>
                    <a:gd fmla="*/ 479592 w 284" name="T2"/>
                    <a:gd fmla="*/ 377024 h 218" name="T3"/>
                    <a:gd fmla="*/ 6951 w 284" name="T4"/>
                    <a:gd fmla="*/ 17374 h 218" name="T5"/>
                    <a:gd fmla="*/ 1738 w 284" name="T6"/>
                    <a:gd fmla="*/ 5212 h 218" name="T7"/>
                    <a:gd fmla="*/ 15639 w 284" name="T8"/>
                    <a:gd fmla="*/ 1737 h 218" name="T9"/>
                    <a:gd fmla="*/ 488280 w 284" name="T10"/>
                    <a:gd fmla="*/ 361387 h 218" name="T11"/>
                    <a:gd fmla="*/ 491755 w 284" name="T12"/>
                    <a:gd fmla="*/ 373549 h 218"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18" w="284">
                      <a:moveTo>
                        <a:pt x="283" y="215"/>
                      </a:moveTo>
                      <a:cubicBezTo>
                        <a:pt x="281" y="217"/>
                        <a:pt x="278" y="218"/>
                        <a:pt x="276" y="217"/>
                      </a:cubicBezTo>
                      <a:cubicBezTo>
                        <a:pt x="4" y="10"/>
                        <a:pt x="4" y="10"/>
                        <a:pt x="4" y="10"/>
                      </a:cubicBezTo>
                      <a:cubicBezTo>
                        <a:pt x="1" y="9"/>
                        <a:pt x="0" y="6"/>
                        <a:pt x="1" y="3"/>
                      </a:cubicBezTo>
                      <a:cubicBezTo>
                        <a:pt x="3" y="1"/>
                        <a:pt x="6" y="0"/>
                        <a:pt x="9" y="1"/>
                      </a:cubicBezTo>
                      <a:cubicBezTo>
                        <a:pt x="281" y="208"/>
                        <a:pt x="281" y="208"/>
                        <a:pt x="281" y="208"/>
                      </a:cubicBezTo>
                      <a:cubicBezTo>
                        <a:pt x="283" y="209"/>
                        <a:pt x="284" y="212"/>
                        <a:pt x="283" y="215"/>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5" name="Freeform 41"/>
                <p:cNvSpPr/>
                <p:nvPr/>
              </p:nvSpPr>
              <p:spPr bwMode="auto">
                <a:xfrm>
                  <a:off x="2981923" y="-1028650"/>
                  <a:ext cx="46104" cy="790618"/>
                </a:xfrm>
                <a:custGeom>
                  <a:avLst/>
                  <a:gdLst>
                    <a:gd fmla="*/ 46334 w 27" name="T0"/>
                    <a:gd fmla="*/ 766291 h 455" name="T1"/>
                    <a:gd fmla="*/ 22309 w 27" name="T2"/>
                    <a:gd fmla="*/ 790618 h 455" name="T3"/>
                    <a:gd fmla="*/ 0 w 27" name="T4"/>
                    <a:gd fmla="*/ 766291 h 455" name="T5"/>
                    <a:gd fmla="*/ 0 w 27" name="T6"/>
                    <a:gd fmla="*/ 22589 h 455" name="T7"/>
                    <a:gd fmla="*/ 22309 w 27" name="T8"/>
                    <a:gd fmla="*/ 0 h 455" name="T9"/>
                    <a:gd fmla="*/ 46334 w 27" name="T10"/>
                    <a:gd fmla="*/ 22589 h 455" name="T11"/>
                    <a:gd fmla="*/ 46334 w 27" name="T12"/>
                    <a:gd fmla="*/ 766291 h 45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455" w="27">
                      <a:moveTo>
                        <a:pt x="27" y="441"/>
                      </a:moveTo>
                      <a:cubicBezTo>
                        <a:pt x="27" y="449"/>
                        <a:pt x="21" y="455"/>
                        <a:pt x="13" y="455"/>
                      </a:cubicBezTo>
                      <a:cubicBezTo>
                        <a:pt x="6" y="455"/>
                        <a:pt x="0" y="449"/>
                        <a:pt x="0" y="441"/>
                      </a:cubicBezTo>
                      <a:cubicBezTo>
                        <a:pt x="0" y="13"/>
                        <a:pt x="0" y="13"/>
                        <a:pt x="0" y="13"/>
                      </a:cubicBezTo>
                      <a:cubicBezTo>
                        <a:pt x="0" y="6"/>
                        <a:pt x="6" y="0"/>
                        <a:pt x="13" y="0"/>
                      </a:cubicBezTo>
                      <a:cubicBezTo>
                        <a:pt x="21" y="0"/>
                        <a:pt x="27" y="6"/>
                        <a:pt x="27" y="13"/>
                      </a:cubicBezTo>
                      <a:cubicBezTo>
                        <a:pt x="27" y="441"/>
                        <a:pt x="27" y="441"/>
                        <a:pt x="27" y="441"/>
                      </a:cubicBezTo>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kern="0" lang="zh-CN">
                    <a:solidFill>
                      <a:sysClr lastClr="000000" val="windowText"/>
                    </a:solidFill>
                  </a:endParaRPr>
                </a:p>
              </p:txBody>
            </p:sp>
            <p:sp>
              <p:nvSpPr>
                <p:cNvPr id="96" name="Freeform 65"/>
                <p:cNvSpPr/>
                <p:nvPr/>
              </p:nvSpPr>
              <p:spPr bwMode="auto">
                <a:xfrm>
                  <a:off x="3013208" y="-900175"/>
                  <a:ext cx="4457237" cy="567021"/>
                </a:xfrm>
                <a:custGeom>
                  <a:avLst/>
                  <a:gdLst>
                    <a:gd fmla="*/ 4456402 w 4104" name="T0"/>
                    <a:gd fmla="*/ 0 h 770" name="T1"/>
                    <a:gd fmla="*/ 4227284 w 4104" name="T2"/>
                    <a:gd fmla="*/ 283152 h 770" name="T3"/>
                    <a:gd fmla="*/ 4456402 w 4104" name="T4"/>
                    <a:gd fmla="*/ 566303 h 770" name="T5"/>
                    <a:gd fmla="*/ 0 w 4104" name="T6"/>
                    <a:gd fmla="*/ 566303 h 770" name="T7"/>
                    <a:gd fmla="*/ 0 w 4104" name="T8"/>
                    <a:gd fmla="*/ 0 h 770" name="T9"/>
                    <a:gd fmla="*/ 4456402 w 4104" name="T10"/>
                    <a:gd fmla="*/ 0 h 770" name="T11"/>
                    <a:gd fmla="*/ 0 60000 65536" name="T12"/>
                    <a:gd fmla="*/ 0 60000 65536" name="T13"/>
                    <a:gd fmla="*/ 0 60000 65536" name="T14"/>
                    <a:gd fmla="*/ 0 60000 65536" name="T15"/>
                    <a:gd fmla="*/ 0 60000 65536" name="T16"/>
                    <a:gd fmla="*/ 0 60000 65536" name="T17"/>
                  </a:gdLst>
                  <a:ahLst/>
                  <a:cxnLst>
                    <a:cxn ang="T12">
                      <a:pos x="T0" y="T1"/>
                    </a:cxn>
                    <a:cxn ang="T13">
                      <a:pos x="T2" y="T3"/>
                    </a:cxn>
                    <a:cxn ang="T14">
                      <a:pos x="T4" y="T5"/>
                    </a:cxn>
                    <a:cxn ang="T15">
                      <a:pos x="T6" y="T7"/>
                    </a:cxn>
                    <a:cxn ang="T16">
                      <a:pos x="T8" y="T9"/>
                    </a:cxn>
                    <a:cxn ang="T17">
                      <a:pos x="T10" y="T11"/>
                    </a:cxn>
                  </a:cxnLst>
                  <a:rect b="b" l="0" r="r" t="0"/>
                  <a:pathLst>
                    <a:path h="770" w="4104">
                      <a:moveTo>
                        <a:pt x="4104" y="0"/>
                      </a:moveTo>
                      <a:lnTo>
                        <a:pt x="3893" y="385"/>
                      </a:lnTo>
                      <a:lnTo>
                        <a:pt x="4104" y="770"/>
                      </a:lnTo>
                      <a:lnTo>
                        <a:pt x="0" y="770"/>
                      </a:lnTo>
                      <a:lnTo>
                        <a:pt x="0" y="0"/>
                      </a:lnTo>
                      <a:lnTo>
                        <a:pt x="4104" y="0"/>
                      </a:lnTo>
                      <a:close/>
                    </a:path>
                  </a:pathLst>
                </a:custGeom>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buFontTx/>
                    <a:buNone/>
                    <a:defRPr/>
                  </a:pPr>
                  <a:endParaRPr altLang="en-US" dirty="0" kern="0" lang="zh-CN">
                    <a:solidFill>
                      <a:sysClr lastClr="000000" val="windowText"/>
                    </a:solidFill>
                  </a:endParaRPr>
                </a:p>
              </p:txBody>
            </p:sp>
          </p:grpSp>
          <p:grpSp>
            <p:nvGrpSpPr>
              <p:cNvPr id="89" name="组合 179"/>
              <p:cNvGrpSpPr/>
              <p:nvPr/>
            </p:nvGrpSpPr>
            <p:grpSpPr bwMode="auto">
              <a:xfrm>
                <a:off x="-465713" y="254243"/>
                <a:ext cx="580004" cy="433657"/>
                <a:chOff x="179512" y="202034"/>
                <a:chExt cx="580004" cy="433657"/>
              </a:xfrm>
            </p:grpSpPr>
            <p:sp>
              <p:nvSpPr>
                <p:cNvPr id="90" name="Freeform 26"/>
                <p:cNvSpPr/>
                <p:nvPr/>
              </p:nvSpPr>
              <p:spPr bwMode="auto">
                <a:xfrm>
                  <a:off x="179512" y="202297"/>
                  <a:ext cx="579540" cy="433612"/>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endParaRPr altLang="en-US" kern="0" lang="zh-CN">
                    <a:solidFill>
                      <a:prstClr val="white"/>
                    </a:solidFill>
                    <a:latin panose="020F0502020204030204" typeface="Calibri"/>
                    <a:ea charset="-122" panose="02010600030101010101" pitchFamily="2" typeface="宋体"/>
                  </a:endParaRPr>
                </a:p>
              </p:txBody>
            </p:sp>
            <p:sp>
              <p:nvSpPr>
                <p:cNvPr id="91" name="Freeform 26"/>
                <p:cNvSpPr/>
                <p:nvPr/>
              </p:nvSpPr>
              <p:spPr bwMode="auto">
                <a:xfrm>
                  <a:off x="214443" y="230886"/>
                  <a:ext cx="503326" cy="375241"/>
                </a:xfrm>
                <a:custGeom>
                  <a:avLst/>
                  <a:gdLst>
                    <a:gd fmla="*/ 248 w 987" name="T0"/>
                    <a:gd fmla="*/ 211 h 811" name="T1"/>
                    <a:gd fmla="*/ 0 w 987" name="T2"/>
                    <a:gd fmla="*/ 396 h 811" name="T3"/>
                    <a:gd fmla="*/ 284 w 987" name="T4"/>
                    <a:gd fmla="*/ 553 h 811" name="T5"/>
                    <a:gd fmla="*/ 614 w 987" name="T6"/>
                    <a:gd fmla="*/ 601 h 811" name="T7"/>
                    <a:gd fmla="*/ 854 w 987" name="T8"/>
                    <a:gd fmla="*/ 451 h 811" name="T9"/>
                    <a:gd fmla="*/ 962 w 987" name="T10"/>
                    <a:gd fmla="*/ 331 h 811" name="T11"/>
                    <a:gd fmla="*/ 698 w 987" name="T12"/>
                    <a:gd fmla="*/ 181 h 811" name="T13"/>
                    <a:gd fmla="*/ 434 w 987" name="T14"/>
                    <a:gd fmla="*/ 30 h 811" name="T15"/>
                    <a:gd fmla="*/ 248 w 987" name="T16"/>
                    <a:gd fmla="*/ 211 h 811" name="T17"/>
                    <a:gd fmla="*/ 2513 w 9792" name="connsiteX0"/>
                    <a:gd fmla="*/ 2274 h 8097" name="connsiteY0"/>
                    <a:gd fmla="*/ 0 w 9792" name="connsiteX1"/>
                    <a:gd fmla="*/ 4555 h 8097" name="connsiteY1"/>
                    <a:gd fmla="*/ 2877 w 9792" name="connsiteX2"/>
                    <a:gd fmla="*/ 6491 h 8097" name="connsiteY2"/>
                    <a:gd fmla="*/ 6221 w 9792" name="connsiteX3"/>
                    <a:gd fmla="*/ 7083 h 8097" name="connsiteY3"/>
                    <a:gd fmla="*/ 8652 w 9792" name="connsiteX4"/>
                    <a:gd fmla="*/ 5233 h 8097" name="connsiteY4"/>
                    <a:gd fmla="*/ 9747 w 9792" name="connsiteX5"/>
                    <a:gd fmla="*/ 3753 h 8097" name="connsiteY5"/>
                    <a:gd fmla="*/ 7072 w 9792" name="connsiteX6"/>
                    <a:gd fmla="*/ 1904 h 8097" name="connsiteY6"/>
                    <a:gd fmla="*/ 4397 w 9792" name="connsiteX7"/>
                    <a:gd fmla="*/ 42 h 8097" name="connsiteY7"/>
                    <a:gd fmla="*/ 2513 w 9792" name="connsiteX8"/>
                    <a:gd fmla="*/ 2274 h 8097" name="connsiteY8"/>
                    <a:gd fmla="*/ 2566 w 9999" name="connsiteX0-1"/>
                    <a:gd fmla="*/ 2808 h 10001" name="connsiteY0-2"/>
                    <a:gd fmla="*/ 0 w 9999" name="connsiteX1-3"/>
                    <a:gd fmla="*/ 5626 h 10001" name="connsiteY1-4"/>
                    <a:gd fmla="*/ 2938 w 9999" name="connsiteX2-5"/>
                    <a:gd fmla="*/ 8017 h 10001" name="connsiteY2-6"/>
                    <a:gd fmla="*/ 6353 w 9999" name="connsiteX3-7"/>
                    <a:gd fmla="*/ 8748 h 10001" name="connsiteY3-8"/>
                    <a:gd fmla="*/ 8836 w 9999" name="connsiteX4-9"/>
                    <a:gd fmla="*/ 6463 h 10001" name="connsiteY4-10"/>
                    <a:gd fmla="*/ 9954 w 9999" name="connsiteX5-11"/>
                    <a:gd fmla="*/ 4635 h 10001" name="connsiteY5-12"/>
                    <a:gd fmla="*/ 7222 w 9999" name="connsiteX6-13"/>
                    <a:gd fmla="*/ 2351 h 10001" name="connsiteY6-14"/>
                    <a:gd fmla="*/ 4490 w 9999" name="connsiteX7-15"/>
                    <a:gd fmla="*/ 52 h 10001" name="connsiteY7-16"/>
                    <a:gd fmla="*/ 2566 w 9999" name="connsiteX8-17"/>
                    <a:gd fmla="*/ 2808 h 10001" name="connsiteY8-18"/>
                    <a:gd fmla="*/ 2566 w 10000" name="connsiteX0-19"/>
                    <a:gd fmla="*/ 2808 h 10000" name="connsiteY0-20"/>
                    <a:gd fmla="*/ 0 w 10000" name="connsiteX1-21"/>
                    <a:gd fmla="*/ 5625 h 10000" name="connsiteY1-22"/>
                    <a:gd fmla="*/ 2938 w 10000" name="connsiteX2-23"/>
                    <a:gd fmla="*/ 8016 h 10000" name="connsiteY2-24"/>
                    <a:gd fmla="*/ 6354 w 10000" name="connsiteX3-25"/>
                    <a:gd fmla="*/ 8747 h 10000" name="connsiteY3-26"/>
                    <a:gd fmla="*/ 8837 w 10000" name="connsiteX4-27"/>
                    <a:gd fmla="*/ 6462 h 10000" name="connsiteY4-28"/>
                    <a:gd fmla="*/ 9955 w 10000" name="connsiteX5-29"/>
                    <a:gd fmla="*/ 4635 h 10000" name="connsiteY5-30"/>
                    <a:gd fmla="*/ 7223 w 10000" name="connsiteX6-31"/>
                    <a:gd fmla="*/ 2351 h 10000" name="connsiteY6-32"/>
                    <a:gd fmla="*/ 4490 w 10000" name="connsiteX7-33"/>
                    <a:gd fmla="*/ 52 h 10000" name="connsiteY7-34"/>
                    <a:gd fmla="*/ 2566 w 10000" name="connsiteX8-35"/>
                    <a:gd fmla="*/ 2808 h 10000" name="connsiteY8-36"/>
                    <a:gd fmla="*/ 2566 w 10000" name="connsiteX0-37"/>
                    <a:gd fmla="*/ 2808 h 10000" name="connsiteY0-38"/>
                    <a:gd fmla="*/ 0 w 10000" name="connsiteX1-39"/>
                    <a:gd fmla="*/ 5625 h 10000" name="connsiteY1-40"/>
                    <a:gd fmla="*/ 2938 w 10000" name="connsiteX2-41"/>
                    <a:gd fmla="*/ 8016 h 10000" name="connsiteY2-42"/>
                    <a:gd fmla="*/ 6354 w 10000" name="connsiteX3-43"/>
                    <a:gd fmla="*/ 8747 h 10000" name="connsiteY3-44"/>
                    <a:gd fmla="*/ 8837 w 10000" name="connsiteX4-45"/>
                    <a:gd fmla="*/ 6462 h 10000" name="connsiteY4-46"/>
                    <a:gd fmla="*/ 9955 w 10000" name="connsiteX5-47"/>
                    <a:gd fmla="*/ 4635 h 10000" name="connsiteY5-48"/>
                    <a:gd fmla="*/ 7223 w 10000" name="connsiteX6-49"/>
                    <a:gd fmla="*/ 2351 h 10000" name="connsiteY6-50"/>
                    <a:gd fmla="*/ 4490 w 10000" name="connsiteX7-51"/>
                    <a:gd fmla="*/ 52 h 10000" name="connsiteY7-52"/>
                    <a:gd fmla="*/ 2566 w 10000" name="connsiteX8-53"/>
                    <a:gd fmla="*/ 2808 h 10000" name="connsiteY8-54"/>
                    <a:gd fmla="*/ 2566 w 10000" name="connsiteX0-55"/>
                    <a:gd fmla="*/ 2808 h 10000" name="connsiteY0-56"/>
                    <a:gd fmla="*/ 0 w 10000" name="connsiteX1-57"/>
                    <a:gd fmla="*/ 5625 h 10000" name="connsiteY1-58"/>
                    <a:gd fmla="*/ 2938 w 10000" name="connsiteX2-59"/>
                    <a:gd fmla="*/ 8016 h 10000" name="connsiteY2-60"/>
                    <a:gd fmla="*/ 6354 w 10000" name="connsiteX3-61"/>
                    <a:gd fmla="*/ 8747 h 10000" name="connsiteY3-62"/>
                    <a:gd fmla="*/ 8837 w 10000" name="connsiteX4-63"/>
                    <a:gd fmla="*/ 6462 h 10000" name="connsiteY4-64"/>
                    <a:gd fmla="*/ 9955 w 10000" name="connsiteX5-65"/>
                    <a:gd fmla="*/ 4635 h 10000" name="connsiteY5-66"/>
                    <a:gd fmla="*/ 7223 w 10000" name="connsiteX6-67"/>
                    <a:gd fmla="*/ 2351 h 10000" name="connsiteY6-68"/>
                    <a:gd fmla="*/ 4490 w 10000" name="connsiteX7-69"/>
                    <a:gd fmla="*/ 52 h 10000" name="connsiteY7-70"/>
                    <a:gd fmla="*/ 2566 w 10000" name="connsiteX8-71"/>
                    <a:gd fmla="*/ 2808 h 10000" name="connsiteY8-72"/>
                    <a:gd fmla="*/ 2566 w 10000" name="connsiteX0-73"/>
                    <a:gd fmla="*/ 2808 h 10020" name="connsiteY0-74"/>
                    <a:gd fmla="*/ 0 w 10000" name="connsiteX1-75"/>
                    <a:gd fmla="*/ 5625 h 10020" name="connsiteY1-76"/>
                    <a:gd fmla="*/ 2938 w 10000" name="connsiteX2-77"/>
                    <a:gd fmla="*/ 8016 h 10020" name="connsiteY2-78"/>
                    <a:gd fmla="*/ 6154 w 10000" name="connsiteX3-79"/>
                    <a:gd fmla="*/ 8649 h 10020" name="connsiteY3-80"/>
                    <a:gd fmla="*/ 8837 w 10000" name="connsiteX4-81"/>
                    <a:gd fmla="*/ 6462 h 10020" name="connsiteY4-82"/>
                    <a:gd fmla="*/ 9955 w 10000" name="connsiteX5-83"/>
                    <a:gd fmla="*/ 4635 h 10020" name="connsiteY5-84"/>
                    <a:gd fmla="*/ 7223 w 10000" name="connsiteX6-85"/>
                    <a:gd fmla="*/ 2351 h 10020" name="connsiteY6-86"/>
                    <a:gd fmla="*/ 4490 w 10000" name="connsiteX7-87"/>
                    <a:gd fmla="*/ 52 h 10020" name="connsiteY7-88"/>
                    <a:gd fmla="*/ 2566 w 10000" name="connsiteX8-89"/>
                    <a:gd fmla="*/ 2808 h 10020" name="connsiteY8-90"/>
                    <a:gd fmla="*/ 2566 w 10000" name="connsiteX0-91"/>
                    <a:gd fmla="*/ 2808 h 10020" name="connsiteY0-92"/>
                    <a:gd fmla="*/ 0 w 10000" name="connsiteX1-93"/>
                    <a:gd fmla="*/ 5625 h 10020" name="connsiteY1-94"/>
                    <a:gd fmla="*/ 2938 w 10000" name="connsiteX2-95"/>
                    <a:gd fmla="*/ 8016 h 10020" name="connsiteY2-96"/>
                    <a:gd fmla="*/ 6154 w 10000" name="connsiteX3-97"/>
                    <a:gd fmla="*/ 8649 h 10020" name="connsiteY3-98"/>
                    <a:gd fmla="*/ 8837 w 10000" name="connsiteX4-99"/>
                    <a:gd fmla="*/ 6462 h 10020" name="connsiteY4-100"/>
                    <a:gd fmla="*/ 9955 w 10000" name="connsiteX5-101"/>
                    <a:gd fmla="*/ 4635 h 10020" name="connsiteY5-102"/>
                    <a:gd fmla="*/ 7223 w 10000" name="connsiteX6-103"/>
                    <a:gd fmla="*/ 2351 h 10020" name="connsiteY6-104"/>
                    <a:gd fmla="*/ 4490 w 10000" name="connsiteX7-105"/>
                    <a:gd fmla="*/ 52 h 10020" name="connsiteY7-106"/>
                    <a:gd fmla="*/ 2566 w 10000" name="connsiteX8-107"/>
                    <a:gd fmla="*/ 2808 h 10020" name="connsiteY8-108"/>
                    <a:gd fmla="*/ 2566 w 10000" name="connsiteX0-109"/>
                    <a:gd fmla="*/ 2808 h 10221" name="connsiteY0-110"/>
                    <a:gd fmla="*/ 0 w 10000" name="connsiteX1-111"/>
                    <a:gd fmla="*/ 5625 h 10221" name="connsiteY1-112"/>
                    <a:gd fmla="*/ 2938 w 10000" name="connsiteX2-113"/>
                    <a:gd fmla="*/ 8016 h 10221" name="connsiteY2-114"/>
                    <a:gd fmla="*/ 6154 w 10000" name="connsiteX3-115"/>
                    <a:gd fmla="*/ 8649 h 10221" name="connsiteY3-116"/>
                    <a:gd fmla="*/ 8837 w 10000" name="connsiteX4-117"/>
                    <a:gd fmla="*/ 6462 h 10221" name="connsiteY4-118"/>
                    <a:gd fmla="*/ 9955 w 10000" name="connsiteX5-119"/>
                    <a:gd fmla="*/ 4635 h 10221" name="connsiteY5-120"/>
                    <a:gd fmla="*/ 7223 w 10000" name="connsiteX6-121"/>
                    <a:gd fmla="*/ 2351 h 10221" name="connsiteY6-122"/>
                    <a:gd fmla="*/ 4490 w 10000" name="connsiteX7-123"/>
                    <a:gd fmla="*/ 52 h 10221" name="connsiteY7-124"/>
                    <a:gd fmla="*/ 2566 w 10000" name="connsiteX8-125"/>
                    <a:gd fmla="*/ 2808 h 10221" name="connsiteY8-126"/>
                    <a:gd fmla="*/ 2566 w 10000" name="connsiteX0-127"/>
                    <a:gd fmla="*/ 2808 h 10221" name="connsiteY0-128"/>
                    <a:gd fmla="*/ 0 w 10000" name="connsiteX1-129"/>
                    <a:gd fmla="*/ 5625 h 10221" name="connsiteY1-130"/>
                    <a:gd fmla="*/ 2938 w 10000" name="connsiteX2-131"/>
                    <a:gd fmla="*/ 8016 h 10221" name="connsiteY2-132"/>
                    <a:gd fmla="*/ 6154 w 10000" name="connsiteX3-133"/>
                    <a:gd fmla="*/ 8649 h 10221" name="connsiteY3-134"/>
                    <a:gd fmla="*/ 8837 w 10000" name="connsiteX4-135"/>
                    <a:gd fmla="*/ 6462 h 10221" name="connsiteY4-136"/>
                    <a:gd fmla="*/ 9955 w 10000" name="connsiteX5-137"/>
                    <a:gd fmla="*/ 4635 h 10221" name="connsiteY5-138"/>
                    <a:gd fmla="*/ 7223 w 10000" name="connsiteX6-139"/>
                    <a:gd fmla="*/ 2351 h 10221" name="connsiteY6-140"/>
                    <a:gd fmla="*/ 4490 w 10000" name="connsiteX7-141"/>
                    <a:gd fmla="*/ 52 h 10221" name="connsiteY7-142"/>
                    <a:gd fmla="*/ 2566 w 10000" name="connsiteX8-143"/>
                    <a:gd fmla="*/ 2808 h 10221" name="connsiteY8-144"/>
                    <a:gd fmla="*/ 154 w 7588" name="connsiteX0-145"/>
                    <a:gd fmla="*/ 2808 h 10221" name="connsiteY0-146"/>
                    <a:gd fmla="*/ 526 w 7588" name="connsiteX1-147"/>
                    <a:gd fmla="*/ 8016 h 10221" name="connsiteY1-148"/>
                    <a:gd fmla="*/ 3742 w 7588" name="connsiteX2-149"/>
                    <a:gd fmla="*/ 8649 h 10221" name="connsiteY2-150"/>
                    <a:gd fmla="*/ 6425 w 7588" name="connsiteX3-151"/>
                    <a:gd fmla="*/ 6462 h 10221" name="connsiteY3-152"/>
                    <a:gd fmla="*/ 7543 w 7588" name="connsiteX4-153"/>
                    <a:gd fmla="*/ 4635 h 10221" name="connsiteY4-154"/>
                    <a:gd fmla="*/ 4811 w 7588" name="connsiteX5-155"/>
                    <a:gd fmla="*/ 2351 h 10221" name="connsiteY5-156"/>
                    <a:gd fmla="*/ 2078 w 7588" name="connsiteX6-157"/>
                    <a:gd fmla="*/ 52 h 10221" name="connsiteY6-158"/>
                    <a:gd fmla="*/ 154 w 7588" name="connsiteX7-159"/>
                    <a:gd fmla="*/ 2808 h 10221" name="connsiteY7-160"/>
                    <a:gd fmla="*/ 203 w 10001" name="connsiteX0-161"/>
                    <a:gd fmla="*/ 2747 h 10000" name="connsiteY0-162"/>
                    <a:gd fmla="*/ 693 w 10001" name="connsiteX1-163"/>
                    <a:gd fmla="*/ 7843 h 10000" name="connsiteY1-164"/>
                    <a:gd fmla="*/ 4931 w 10001" name="connsiteX2-165"/>
                    <a:gd fmla="*/ 8462 h 10000" name="connsiteY2-166"/>
                    <a:gd fmla="*/ 8467 w 10001" name="connsiteX3-167"/>
                    <a:gd fmla="*/ 6322 h 10000" name="connsiteY3-168"/>
                    <a:gd fmla="*/ 9941 w 10001" name="connsiteX4-169"/>
                    <a:gd fmla="*/ 4535 h 10000" name="connsiteY4-170"/>
                    <a:gd fmla="*/ 6340 w 10001" name="connsiteX5-171"/>
                    <a:gd fmla="*/ 2300 h 10000" name="connsiteY5-172"/>
                    <a:gd fmla="*/ 2739 w 10001" name="connsiteX6-173"/>
                    <a:gd fmla="*/ 51 h 10000" name="connsiteY6-174"/>
                    <a:gd fmla="*/ 203 w 10001" name="connsiteX7-175"/>
                    <a:gd fmla="*/ 2747 h 10000" name="connsiteY7-176"/>
                    <a:gd fmla="*/ 1724 w 11522" name="connsiteX0-177"/>
                    <a:gd fmla="*/ 2747 h 10000" name="connsiteY0-178"/>
                    <a:gd fmla="*/ 2214 w 11522" name="connsiteX1-179"/>
                    <a:gd fmla="*/ 7843 h 10000" name="connsiteY1-180"/>
                    <a:gd fmla="*/ 6452 w 11522" name="connsiteX2-181"/>
                    <a:gd fmla="*/ 8462 h 10000" name="connsiteY2-182"/>
                    <a:gd fmla="*/ 9988 w 11522" name="connsiteX3-183"/>
                    <a:gd fmla="*/ 6322 h 10000" name="connsiteY3-184"/>
                    <a:gd fmla="*/ 11462 w 11522" name="connsiteX4-185"/>
                    <a:gd fmla="*/ 4535 h 10000" name="connsiteY4-186"/>
                    <a:gd fmla="*/ 7861 w 11522" name="connsiteX5-187"/>
                    <a:gd fmla="*/ 2300 h 10000" name="connsiteY5-188"/>
                    <a:gd fmla="*/ 4260 w 11522" name="connsiteX6-189"/>
                    <a:gd fmla="*/ 51 h 10000" name="connsiteY6-190"/>
                    <a:gd fmla="*/ 1724 w 11522" name="connsiteX7-191"/>
                    <a:gd fmla="*/ 2747 h 10000" name="connsiteY7-192"/>
                    <a:gd fmla="*/ 1724 w 11522" name="connsiteX0-193"/>
                    <a:gd fmla="*/ 2747 h 10000" name="connsiteY0-194"/>
                    <a:gd fmla="*/ 2214 w 11522" name="connsiteX1-195"/>
                    <a:gd fmla="*/ 7843 h 10000" name="connsiteY1-196"/>
                    <a:gd fmla="*/ 6452 w 11522" name="connsiteX2-197"/>
                    <a:gd fmla="*/ 8462 h 10000" name="connsiteY2-198"/>
                    <a:gd fmla="*/ 9988 w 11522" name="connsiteX3-199"/>
                    <a:gd fmla="*/ 6322 h 10000" name="connsiteY3-200"/>
                    <a:gd fmla="*/ 11462 w 11522" name="connsiteX4-201"/>
                    <a:gd fmla="*/ 4535 h 10000" name="connsiteY4-202"/>
                    <a:gd fmla="*/ 7861 w 11522" name="connsiteX5-203"/>
                    <a:gd fmla="*/ 2300 h 10000" name="connsiteY5-204"/>
                    <a:gd fmla="*/ 4260 w 11522" name="connsiteX6-205"/>
                    <a:gd fmla="*/ 51 h 10000" name="connsiteY6-206"/>
                    <a:gd fmla="*/ 1724 w 11522" name="connsiteX7-207"/>
                    <a:gd fmla="*/ 2747 h 10000" name="connsiteY7-208"/>
                    <a:gd fmla="*/ 1990 w 11788" name="connsiteX0-209"/>
                    <a:gd fmla="*/ 2747 h 10000" name="connsiteY0-210"/>
                    <a:gd fmla="*/ 2480 w 11788" name="connsiteX1-211"/>
                    <a:gd fmla="*/ 7843 h 10000" name="connsiteY1-212"/>
                    <a:gd fmla="*/ 6718 w 11788" name="connsiteX2-213"/>
                    <a:gd fmla="*/ 8462 h 10000" name="connsiteY2-214"/>
                    <a:gd fmla="*/ 10254 w 11788" name="connsiteX3-215"/>
                    <a:gd fmla="*/ 6322 h 10000" name="connsiteY3-216"/>
                    <a:gd fmla="*/ 11728 w 11788" name="connsiteX4-217"/>
                    <a:gd fmla="*/ 4535 h 10000" name="connsiteY4-218"/>
                    <a:gd fmla="*/ 8127 w 11788" name="connsiteX5-219"/>
                    <a:gd fmla="*/ 2300 h 10000" name="connsiteY5-220"/>
                    <a:gd fmla="*/ 4526 w 11788" name="connsiteX6-221"/>
                    <a:gd fmla="*/ 51 h 10000" name="connsiteY6-222"/>
                    <a:gd fmla="*/ 1990 w 11788" name="connsiteX7-223"/>
                    <a:gd fmla="*/ 2747 h 10000" name="connsiteY7-224"/>
                    <a:gd fmla="*/ 1952 w 11750" name="connsiteX0-225"/>
                    <a:gd fmla="*/ 2747 h 10000" name="connsiteY0-226"/>
                    <a:gd fmla="*/ 2442 w 11750" name="connsiteX1-227"/>
                    <a:gd fmla="*/ 7843 h 10000" name="connsiteY1-228"/>
                    <a:gd fmla="*/ 6680 w 11750" name="connsiteX2-229"/>
                    <a:gd fmla="*/ 8462 h 10000" name="connsiteY2-230"/>
                    <a:gd fmla="*/ 10216 w 11750" name="connsiteX3-231"/>
                    <a:gd fmla="*/ 6322 h 10000" name="connsiteY3-232"/>
                    <a:gd fmla="*/ 11690 w 11750" name="connsiteX4-233"/>
                    <a:gd fmla="*/ 4535 h 10000" name="connsiteY4-234"/>
                    <a:gd fmla="*/ 8089 w 11750" name="connsiteX5-235"/>
                    <a:gd fmla="*/ 2300 h 10000" name="connsiteY5-236"/>
                    <a:gd fmla="*/ 4488 w 11750" name="connsiteX6-237"/>
                    <a:gd fmla="*/ 51 h 10000" name="connsiteY6-238"/>
                    <a:gd fmla="*/ 1952 w 11750" name="connsiteX7-239"/>
                    <a:gd fmla="*/ 2747 h 10000" name="connsiteY7-240"/>
                    <a:gd fmla="*/ 1952 w 11750" name="connsiteX0-241"/>
                    <a:gd fmla="*/ 2747 h 10075" name="connsiteY0-242"/>
                    <a:gd fmla="*/ 2442 w 11750" name="connsiteX1-243"/>
                    <a:gd fmla="*/ 7843 h 10075" name="connsiteY1-244"/>
                    <a:gd fmla="*/ 6680 w 11750" name="connsiteX2-245"/>
                    <a:gd fmla="*/ 8462 h 10075" name="connsiteY2-246"/>
                    <a:gd fmla="*/ 10216 w 11750" name="connsiteX3-247"/>
                    <a:gd fmla="*/ 6322 h 10075" name="connsiteY3-248"/>
                    <a:gd fmla="*/ 11690 w 11750" name="connsiteX4-249"/>
                    <a:gd fmla="*/ 4535 h 10075" name="connsiteY4-250"/>
                    <a:gd fmla="*/ 8089 w 11750" name="connsiteX5-251"/>
                    <a:gd fmla="*/ 2300 h 10075" name="connsiteY5-252"/>
                    <a:gd fmla="*/ 4488 w 11750" name="connsiteX6-253"/>
                    <a:gd fmla="*/ 51 h 10075" name="connsiteY6-254"/>
                    <a:gd fmla="*/ 1952 w 11750" name="connsiteX7-255"/>
                    <a:gd fmla="*/ 2747 h 10075" name="connsiteY7-256"/>
                    <a:gd fmla="*/ 1952 w 11750" name="connsiteX0-257"/>
                    <a:gd fmla="*/ 2747 h 9991" name="connsiteY0-258"/>
                    <a:gd fmla="*/ 2442 w 11750" name="connsiteX1-259"/>
                    <a:gd fmla="*/ 7843 h 9991" name="connsiteY1-260"/>
                    <a:gd fmla="*/ 6680 w 11750" name="connsiteX2-261"/>
                    <a:gd fmla="*/ 8462 h 9991" name="connsiteY2-262"/>
                    <a:gd fmla="*/ 10216 w 11750" name="connsiteX3-263"/>
                    <a:gd fmla="*/ 6322 h 9991" name="connsiteY3-264"/>
                    <a:gd fmla="*/ 11690 w 11750" name="connsiteX4-265"/>
                    <a:gd fmla="*/ 4535 h 9991" name="connsiteY4-266"/>
                    <a:gd fmla="*/ 8089 w 11750" name="connsiteX5-267"/>
                    <a:gd fmla="*/ 2300 h 9991" name="connsiteY5-268"/>
                    <a:gd fmla="*/ 4488 w 11750" name="connsiteX6-269"/>
                    <a:gd fmla="*/ 51 h 9991" name="connsiteY6-270"/>
                    <a:gd fmla="*/ 1952 w 11750" name="connsiteX7-271"/>
                    <a:gd fmla="*/ 2747 h 9991" name="connsiteY7-272"/>
                    <a:gd fmla="*/ 1661 w 10000" name="connsiteX0-273"/>
                    <a:gd fmla="*/ 2748 h 9999" name="connsiteY0-274"/>
                    <a:gd fmla="*/ 2078 w 10000" name="connsiteX1-275"/>
                    <a:gd fmla="*/ 7849 h 9999" name="connsiteY1-276"/>
                    <a:gd fmla="*/ 5685 w 10000" name="connsiteX2-277"/>
                    <a:gd fmla="*/ 8469 h 9999" name="connsiteY2-278"/>
                    <a:gd fmla="*/ 8694 w 10000" name="connsiteX3-279"/>
                    <a:gd fmla="*/ 6327 h 9999" name="connsiteY3-280"/>
                    <a:gd fmla="*/ 9949 w 10000" name="connsiteX4-281"/>
                    <a:gd fmla="*/ 4538 h 9999" name="connsiteY4-282"/>
                    <a:gd fmla="*/ 6884 w 10000" name="connsiteX5-283"/>
                    <a:gd fmla="*/ 2301 h 9999" name="connsiteY5-284"/>
                    <a:gd fmla="*/ 3820 w 10000" name="connsiteX6-285"/>
                    <a:gd fmla="*/ 50 h 9999" name="connsiteY6-286"/>
                    <a:gd fmla="*/ 1661 w 10000" name="connsiteX7-287"/>
                    <a:gd fmla="*/ 2748 h 9999" name="connsiteY7-288"/>
                    <a:gd fmla="*/ 1661 w 10000" name="connsiteX0-289"/>
                    <a:gd fmla="*/ 2748 h 10000" name="connsiteY0-290"/>
                    <a:gd fmla="*/ 2078 w 10000" name="connsiteX1-291"/>
                    <a:gd fmla="*/ 7850 h 10000" name="connsiteY1-292"/>
                    <a:gd fmla="*/ 5685 w 10000" name="connsiteX2-293"/>
                    <a:gd fmla="*/ 8470 h 10000" name="connsiteY2-294"/>
                    <a:gd fmla="*/ 8013 w 10000" name="connsiteX3-295"/>
                    <a:gd fmla="*/ 8890 h 10000" name="connsiteY3-296"/>
                    <a:gd fmla="*/ 8694 w 10000" name="connsiteX4-297"/>
                    <a:gd fmla="*/ 6328 h 10000" name="connsiteY4-298"/>
                    <a:gd fmla="*/ 9949 w 10000" name="connsiteX5-299"/>
                    <a:gd fmla="*/ 4538 h 10000" name="connsiteY5-300"/>
                    <a:gd fmla="*/ 6884 w 10000" name="connsiteX6-301"/>
                    <a:gd fmla="*/ 2301 h 10000" name="connsiteY6-302"/>
                    <a:gd fmla="*/ 3820 w 10000" name="connsiteX7-303"/>
                    <a:gd fmla="*/ 50 h 10000" name="connsiteY7-304"/>
                    <a:gd fmla="*/ 1661 w 10000" name="connsiteX8-305"/>
                    <a:gd fmla="*/ 2748 h 10000" name="connsiteY8-306"/>
                    <a:gd fmla="*/ 1661 w 10000" name="connsiteX0-307"/>
                    <a:gd fmla="*/ 2748 h 8979" name="connsiteY0-308"/>
                    <a:gd fmla="*/ 2078 w 10000" name="connsiteX1-309"/>
                    <a:gd fmla="*/ 7850 h 8979" name="connsiteY1-310"/>
                    <a:gd fmla="*/ 8013 w 10000" name="connsiteX2-311"/>
                    <a:gd fmla="*/ 8890 h 8979" name="connsiteY2-312"/>
                    <a:gd fmla="*/ 8694 w 10000" name="connsiteX3-313"/>
                    <a:gd fmla="*/ 6328 h 8979" name="connsiteY3-314"/>
                    <a:gd fmla="*/ 9949 w 10000" name="connsiteX4-315"/>
                    <a:gd fmla="*/ 4538 h 8979" name="connsiteY4-316"/>
                    <a:gd fmla="*/ 6884 w 10000" name="connsiteX5-317"/>
                    <a:gd fmla="*/ 2301 h 8979" name="connsiteY5-318"/>
                    <a:gd fmla="*/ 3820 w 10000" name="connsiteX6-319"/>
                    <a:gd fmla="*/ 50 h 8979" name="connsiteY6-320"/>
                    <a:gd fmla="*/ 1661 w 10000" name="connsiteX7-321"/>
                    <a:gd fmla="*/ 2748 h 8979" name="connsiteY7-322"/>
                    <a:gd fmla="*/ 1661 w 10000" name="connsiteX0-323"/>
                    <a:gd fmla="*/ 3060 h 9597" name="connsiteY0-324"/>
                    <a:gd fmla="*/ 2078 w 10000" name="connsiteX1-325"/>
                    <a:gd fmla="*/ 8743 h 9597" name="connsiteY1-326"/>
                    <a:gd fmla="*/ 5842 w 10000" name="connsiteX2-327"/>
                    <a:gd fmla="*/ 9365 h 9597" name="connsiteY2-328"/>
                    <a:gd fmla="*/ 8694 w 10000" name="connsiteX3-329"/>
                    <a:gd fmla="*/ 7048 h 9597" name="connsiteY3-330"/>
                    <a:gd fmla="*/ 9949 w 10000" name="connsiteX4-331"/>
                    <a:gd fmla="*/ 5054 h 9597" name="connsiteY4-332"/>
                    <a:gd fmla="*/ 6884 w 10000" name="connsiteX5-333"/>
                    <a:gd fmla="*/ 2563 h 9597" name="connsiteY5-334"/>
                    <a:gd fmla="*/ 3820 w 10000" name="connsiteX6-335"/>
                    <a:gd fmla="*/ 56 h 9597" name="connsiteY6-336"/>
                    <a:gd fmla="*/ 1661 w 10000" name="connsiteX7-337"/>
                    <a:gd fmla="*/ 3060 h 9597" name="connsiteY7-338"/>
                    <a:gd fmla="*/ 1661 w 10000" name="connsiteX0-339"/>
                    <a:gd fmla="*/ 3188 h 10000" name="connsiteY0-340"/>
                    <a:gd fmla="*/ 2078 w 10000" name="connsiteX1-341"/>
                    <a:gd fmla="*/ 9110 h 10000" name="connsiteY1-342"/>
                    <a:gd fmla="*/ 5842 w 10000" name="connsiteX2-343"/>
                    <a:gd fmla="*/ 9758 h 10000" name="connsiteY2-344"/>
                    <a:gd fmla="*/ 8694 w 10000" name="connsiteX3-345"/>
                    <a:gd fmla="*/ 7344 h 10000" name="connsiteY3-346"/>
                    <a:gd fmla="*/ 9949 w 10000" name="connsiteX4-347"/>
                    <a:gd fmla="*/ 5266 h 10000" name="connsiteY4-348"/>
                    <a:gd fmla="*/ 6884 w 10000" name="connsiteX5-349"/>
                    <a:gd fmla="*/ 2671 h 10000" name="connsiteY5-350"/>
                    <a:gd fmla="*/ 3820 w 10000" name="connsiteX6-351"/>
                    <a:gd fmla="*/ 58 h 10000" name="connsiteY6-352"/>
                    <a:gd fmla="*/ 1661 w 10000" name="connsiteX7-353"/>
                    <a:gd fmla="*/ 3188 h 10000" name="connsiteY7-354"/>
                    <a:gd fmla="*/ 1661 w 10000" name="connsiteX0-355"/>
                    <a:gd fmla="*/ 3188 h 10832" name="connsiteY0-356"/>
                    <a:gd fmla="*/ 2078 w 10000" name="connsiteX1-357"/>
                    <a:gd fmla="*/ 9110 h 10832" name="connsiteY1-358"/>
                    <a:gd fmla="*/ 5842 w 10000" name="connsiteX2-359"/>
                    <a:gd fmla="*/ 9758 h 10832" name="connsiteY2-360"/>
                    <a:gd fmla="*/ 8694 w 10000" name="connsiteX3-361"/>
                    <a:gd fmla="*/ 7344 h 10832" name="connsiteY3-362"/>
                    <a:gd fmla="*/ 9949 w 10000" name="connsiteX4-363"/>
                    <a:gd fmla="*/ 5266 h 10832" name="connsiteY4-364"/>
                    <a:gd fmla="*/ 6884 w 10000" name="connsiteX5-365"/>
                    <a:gd fmla="*/ 2671 h 10832" name="connsiteY5-366"/>
                    <a:gd fmla="*/ 3820 w 10000" name="connsiteX6-367"/>
                    <a:gd fmla="*/ 58 h 10832" name="connsiteY6-368"/>
                    <a:gd fmla="*/ 1661 w 10000" name="connsiteX7-369"/>
                    <a:gd fmla="*/ 3188 h 10832" name="connsiteY7-370"/>
                    <a:gd fmla="*/ 1661 w 10000" name="connsiteX0-371"/>
                    <a:gd fmla="*/ 3188 h 11278" name="connsiteY0-372"/>
                    <a:gd fmla="*/ 2078 w 10000" name="connsiteX1-373"/>
                    <a:gd fmla="*/ 9110 h 11278" name="connsiteY1-374"/>
                    <a:gd fmla="*/ 5842 w 10000" name="connsiteX2-375"/>
                    <a:gd fmla="*/ 9758 h 11278" name="connsiteY2-376"/>
                    <a:gd fmla="*/ 8694 w 10000" name="connsiteX3-377"/>
                    <a:gd fmla="*/ 7344 h 11278" name="connsiteY3-378"/>
                    <a:gd fmla="*/ 9949 w 10000" name="connsiteX4-379"/>
                    <a:gd fmla="*/ 5266 h 11278" name="connsiteY4-380"/>
                    <a:gd fmla="*/ 6884 w 10000" name="connsiteX5-381"/>
                    <a:gd fmla="*/ 2671 h 11278" name="connsiteY5-382"/>
                    <a:gd fmla="*/ 3820 w 10000" name="connsiteX6-383"/>
                    <a:gd fmla="*/ 58 h 11278" name="connsiteY6-384"/>
                    <a:gd fmla="*/ 1661 w 10000" name="connsiteX7-385"/>
                    <a:gd fmla="*/ 3188 h 11278" name="connsiteY7-386"/>
                    <a:gd fmla="*/ 1661 w 10000" name="connsiteX0-387"/>
                    <a:gd fmla="*/ 3188 h 11419" name="connsiteY0-388"/>
                    <a:gd fmla="*/ 2078 w 10000" name="connsiteX1-389"/>
                    <a:gd fmla="*/ 9110 h 11419" name="connsiteY1-390"/>
                    <a:gd fmla="*/ 5842 w 10000" name="connsiteX2-391"/>
                    <a:gd fmla="*/ 9758 h 11419" name="connsiteY2-392"/>
                    <a:gd fmla="*/ 8694 w 10000" name="connsiteX3-393"/>
                    <a:gd fmla="*/ 7344 h 11419" name="connsiteY3-394"/>
                    <a:gd fmla="*/ 9949 w 10000" name="connsiteX4-395"/>
                    <a:gd fmla="*/ 5266 h 11419" name="connsiteY4-396"/>
                    <a:gd fmla="*/ 6884 w 10000" name="connsiteX5-397"/>
                    <a:gd fmla="*/ 2671 h 11419" name="connsiteY5-398"/>
                    <a:gd fmla="*/ 3820 w 10000" name="connsiteX6-399"/>
                    <a:gd fmla="*/ 58 h 11419" name="connsiteY6-400"/>
                    <a:gd fmla="*/ 1661 w 10000" name="connsiteX7-401"/>
                    <a:gd fmla="*/ 3188 h 11419" name="connsiteY7-402"/>
                    <a:gd fmla="*/ 1661 w 10000" name="connsiteX0-403"/>
                    <a:gd fmla="*/ 3188 h 11077" name="connsiteY0-404"/>
                    <a:gd fmla="*/ 2078 w 10000" name="connsiteX1-405"/>
                    <a:gd fmla="*/ 9110 h 11077" name="connsiteY1-406"/>
                    <a:gd fmla="*/ 5842 w 10000" name="connsiteX2-407"/>
                    <a:gd fmla="*/ 9758 h 11077" name="connsiteY2-408"/>
                    <a:gd fmla="*/ 8694 w 10000" name="connsiteX3-409"/>
                    <a:gd fmla="*/ 7344 h 11077" name="connsiteY3-410"/>
                    <a:gd fmla="*/ 9949 w 10000" name="connsiteX4-411"/>
                    <a:gd fmla="*/ 5266 h 11077" name="connsiteY4-412"/>
                    <a:gd fmla="*/ 6884 w 10000" name="connsiteX5-413"/>
                    <a:gd fmla="*/ 2671 h 11077" name="connsiteY5-414"/>
                    <a:gd fmla="*/ 3820 w 10000" name="connsiteX6-415"/>
                    <a:gd fmla="*/ 58 h 11077" name="connsiteY6-416"/>
                    <a:gd fmla="*/ 1661 w 10000" name="connsiteX7-417"/>
                    <a:gd fmla="*/ 3188 h 11077" name="connsiteY7-418"/>
                    <a:gd fmla="*/ 1661 w 10000" name="connsiteX0-419"/>
                    <a:gd fmla="*/ 3188 h 10386" name="connsiteY0-420"/>
                    <a:gd fmla="*/ 2078 w 10000" name="connsiteX1-421"/>
                    <a:gd fmla="*/ 9110 h 10386" name="connsiteY1-422"/>
                    <a:gd fmla="*/ 5992 w 10000" name="connsiteX2-423"/>
                    <a:gd fmla="*/ 8529 h 10386" name="connsiteY2-424"/>
                    <a:gd fmla="*/ 8694 w 10000" name="connsiteX3-425"/>
                    <a:gd fmla="*/ 7344 h 10386" name="connsiteY3-426"/>
                    <a:gd fmla="*/ 9949 w 10000" name="connsiteX4-427"/>
                    <a:gd fmla="*/ 5266 h 10386" name="connsiteY4-428"/>
                    <a:gd fmla="*/ 6884 w 10000" name="connsiteX5-429"/>
                    <a:gd fmla="*/ 2671 h 10386" name="connsiteY5-430"/>
                    <a:gd fmla="*/ 3820 w 10000" name="connsiteX6-431"/>
                    <a:gd fmla="*/ 58 h 10386" name="connsiteY6-432"/>
                    <a:gd fmla="*/ 1661 w 10000" name="connsiteX7-433"/>
                    <a:gd fmla="*/ 3188 h 10386" name="connsiteY7-434"/>
                    <a:gd fmla="*/ 1661 w 10000" name="connsiteX0-435"/>
                    <a:gd fmla="*/ 3188 h 10590" name="connsiteY0-436"/>
                    <a:gd fmla="*/ 2078 w 10000" name="connsiteX1-437"/>
                    <a:gd fmla="*/ 9110 h 10590" name="connsiteY1-438"/>
                    <a:gd fmla="*/ 5992 w 10000" name="connsiteX2-439"/>
                    <a:gd fmla="*/ 8529 h 10590" name="connsiteY2-440"/>
                    <a:gd fmla="*/ 8694 w 10000" name="connsiteX3-441"/>
                    <a:gd fmla="*/ 7344 h 10590" name="connsiteY3-442"/>
                    <a:gd fmla="*/ 9949 w 10000" name="connsiteX4-443"/>
                    <a:gd fmla="*/ 5266 h 10590" name="connsiteY4-444"/>
                    <a:gd fmla="*/ 6884 w 10000" name="connsiteX5-445"/>
                    <a:gd fmla="*/ 2671 h 10590" name="connsiteY5-446"/>
                    <a:gd fmla="*/ 3820 w 10000" name="connsiteX6-447"/>
                    <a:gd fmla="*/ 58 h 10590" name="connsiteY6-448"/>
                    <a:gd fmla="*/ 1661 w 10000" name="connsiteX7-449"/>
                    <a:gd fmla="*/ 3188 h 10590" name="connsiteY7-450"/>
                    <a:gd fmla="*/ 1661 w 9973" name="connsiteX0-451"/>
                    <a:gd fmla="*/ 3188 h 10590" name="connsiteY0-452"/>
                    <a:gd fmla="*/ 2078 w 9973" name="connsiteX1-453"/>
                    <a:gd fmla="*/ 9110 h 10590" name="connsiteY1-454"/>
                    <a:gd fmla="*/ 5992 w 9973" name="connsiteX2-455"/>
                    <a:gd fmla="*/ 8529 h 10590" name="connsiteY2-456"/>
                    <a:gd fmla="*/ 8394 w 9973" name="connsiteX3-457"/>
                    <a:gd fmla="*/ 6674 h 10590" name="connsiteY3-458"/>
                    <a:gd fmla="*/ 9949 w 9973" name="connsiteX4-459"/>
                    <a:gd fmla="*/ 5266 h 10590" name="connsiteY4-460"/>
                    <a:gd fmla="*/ 6884 w 9973" name="connsiteX5-461"/>
                    <a:gd fmla="*/ 2671 h 10590" name="connsiteY5-462"/>
                    <a:gd fmla="*/ 3820 w 9973" name="connsiteX6-463"/>
                    <a:gd fmla="*/ 58 h 10590" name="connsiteY6-464"/>
                    <a:gd fmla="*/ 1661 w 9973" name="connsiteX7-465"/>
                    <a:gd fmla="*/ 3188 h 10590" name="connsiteY7-466"/>
                    <a:gd fmla="*/ 1665 w 10000" name="connsiteX0-467"/>
                    <a:gd fmla="*/ 3010 h 10000" name="connsiteY0-468"/>
                    <a:gd fmla="*/ 2084 w 10000" name="connsiteX1-469"/>
                    <a:gd fmla="*/ 8602 h 10000" name="connsiteY1-470"/>
                    <a:gd fmla="*/ 6008 w 10000" name="connsiteX2-471"/>
                    <a:gd fmla="*/ 8054 h 10000" name="connsiteY2-472"/>
                    <a:gd fmla="*/ 8417 w 10000" name="connsiteX3-473"/>
                    <a:gd fmla="*/ 6302 h 10000" name="connsiteY3-474"/>
                    <a:gd fmla="*/ 9976 w 10000" name="connsiteX4-475"/>
                    <a:gd fmla="*/ 4973 h 10000" name="connsiteY4-476"/>
                    <a:gd fmla="*/ 6903 w 10000" name="connsiteX5-477"/>
                    <a:gd fmla="*/ 2522 h 10000" name="connsiteY5-478"/>
                    <a:gd fmla="*/ 3830 w 10000" name="connsiteX6-479"/>
                    <a:gd fmla="*/ 55 h 10000" name="connsiteY6-480"/>
                    <a:gd fmla="*/ 1665 w 10000" name="connsiteX7-481"/>
                    <a:gd fmla="*/ 3010 h 10000" name="connsiteY7-482"/>
                    <a:gd fmla="*/ 1665 w 10000" name="connsiteX0-483"/>
                    <a:gd fmla="*/ 3010 h 10000" name="connsiteY0-484"/>
                    <a:gd fmla="*/ 2084 w 10000" name="connsiteX1-485"/>
                    <a:gd fmla="*/ 8602 h 10000" name="connsiteY1-486"/>
                    <a:gd fmla="*/ 6008 w 10000" name="connsiteX2-487"/>
                    <a:gd fmla="*/ 8054 h 10000" name="connsiteY2-488"/>
                    <a:gd fmla="*/ 8417 w 10000" name="connsiteX3-489"/>
                    <a:gd fmla="*/ 6302 h 10000" name="connsiteY3-490"/>
                    <a:gd fmla="*/ 9976 w 10000" name="connsiteX4-491"/>
                    <a:gd fmla="*/ 4973 h 10000" name="connsiteY4-492"/>
                    <a:gd fmla="*/ 6903 w 10000" name="connsiteX5-493"/>
                    <a:gd fmla="*/ 2522 h 10000" name="connsiteY5-494"/>
                    <a:gd fmla="*/ 3830 w 10000" name="connsiteX6-495"/>
                    <a:gd fmla="*/ 55 h 10000" name="connsiteY6-496"/>
                    <a:gd fmla="*/ 1665 w 10000" name="connsiteX7-497"/>
                    <a:gd fmla="*/ 3010 h 10000" name="connsiteY7-498"/>
                    <a:gd fmla="*/ 1665 w 8546" name="connsiteX0-499"/>
                    <a:gd fmla="*/ 3010 h 10000" name="connsiteY0-500"/>
                    <a:gd fmla="*/ 2084 w 8546" name="connsiteX1-501"/>
                    <a:gd fmla="*/ 8602 h 10000" name="connsiteY1-502"/>
                    <a:gd fmla="*/ 6008 w 8546" name="connsiteX2-503"/>
                    <a:gd fmla="*/ 8054 h 10000" name="connsiteY2-504"/>
                    <a:gd fmla="*/ 8417 w 8546" name="connsiteX3-505"/>
                    <a:gd fmla="*/ 6302 h 10000" name="connsiteY3-506"/>
                    <a:gd fmla="*/ 6903 w 8546" name="connsiteX4-507"/>
                    <a:gd fmla="*/ 2522 h 10000" name="connsiteY4-508"/>
                    <a:gd fmla="*/ 3830 w 8546" name="connsiteX5-509"/>
                    <a:gd fmla="*/ 55 h 10000" name="connsiteY5-510"/>
                    <a:gd fmla="*/ 1665 w 8546" name="connsiteX6-511"/>
                    <a:gd fmla="*/ 3010 h 10000" name="connsiteY6-512"/>
                    <a:gd fmla="*/ 1948 w 10001" name="connsiteX0-513"/>
                    <a:gd fmla="*/ 3010 h 10000" name="connsiteY0-514"/>
                    <a:gd fmla="*/ 2439 w 10001" name="connsiteX1-515"/>
                    <a:gd fmla="*/ 8602 h 10000" name="connsiteY1-516"/>
                    <a:gd fmla="*/ 7030 w 10001" name="connsiteX2-517"/>
                    <a:gd fmla="*/ 8054 h 10000" name="connsiteY2-518"/>
                    <a:gd fmla="*/ 9849 w 10001" name="connsiteX3-519"/>
                    <a:gd fmla="*/ 6302 h 10000" name="connsiteY3-520"/>
                    <a:gd fmla="*/ 8077 w 10001" name="connsiteX4-521"/>
                    <a:gd fmla="*/ 2522 h 10000" name="connsiteY4-522"/>
                    <a:gd fmla="*/ 4482 w 10001" name="connsiteX5-523"/>
                    <a:gd fmla="*/ 55 h 10000" name="connsiteY5-524"/>
                    <a:gd fmla="*/ 1948 w 10001" name="connsiteX6-525"/>
                    <a:gd fmla="*/ 3010 h 10000" name="connsiteY6-526"/>
                    <a:gd fmla="*/ 1948 w 10976" name="connsiteX0-527"/>
                    <a:gd fmla="*/ 3010 h 10000" name="connsiteY0-528"/>
                    <a:gd fmla="*/ 2439 w 10976" name="connsiteX1-529"/>
                    <a:gd fmla="*/ 8602 h 10000" name="connsiteY1-530"/>
                    <a:gd fmla="*/ 7030 w 10976" name="connsiteX2-531"/>
                    <a:gd fmla="*/ 8054 h 10000" name="connsiteY2-532"/>
                    <a:gd fmla="*/ 9849 w 10976" name="connsiteX3-533"/>
                    <a:gd fmla="*/ 6302 h 10000" name="connsiteY3-534"/>
                    <a:gd fmla="*/ 8077 w 10976" name="connsiteX4-535"/>
                    <a:gd fmla="*/ 2522 h 10000" name="connsiteY4-536"/>
                    <a:gd fmla="*/ 4482 w 10976" name="connsiteX5-537"/>
                    <a:gd fmla="*/ 55 h 10000" name="connsiteY5-538"/>
                    <a:gd fmla="*/ 1948 w 10976" name="connsiteX6-539"/>
                    <a:gd fmla="*/ 3010 h 10000" name="connsiteY6-540"/>
                    <a:gd fmla="*/ 1948 w 11571" name="connsiteX0-541"/>
                    <a:gd fmla="*/ 3010 h 10000" name="connsiteY0-542"/>
                    <a:gd fmla="*/ 2439 w 11571" name="connsiteX1-543"/>
                    <a:gd fmla="*/ 8602 h 10000" name="connsiteY1-544"/>
                    <a:gd fmla="*/ 7030 w 11571" name="connsiteX2-545"/>
                    <a:gd fmla="*/ 8054 h 10000" name="connsiteY2-546"/>
                    <a:gd fmla="*/ 9849 w 11571" name="connsiteX3-547"/>
                    <a:gd fmla="*/ 6302 h 10000" name="connsiteY3-548"/>
                    <a:gd fmla="*/ 8077 w 11571" name="connsiteX4-549"/>
                    <a:gd fmla="*/ 2522 h 10000" name="connsiteY4-550"/>
                    <a:gd fmla="*/ 4482 w 11571" name="connsiteX5-551"/>
                    <a:gd fmla="*/ 55 h 10000" name="connsiteY5-552"/>
                    <a:gd fmla="*/ 1948 w 11571" name="connsiteX6-553"/>
                    <a:gd fmla="*/ 3010 h 10000" name="connsiteY6-554"/>
                    <a:gd fmla="*/ 1948 w 10719" name="connsiteX0-555"/>
                    <a:gd fmla="*/ 3010 h 10000" name="connsiteY0-556"/>
                    <a:gd fmla="*/ 2439 w 10719" name="connsiteX1-557"/>
                    <a:gd fmla="*/ 8602 h 10000" name="connsiteY1-558"/>
                    <a:gd fmla="*/ 7030 w 10719" name="connsiteX2-559"/>
                    <a:gd fmla="*/ 8054 h 10000" name="connsiteY2-560"/>
                    <a:gd fmla="*/ 9849 w 10719" name="connsiteX3-561"/>
                    <a:gd fmla="*/ 6302 h 10000" name="connsiteY3-562"/>
                    <a:gd fmla="*/ 8077 w 10719" name="connsiteX4-563"/>
                    <a:gd fmla="*/ 2522 h 10000" name="connsiteY4-564"/>
                    <a:gd fmla="*/ 4482 w 10719" name="connsiteX5-565"/>
                    <a:gd fmla="*/ 55 h 10000" name="connsiteY5-566"/>
                    <a:gd fmla="*/ 1948 w 10719" name="connsiteX6-567"/>
                    <a:gd fmla="*/ 3010 h 10000" name="connsiteY6-568"/>
                    <a:gd fmla="*/ 1948 w 11270" name="connsiteX0-569"/>
                    <a:gd fmla="*/ 3010 h 10000" name="connsiteY0-570"/>
                    <a:gd fmla="*/ 2439 w 11270" name="connsiteX1-571"/>
                    <a:gd fmla="*/ 8602 h 10000" name="connsiteY1-572"/>
                    <a:gd fmla="*/ 7030 w 11270" name="connsiteX2-573"/>
                    <a:gd fmla="*/ 8054 h 10000" name="connsiteY2-574"/>
                    <a:gd fmla="*/ 10552 w 11270" name="connsiteX3-575"/>
                    <a:gd fmla="*/ 4403 h 10000" name="connsiteY3-576"/>
                    <a:gd fmla="*/ 8077 w 11270" name="connsiteX4-577"/>
                    <a:gd fmla="*/ 2522 h 10000" name="connsiteY4-578"/>
                    <a:gd fmla="*/ 4482 w 11270" name="connsiteX5-579"/>
                    <a:gd fmla="*/ 55 h 10000" name="connsiteY5-580"/>
                    <a:gd fmla="*/ 1948 w 11270" name="connsiteX6-581"/>
                    <a:gd fmla="*/ 3010 h 10000" name="connsiteY6-582"/>
                    <a:gd fmla="*/ 1948 w 11304" name="connsiteX0-583"/>
                    <a:gd fmla="*/ 3015 h 10005" name="connsiteY0-584"/>
                    <a:gd fmla="*/ 2439 w 11304" name="connsiteX1-585"/>
                    <a:gd fmla="*/ 8607 h 10005" name="connsiteY1-586"/>
                    <a:gd fmla="*/ 7030 w 11304" name="connsiteX2-587"/>
                    <a:gd fmla="*/ 8059 h 10005" name="connsiteY2-588"/>
                    <a:gd fmla="*/ 10552 w 11304" name="connsiteX3-589"/>
                    <a:gd fmla="*/ 4408 h 10005" name="connsiteY3-590"/>
                    <a:gd fmla="*/ 8253 w 11304" name="connsiteX4-591"/>
                    <a:gd fmla="*/ 2211 h 10005" name="connsiteY4-592"/>
                    <a:gd fmla="*/ 4482 w 11304" name="connsiteX5-593"/>
                    <a:gd fmla="*/ 60 h 10005" name="connsiteY5-594"/>
                    <a:gd fmla="*/ 1948 w 11304" name="connsiteX6-595"/>
                    <a:gd fmla="*/ 3015 h 10005" name="connsiteY6-596"/>
                    <a:gd fmla="*/ 1948 w 10766" name="connsiteX0-597"/>
                    <a:gd fmla="*/ 3015 h 10005" name="connsiteY0-598"/>
                    <a:gd fmla="*/ 2439 w 10766" name="connsiteX1-599"/>
                    <a:gd fmla="*/ 8607 h 10005" name="connsiteY1-600"/>
                    <a:gd fmla="*/ 7030 w 10766" name="connsiteX2-601"/>
                    <a:gd fmla="*/ 8059 h 10005" name="connsiteY2-602"/>
                    <a:gd fmla="*/ 9849 w 10766" name="connsiteX3-603"/>
                    <a:gd fmla="*/ 4303 h 10005" name="connsiteY3-604"/>
                    <a:gd fmla="*/ 8253 w 10766" name="connsiteX4-605"/>
                    <a:gd fmla="*/ 2211 h 10005" name="connsiteY4-606"/>
                    <a:gd fmla="*/ 4482 w 10766" name="connsiteX5-607"/>
                    <a:gd fmla="*/ 60 h 10005" name="connsiteY5-608"/>
                    <a:gd fmla="*/ 1948 w 10766" name="connsiteX6-609"/>
                    <a:gd fmla="*/ 3015 h 10005" name="connsiteY6-610"/>
                    <a:gd fmla="*/ 1948 w 10461" name="connsiteX0-611"/>
                    <a:gd fmla="*/ 3015 h 10005" name="connsiteY0-612"/>
                    <a:gd fmla="*/ 2439 w 10461" name="connsiteX1-613"/>
                    <a:gd fmla="*/ 8607 h 10005" name="connsiteY1-614"/>
                    <a:gd fmla="*/ 7030 w 10461" name="connsiteX2-615"/>
                    <a:gd fmla="*/ 8059 h 10005" name="connsiteY2-616"/>
                    <a:gd fmla="*/ 9410 w 10461" name="connsiteX3-617"/>
                    <a:gd fmla="*/ 4619 h 10005" name="connsiteY3-618"/>
                    <a:gd fmla="*/ 8253 w 10461" name="connsiteX4-619"/>
                    <a:gd fmla="*/ 2211 h 10005" name="connsiteY4-620"/>
                    <a:gd fmla="*/ 4482 w 10461" name="connsiteX5-621"/>
                    <a:gd fmla="*/ 60 h 10005" name="connsiteY5-622"/>
                    <a:gd fmla="*/ 1948 w 10461" name="connsiteX6-623"/>
                    <a:gd fmla="*/ 3015 h 10005" name="connsiteY6-624"/>
                    <a:gd fmla="*/ 1948 w 11375" name="connsiteX0-625"/>
                    <a:gd fmla="*/ 3015 h 10005" name="connsiteY0-626"/>
                    <a:gd fmla="*/ 2439 w 11375" name="connsiteX1-627"/>
                    <a:gd fmla="*/ 8607 h 10005" name="connsiteY1-628"/>
                    <a:gd fmla="*/ 7030 w 11375" name="connsiteX2-629"/>
                    <a:gd fmla="*/ 8059 h 10005" name="connsiteY2-630"/>
                    <a:gd fmla="*/ 10640 w 11375" name="connsiteX3-631"/>
                    <a:gd fmla="*/ 4619 h 10005" name="connsiteY3-632"/>
                    <a:gd fmla="*/ 8253 w 11375" name="connsiteX4-633"/>
                    <a:gd fmla="*/ 2211 h 10005" name="connsiteY4-634"/>
                    <a:gd fmla="*/ 4482 w 11375" name="connsiteX5-635"/>
                    <a:gd fmla="*/ 60 h 10005" name="connsiteY5-636"/>
                    <a:gd fmla="*/ 1948 w 11375" name="connsiteX6-637"/>
                    <a:gd fmla="*/ 3015 h 10005" name="connsiteY6-638"/>
                    <a:gd fmla="*/ 1948 w 11607" name="connsiteX0-639"/>
                    <a:gd fmla="*/ 3015 h 10005" name="connsiteY0-640"/>
                    <a:gd fmla="*/ 2439 w 11607" name="connsiteX1-641"/>
                    <a:gd fmla="*/ 8607 h 10005" name="connsiteY1-642"/>
                    <a:gd fmla="*/ 7030 w 11607" name="connsiteX2-643"/>
                    <a:gd fmla="*/ 8059 h 10005" name="connsiteY2-644"/>
                    <a:gd fmla="*/ 10640 w 11607" name="connsiteX3-645"/>
                    <a:gd fmla="*/ 4619 h 10005" name="connsiteY3-646"/>
                    <a:gd fmla="*/ 9219 w 11607" name="connsiteX4-647"/>
                    <a:gd fmla="*/ 2211 h 10005" name="connsiteY4-648"/>
                    <a:gd fmla="*/ 4482 w 11607" name="connsiteX5-649"/>
                    <a:gd fmla="*/ 60 h 10005" name="connsiteY5-650"/>
                    <a:gd fmla="*/ 1948 w 11607" name="connsiteX6-651"/>
                    <a:gd fmla="*/ 3015 h 10005" name="connsiteY6-652"/>
                    <a:gd fmla="*/ 1948 w 11607" name="connsiteX0-653"/>
                    <a:gd fmla="*/ 3015 h 10005" name="connsiteY0-654"/>
                    <a:gd fmla="*/ 2439 w 11607" name="connsiteX1-655"/>
                    <a:gd fmla="*/ 8607 h 10005" name="connsiteY1-656"/>
                    <a:gd fmla="*/ 7030 w 11607" name="connsiteX2-657"/>
                    <a:gd fmla="*/ 8059 h 10005" name="connsiteY2-658"/>
                    <a:gd fmla="*/ 10640 w 11607" name="connsiteX3-659"/>
                    <a:gd fmla="*/ 4619 h 10005" name="connsiteY3-660"/>
                    <a:gd fmla="*/ 9219 w 11607" name="connsiteX4-661"/>
                    <a:gd fmla="*/ 2211 h 10005" name="connsiteY4-662"/>
                    <a:gd fmla="*/ 4482 w 11607" name="connsiteX5-663"/>
                    <a:gd fmla="*/ 60 h 10005" name="connsiteY5-664"/>
                    <a:gd fmla="*/ 1948 w 11607" name="connsiteX6-665"/>
                    <a:gd fmla="*/ 3015 h 10005" name="connsiteY6-666"/>
                    <a:gd fmla="*/ 1948 w 11607" name="connsiteX0-667"/>
                    <a:gd fmla="*/ 3015 h 10005" name="connsiteY0-668"/>
                    <a:gd fmla="*/ 2439 w 11607" name="connsiteX1-669"/>
                    <a:gd fmla="*/ 8607 h 10005" name="connsiteY1-670"/>
                    <a:gd fmla="*/ 7030 w 11607" name="connsiteX2-671"/>
                    <a:gd fmla="*/ 8059 h 10005" name="connsiteY2-672"/>
                    <a:gd fmla="*/ 10640 w 11607" name="connsiteX3-673"/>
                    <a:gd fmla="*/ 4619 h 10005" name="connsiteY3-674"/>
                    <a:gd fmla="*/ 9219 w 11607" name="connsiteX4-675"/>
                    <a:gd fmla="*/ 2211 h 10005" name="connsiteY4-676"/>
                    <a:gd fmla="*/ 4482 w 11607" name="connsiteX5-677"/>
                    <a:gd fmla="*/ 60 h 10005" name="connsiteY5-678"/>
                    <a:gd fmla="*/ 1948 w 11607" name="connsiteX6-679"/>
                    <a:gd fmla="*/ 3015 h 10005" name="connsiteY6-680"/>
                    <a:gd fmla="*/ 1948 w 11414" name="connsiteX0-681"/>
                    <a:gd fmla="*/ 3015 h 10005" name="connsiteY0-682"/>
                    <a:gd fmla="*/ 2439 w 11414" name="connsiteX1-683"/>
                    <a:gd fmla="*/ 8607 h 10005" name="connsiteY1-684"/>
                    <a:gd fmla="*/ 7030 w 11414" name="connsiteX2-685"/>
                    <a:gd fmla="*/ 8059 h 10005" name="connsiteY2-686"/>
                    <a:gd fmla="*/ 10640 w 11414" name="connsiteX3-687"/>
                    <a:gd fmla="*/ 4619 h 10005" name="connsiteY3-688"/>
                    <a:gd fmla="*/ 9219 w 11414" name="connsiteX4-689"/>
                    <a:gd fmla="*/ 2211 h 10005" name="connsiteY4-690"/>
                    <a:gd fmla="*/ 4482 w 11414" name="connsiteX5-691"/>
                    <a:gd fmla="*/ 60 h 10005" name="connsiteY5-692"/>
                    <a:gd fmla="*/ 1948 w 11414" name="connsiteX6-693"/>
                    <a:gd fmla="*/ 3015 h 10005" name="connsiteY6-694"/>
                    <a:gd fmla="*/ 1948 w 11221" name="connsiteX0-695"/>
                    <a:gd fmla="*/ 3015 h 10005" name="connsiteY0-696"/>
                    <a:gd fmla="*/ 2439 w 11221" name="connsiteX1-697"/>
                    <a:gd fmla="*/ 8607 h 10005" name="connsiteY1-698"/>
                    <a:gd fmla="*/ 7030 w 11221" name="connsiteX2-699"/>
                    <a:gd fmla="*/ 8059 h 10005" name="connsiteY2-700"/>
                    <a:gd fmla="*/ 10640 w 11221" name="connsiteX3-701"/>
                    <a:gd fmla="*/ 4619 h 10005" name="connsiteY3-702"/>
                    <a:gd fmla="*/ 9219 w 11221" name="connsiteX4-703"/>
                    <a:gd fmla="*/ 2211 h 10005" name="connsiteY4-704"/>
                    <a:gd fmla="*/ 4482 w 11221" name="connsiteX5-705"/>
                    <a:gd fmla="*/ 60 h 10005" name="connsiteY5-706"/>
                    <a:gd fmla="*/ 1948 w 11221" name="connsiteX6-707"/>
                    <a:gd fmla="*/ 3015 h 10005" name="connsiteY6-708"/>
                    <a:gd fmla="*/ 1948 w 10823" name="connsiteX0-709"/>
                    <a:gd fmla="*/ 3015 h 10005" name="connsiteY0-710"/>
                    <a:gd fmla="*/ 2439 w 10823" name="connsiteX1-711"/>
                    <a:gd fmla="*/ 8607 h 10005" name="connsiteY1-712"/>
                    <a:gd fmla="*/ 7030 w 10823" name="connsiteX2-713"/>
                    <a:gd fmla="*/ 8059 h 10005" name="connsiteY2-714"/>
                    <a:gd fmla="*/ 10113 w 10823" name="connsiteX3-715"/>
                    <a:gd fmla="*/ 4724 h 10005" name="connsiteY3-716"/>
                    <a:gd fmla="*/ 9219 w 10823" name="connsiteX4-717"/>
                    <a:gd fmla="*/ 2211 h 10005" name="connsiteY4-718"/>
                    <a:gd fmla="*/ 4482 w 10823" name="connsiteX5-719"/>
                    <a:gd fmla="*/ 60 h 10005" name="connsiteY5-720"/>
                    <a:gd fmla="*/ 1948 w 10823" name="connsiteX6-721"/>
                    <a:gd fmla="*/ 3015 h 10005" name="connsiteY6-722"/>
                    <a:gd fmla="*/ 1948 w 11135" name="connsiteX0-723"/>
                    <a:gd fmla="*/ 3015 h 10005" name="connsiteY0-724"/>
                    <a:gd fmla="*/ 2439 w 11135" name="connsiteX1-725"/>
                    <a:gd fmla="*/ 8607 h 10005" name="connsiteY1-726"/>
                    <a:gd fmla="*/ 7030 w 11135" name="connsiteX2-727"/>
                    <a:gd fmla="*/ 8059 h 10005" name="connsiteY2-728"/>
                    <a:gd fmla="*/ 10113 w 11135" name="connsiteX3-729"/>
                    <a:gd fmla="*/ 4724 h 10005" name="connsiteY3-730"/>
                    <a:gd fmla="*/ 9219 w 11135" name="connsiteX4-731"/>
                    <a:gd fmla="*/ 2211 h 10005" name="connsiteY4-732"/>
                    <a:gd fmla="*/ 4482 w 11135" name="connsiteX5-733"/>
                    <a:gd fmla="*/ 60 h 10005" name="connsiteY5-734"/>
                    <a:gd fmla="*/ 1948 w 11135" name="connsiteX6-735"/>
                    <a:gd fmla="*/ 3015 h 10005" name="connsiteY6-736"/>
                    <a:gd fmla="*/ 1948 w 10900" name="connsiteX0-737"/>
                    <a:gd fmla="*/ 3015 h 10005" name="connsiteY0-738"/>
                    <a:gd fmla="*/ 2439 w 10900" name="connsiteX1-739"/>
                    <a:gd fmla="*/ 8607 h 10005" name="connsiteY1-740"/>
                    <a:gd fmla="*/ 7030 w 10900" name="connsiteX2-741"/>
                    <a:gd fmla="*/ 8059 h 10005" name="connsiteY2-742"/>
                    <a:gd fmla="*/ 10113 w 10900" name="connsiteX3-743"/>
                    <a:gd fmla="*/ 4724 h 10005" name="connsiteY3-744"/>
                    <a:gd fmla="*/ 8165 w 10900" name="connsiteX4-745"/>
                    <a:gd fmla="*/ 2211 h 10005" name="connsiteY4-746"/>
                    <a:gd fmla="*/ 4482 w 10900" name="connsiteX5-747"/>
                    <a:gd fmla="*/ 60 h 10005" name="connsiteY5-748"/>
                    <a:gd fmla="*/ 1948 w 10900" name="connsiteX6-749"/>
                    <a:gd fmla="*/ 3015 h 10005" name="connsiteY6-750"/>
                    <a:gd fmla="*/ 1948 w 10989" name="connsiteX0-751"/>
                    <a:gd fmla="*/ 3015 h 10005" name="connsiteY0-752"/>
                    <a:gd fmla="*/ 2439 w 10989" name="connsiteX1-753"/>
                    <a:gd fmla="*/ 8607 h 10005" name="connsiteY1-754"/>
                    <a:gd fmla="*/ 7030 w 10989" name="connsiteX2-755"/>
                    <a:gd fmla="*/ 8059 h 10005" name="connsiteY2-756"/>
                    <a:gd fmla="*/ 10113 w 10989" name="connsiteX3-757"/>
                    <a:gd fmla="*/ 4724 h 10005" name="connsiteY3-758"/>
                    <a:gd fmla="*/ 8165 w 10989" name="connsiteX4-759"/>
                    <a:gd fmla="*/ 2211 h 10005" name="connsiteY4-760"/>
                    <a:gd fmla="*/ 4482 w 10989" name="connsiteX5-761"/>
                    <a:gd fmla="*/ 60 h 10005" name="connsiteY5-762"/>
                    <a:gd fmla="*/ 1948 w 10989" name="connsiteX6-763"/>
                    <a:gd fmla="*/ 3015 h 10005" name="connsiteY6-764"/>
                    <a:gd fmla="*/ 2105 w 10707" name="connsiteX0-765"/>
                    <a:gd fmla="*/ 3437 h 10005" name="connsiteY0-766"/>
                    <a:gd fmla="*/ 2157 w 10707" name="connsiteX1-767"/>
                    <a:gd fmla="*/ 8607 h 10005" name="connsiteY1-768"/>
                    <a:gd fmla="*/ 6748 w 10707" name="connsiteX2-769"/>
                    <a:gd fmla="*/ 8059 h 10005" name="connsiteY2-770"/>
                    <a:gd fmla="*/ 9831 w 10707" name="connsiteX3-771"/>
                    <a:gd fmla="*/ 4724 h 10005" name="connsiteY3-772"/>
                    <a:gd fmla="*/ 7883 w 10707" name="connsiteX4-773"/>
                    <a:gd fmla="*/ 2211 h 10005" name="connsiteY4-774"/>
                    <a:gd fmla="*/ 4200 w 10707" name="connsiteX5-775"/>
                    <a:gd fmla="*/ 60 h 10005" name="connsiteY5-776"/>
                    <a:gd fmla="*/ 2105 w 10707" name="connsiteX6-777"/>
                    <a:gd fmla="*/ 3437 h 10005" name="connsiteY6-778"/>
                    <a:gd fmla="*/ 2178 w 10780" name="connsiteX0-779"/>
                    <a:gd fmla="*/ 3437 h 10005" name="connsiteY0-780"/>
                    <a:gd fmla="*/ 2230 w 10780" name="connsiteX1-781"/>
                    <a:gd fmla="*/ 8607 h 10005" name="connsiteY1-782"/>
                    <a:gd fmla="*/ 6821 w 10780" name="connsiteX2-783"/>
                    <a:gd fmla="*/ 8059 h 10005" name="connsiteY2-784"/>
                    <a:gd fmla="*/ 9904 w 10780" name="connsiteX3-785"/>
                    <a:gd fmla="*/ 4724 h 10005" name="connsiteY3-786"/>
                    <a:gd fmla="*/ 7956 w 10780" name="connsiteX4-787"/>
                    <a:gd fmla="*/ 2211 h 10005" name="connsiteY4-788"/>
                    <a:gd fmla="*/ 4273 w 10780" name="connsiteX5-789"/>
                    <a:gd fmla="*/ 60 h 10005" name="connsiteY5-790"/>
                    <a:gd fmla="*/ 2178 w 10780" name="connsiteX6-791"/>
                    <a:gd fmla="*/ 3437 h 10005" name="connsiteY6-792"/>
                    <a:gd fmla="*/ 2178 w 10780" name="connsiteX0-793"/>
                    <a:gd fmla="*/ 3437 h 10005" name="connsiteY0-794"/>
                    <a:gd fmla="*/ 2230 w 10780" name="connsiteX1-795"/>
                    <a:gd fmla="*/ 8607 h 10005" name="connsiteY1-796"/>
                    <a:gd fmla="*/ 6821 w 10780" name="connsiteX2-797"/>
                    <a:gd fmla="*/ 8059 h 10005" name="connsiteY2-798"/>
                    <a:gd fmla="*/ 9904 w 10780" name="connsiteX3-799"/>
                    <a:gd fmla="*/ 4724 h 10005" name="connsiteY3-800"/>
                    <a:gd fmla="*/ 7956 w 10780" name="connsiteX4-801"/>
                    <a:gd fmla="*/ 2211 h 10005" name="connsiteY4-802"/>
                    <a:gd fmla="*/ 4712 w 10780" name="connsiteX5-803"/>
                    <a:gd fmla="*/ 60 h 10005" name="connsiteY5-804"/>
                    <a:gd fmla="*/ 2178 w 10780" name="connsiteX6-805"/>
                    <a:gd fmla="*/ 3437 h 10005" name="connsiteY6-806"/>
                    <a:gd fmla="*/ 2178 w 10780" name="connsiteX0-807"/>
                    <a:gd fmla="*/ 1987 h 8555" name="connsiteY0-808"/>
                    <a:gd fmla="*/ 2230 w 10780" name="connsiteX1-809"/>
                    <a:gd fmla="*/ 7157 h 8555" name="connsiteY1-810"/>
                    <a:gd fmla="*/ 6821 w 10780" name="connsiteX2-811"/>
                    <a:gd fmla="*/ 6609 h 8555" name="connsiteY2-812"/>
                    <a:gd fmla="*/ 9904 w 10780" name="connsiteX3-813"/>
                    <a:gd fmla="*/ 3274 h 8555" name="connsiteY3-814"/>
                    <a:gd fmla="*/ 7956 w 10780" name="connsiteX4-815"/>
                    <a:gd fmla="*/ 761 h 8555" name="connsiteY4-816"/>
                    <a:gd fmla="*/ 2178 w 10780" name="connsiteX5-817"/>
                    <a:gd fmla="*/ 1987 h 8555" name="connsiteY5-818"/>
                    <a:gd fmla="*/ 2021 w 10001" name="connsiteX0-819"/>
                    <a:gd fmla="*/ 2719 h 10396" name="connsiteY0-820"/>
                    <a:gd fmla="*/ 2070 w 10001" name="connsiteX1-821"/>
                    <a:gd fmla="*/ 8762 h 10396" name="connsiteY1-822"/>
                    <a:gd fmla="*/ 6328 w 10001" name="connsiteX2-823"/>
                    <a:gd fmla="*/ 8121 h 10396" name="connsiteY2-824"/>
                    <a:gd fmla="*/ 9188 w 10001" name="connsiteX3-825"/>
                    <a:gd fmla="*/ 4223 h 10396" name="connsiteY3-826"/>
                    <a:gd fmla="*/ 7381 w 10001" name="connsiteX4-827"/>
                    <a:gd fmla="*/ 1286 h 10396" name="connsiteY4-828"/>
                    <a:gd fmla="*/ 2021 w 10001" name="connsiteX5-829"/>
                    <a:gd fmla="*/ 2719 h 10396" name="connsiteY5-830"/>
                    <a:gd fmla="*/ 2021 w 10001" name="connsiteX0-831"/>
                    <a:gd fmla="*/ 3839 h 11516" name="connsiteY0-832"/>
                    <a:gd fmla="*/ 2070 w 10001" name="connsiteX1-833"/>
                    <a:gd fmla="*/ 9882 h 11516" name="connsiteY1-834"/>
                    <a:gd fmla="*/ 6328 w 10001" name="connsiteX2-835"/>
                    <a:gd fmla="*/ 9241 h 11516" name="connsiteY2-836"/>
                    <a:gd fmla="*/ 9188 w 10001" name="connsiteX3-837"/>
                    <a:gd fmla="*/ 5343 h 11516" name="connsiteY3-838"/>
                    <a:gd fmla="*/ 7381 w 10001" name="connsiteX4-839"/>
                    <a:gd fmla="*/ 2406 h 11516" name="connsiteY4-840"/>
                    <a:gd fmla="*/ 2021 w 10001" name="connsiteX5-841"/>
                    <a:gd fmla="*/ 3839 h 11516" name="connsiteY5-842"/>
                    <a:gd fmla="*/ 2021 w 10001" name="connsiteX0-843"/>
                    <a:gd fmla="*/ 3790 h 11467" name="connsiteY0-844"/>
                    <a:gd fmla="*/ 2070 w 10001" name="connsiteX1-845"/>
                    <a:gd fmla="*/ 9833 h 11467" name="connsiteY1-846"/>
                    <a:gd fmla="*/ 6328 w 10001" name="connsiteX2-847"/>
                    <a:gd fmla="*/ 9192 h 11467" name="connsiteY2-848"/>
                    <a:gd fmla="*/ 9188 w 10001" name="connsiteX3-849"/>
                    <a:gd fmla="*/ 5294 h 11467" name="connsiteY3-850"/>
                    <a:gd fmla="*/ 7381 w 10001" name="connsiteX4-851"/>
                    <a:gd fmla="*/ 2357 h 11467" name="connsiteY4-852"/>
                    <a:gd fmla="*/ 2021 w 10001" name="connsiteX5-853"/>
                    <a:gd fmla="*/ 3790 h 11467" name="connsiteY5-854"/>
                    <a:gd fmla="*/ 1878 w 9858" name="connsiteX0-855"/>
                    <a:gd fmla="*/ 3790 h 11001" name="connsiteY0-856"/>
                    <a:gd fmla="*/ 2334 w 9858" name="connsiteX1-857"/>
                    <a:gd fmla="*/ 8723 h 11001" name="connsiteY1-858"/>
                    <a:gd fmla="*/ 6185 w 9858" name="connsiteX2-859"/>
                    <a:gd fmla="*/ 9192 h 11001" name="connsiteY2-860"/>
                    <a:gd fmla="*/ 9045 w 9858" name="connsiteX3-861"/>
                    <a:gd fmla="*/ 5294 h 11001" name="connsiteY3-862"/>
                    <a:gd fmla="*/ 7238 w 9858" name="connsiteX4-863"/>
                    <a:gd fmla="*/ 2357 h 11001" name="connsiteY4-864"/>
                    <a:gd fmla="*/ 1878 w 9858" name="connsiteX5-865"/>
                    <a:gd fmla="*/ 3790 h 11001" name="connsiteY5-866"/>
                    <a:gd fmla="*/ 1950 w 10045" name="connsiteX0-867"/>
                    <a:gd fmla="*/ 3445 h 10000" name="connsiteY0-868"/>
                    <a:gd fmla="*/ 2413 w 10045" name="connsiteX1-869"/>
                    <a:gd fmla="*/ 7929 h 10000" name="connsiteY1-870"/>
                    <a:gd fmla="*/ 6319 w 10045" name="connsiteX2-871"/>
                    <a:gd fmla="*/ 8356 h 10000" name="connsiteY2-872"/>
                    <a:gd fmla="*/ 9220 w 10045" name="connsiteX3-873"/>
                    <a:gd fmla="*/ 4812 h 10000" name="connsiteY3-874"/>
                    <a:gd fmla="*/ 7387 w 10045" name="connsiteX4-875"/>
                    <a:gd fmla="*/ 2143 h 10000" name="connsiteY4-876"/>
                    <a:gd fmla="*/ 1950 w 10045" name="connsiteX5-877"/>
                    <a:gd fmla="*/ 3445 h 10000" name="connsiteY5-878"/>
                    <a:gd fmla="*/ 1973 w 10068" name="connsiteX0-879"/>
                    <a:gd fmla="*/ 3445 h 10000" name="connsiteY0-880"/>
                    <a:gd fmla="*/ 2436 w 10068" name="connsiteX1-881"/>
                    <a:gd fmla="*/ 7929 h 10000" name="connsiteY1-882"/>
                    <a:gd fmla="*/ 6342 w 10068" name="connsiteX2-883"/>
                    <a:gd fmla="*/ 8356 h 10000" name="connsiteY2-884"/>
                    <a:gd fmla="*/ 9243 w 10068" name="connsiteX3-885"/>
                    <a:gd fmla="*/ 4812 h 10000" name="connsiteY3-886"/>
                    <a:gd fmla="*/ 7410 w 10068" name="connsiteX4-887"/>
                    <a:gd fmla="*/ 2143 h 10000" name="connsiteY4-888"/>
                    <a:gd fmla="*/ 1973 w 10068" name="connsiteX5-889"/>
                    <a:gd fmla="*/ 3445 h 10000" name="connsiteY5-890"/>
                    <a:gd fmla="*/ 1973 w 10068" name="connsiteX0-891"/>
                    <a:gd fmla="*/ 3445 h 10206" name="connsiteY0-892"/>
                    <a:gd fmla="*/ 2436 w 10068" name="connsiteX1-893"/>
                    <a:gd fmla="*/ 7929 h 10206" name="connsiteY1-894"/>
                    <a:gd fmla="*/ 6342 w 10068" name="connsiteX2-895"/>
                    <a:gd fmla="*/ 8356 h 10206" name="connsiteY2-896"/>
                    <a:gd fmla="*/ 9243 w 10068" name="connsiteX3-897"/>
                    <a:gd fmla="*/ 4812 h 10206" name="connsiteY3-898"/>
                    <a:gd fmla="*/ 7410 w 10068" name="connsiteX4-899"/>
                    <a:gd fmla="*/ 2143 h 10206" name="connsiteY4-900"/>
                    <a:gd fmla="*/ 1973 w 10068" name="connsiteX5-901"/>
                    <a:gd fmla="*/ 3445 h 10206" name="connsiteY5-9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b="b" l="l" r="r" t="t"/>
                  <a:pathLst>
                    <a:path h="10206" w="10068">
                      <a:moveTo>
                        <a:pt x="1973" y="3445"/>
                      </a:moveTo>
                      <a:cubicBezTo>
                        <a:pt x="-1652" y="4511"/>
                        <a:pt x="454" y="10071"/>
                        <a:pt x="2436" y="7929"/>
                      </a:cubicBezTo>
                      <a:cubicBezTo>
                        <a:pt x="2362" y="10356"/>
                        <a:pt x="5539" y="11342"/>
                        <a:pt x="6342" y="8356"/>
                      </a:cubicBezTo>
                      <a:cubicBezTo>
                        <a:pt x="7558" y="10071"/>
                        <a:pt x="10210" y="7561"/>
                        <a:pt x="9243" y="4812"/>
                      </a:cubicBezTo>
                      <a:cubicBezTo>
                        <a:pt x="11226" y="3945"/>
                        <a:pt x="9243" y="-451"/>
                        <a:pt x="7410" y="2143"/>
                      </a:cubicBezTo>
                      <a:cubicBezTo>
                        <a:pt x="6530" y="-776"/>
                        <a:pt x="2127" y="-1050"/>
                        <a:pt x="1973" y="3445"/>
                      </a:cubicBezTo>
                      <a:close/>
                    </a:path>
                  </a:pathLst>
                </a:cu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buFontTx/>
                    <a:buNone/>
                    <a:defRPr/>
                  </a:pPr>
                  <a:r>
                    <a:rPr altLang="en-US" dirty="0" kern="0" lang="zh-CN" sz="2000">
                      <a:solidFill>
                        <a:prstClr val="white"/>
                      </a:solidFill>
                      <a:latin charset="-122" panose="02010800040101010101" pitchFamily="2" typeface="华文行楷"/>
                      <a:ea charset="-122" panose="02010800040101010101" pitchFamily="2" typeface="华文行楷"/>
                    </a:rPr>
                    <a:t>一</a:t>
                  </a:r>
                  <a:endParaRPr altLang="en-US" dirty="0" kern="0" lang="zh-CN" sz="2000">
                    <a:solidFill>
                      <a:prstClr val="white"/>
                    </a:solidFill>
                    <a:latin charset="-122" panose="02010800040101010101" pitchFamily="2" typeface="华文行楷"/>
                    <a:ea charset="-122" panose="02010800040101010101" pitchFamily="2" typeface="华文行楷"/>
                  </a:endParaRPr>
                </a:p>
              </p:txBody>
            </p:sp>
          </p:grpSp>
        </p:grpSp>
        <p:sp>
          <p:nvSpPr>
            <p:cNvPr id="87" name="矩形 86"/>
            <p:cNvSpPr/>
            <p:nvPr/>
          </p:nvSpPr>
          <p:spPr>
            <a:xfrm>
              <a:off x="2855955" y="263398"/>
              <a:ext cx="3807500" cy="393110"/>
            </a:xfrm>
            <a:prstGeom prst="rect">
              <a:avLst/>
            </a:prstGeom>
            <a:extLst>
              <a:ext uri="{909E8E84-426E-40DD-AFC4-6F175D3DCCD1}">
                <a14:hiddenFill xmlns:a14="http://schemas.microsoft.com/office/drawing/2010/main">
                  <a:solidFill>
                    <a:srgbClr val="FFFFFF"/>
                  </a:solidFill>
                </a14:hiddenFill>
              </a:ext>
            </a:extLst>
          </p:spPr>
          <p:style>
            <a:lnRef idx="1">
              <a:schemeClr val="accent6"/>
            </a:lnRef>
            <a:fillRef idx="3">
              <a:schemeClr val="accent6"/>
            </a:fillRef>
            <a:effectRef idx="2">
              <a:schemeClr val="accent6"/>
            </a:effectRef>
            <a:fontRef idx="minor">
              <a:schemeClr val="lt1"/>
            </a:fontRef>
          </p:style>
          <p:txBody>
            <a:bodyPr>
              <a:spAutoFit/>
            </a:bodyPr>
            <a:lstStyle/>
            <a:p>
              <a:pPr fontAlgn="auto">
                <a:spcBef>
                  <a:spcPts val="0"/>
                </a:spcBef>
                <a:spcAft>
                  <a:spcPts val="0"/>
                </a:spcAft>
                <a:buFontTx/>
                <a:buNone/>
                <a:defRPr/>
              </a:pPr>
              <a:endParaRPr altLang="zh-CN" b="1" dirty="0" kern="0" lang="zh-CN" spc="300" sz="2800">
                <a:solidFill>
                  <a:srgbClr val="8C4306"/>
                </a:solidFill>
                <a:latin charset="-122" panose="03000509000000000000" pitchFamily="65" typeface="方正稚艺简体"/>
                <a:ea charset="-122" panose="03000509000000000000" pitchFamily="65" typeface="方正稚艺简体"/>
                <a:cs charset="-122" panose="020B0604020202020204" pitchFamily="34" typeface="Arial Unicode MS"/>
              </a:endParaRPr>
            </a:p>
          </p:txBody>
        </p:sp>
      </p:grpSp>
      <p:sp>
        <p:nvSpPr>
          <p:cNvPr id="97" name="矩形 96"/>
          <p:cNvSpPr/>
          <p:nvPr/>
        </p:nvSpPr>
        <p:spPr>
          <a:xfrm>
            <a:off x="961780" y="1037199"/>
            <a:ext cx="2797722" cy="5232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altLang="en-US" dirty="0" lang="zh-CN" sz="2800">
                <a:solidFill>
                  <a:schemeClr val="bg1"/>
                </a:solidFill>
                <a:latin charset="-122" panose="02010800040101010101" pitchFamily="2" typeface="华文行楷"/>
                <a:ea charset="-122" panose="02010800040101010101" pitchFamily="2" typeface="华文行楷"/>
              </a:rPr>
              <a:t>甲午战争的背景</a:t>
            </a:r>
            <a:endParaRPr altLang="en-US" dirty="0" lang="zh-CN" sz="2800">
              <a:solidFill>
                <a:schemeClr val="bg1"/>
              </a:solidFill>
              <a:latin charset="-122" panose="02010800040101010101" pitchFamily="2" typeface="华文行楷"/>
              <a:ea charset="-122" panose="02010800040101010101" pitchFamily="2" typeface="华文行楷"/>
            </a:endParaRPr>
          </a:p>
        </p:txBody>
      </p:sp>
      <p:pic>
        <p:nvPicPr>
          <p:cNvPr id="5" name="图片 4"/>
          <p:cNvPicPr>
            <a:picLocks noChangeAspect="1"/>
          </p:cNvPicPr>
          <p:nvPr/>
        </p:nvPicPr>
        <p:blipFill rotWithShape="1">
          <a:blip r:embed="rId3"/>
          <a:stretch>
            <a:fillRect/>
          </a:stretch>
        </p:blipFill>
        <p:spPr>
          <a:xfrm>
            <a:off x="227464" y="206913"/>
            <a:ext cx="4809415" cy="609025"/>
          </a:xfrm>
          <a:prstGeom prst="rect">
            <a:avLst/>
          </a:prstGeom>
          <a:ln cap="sq" cmpd="thickThin" w="228600">
            <a:solidFill>
              <a:srgbClr val="000000"/>
            </a:solidFill>
            <a:prstDash val="solid"/>
            <a:miter lim="800000"/>
            <a:headEnd/>
            <a:tailEnd/>
          </a:ln>
          <a:effectLst>
            <a:innerShdw blurRad="76200">
              <a:srgbClr val="000000"/>
            </a:innerShdw>
          </a:effectLst>
        </p:spPr>
      </p:pic>
      <p:pic>
        <p:nvPicPr>
          <p:cNvPr descr="C:\Users\Administrator\Desktop\b4c9f5045d779830b69441867804ef8c.png" id="33" name="Picture 2"/>
          <p:cNvPicPr>
            <a:picLocks noChangeArrowheads="1" noChangeAspect="1"/>
          </p:cNvPicPr>
          <p:nvPr/>
        </p:nvPicPr>
        <p:blipFill>
          <a:blip cstate="print" r:embed="rId4">
            <a:biLevel thresh="50000"/>
          </a:blip>
          <a:srcRect b="19"/>
          <a:stretch>
            <a:fillRect/>
          </a:stretch>
        </p:blipFill>
        <p:spPr bwMode="auto">
          <a:xfrm>
            <a:off x="227464" y="1656170"/>
            <a:ext cx="637296" cy="593985"/>
          </a:xfrm>
          <a:prstGeom prst="rect">
            <a:avLst/>
          </a:prstGeom>
          <a:noFill/>
        </p:spPr>
      </p:pic>
      <p:sp>
        <p:nvSpPr>
          <p:cNvPr id="35" name="文本框 34"/>
          <p:cNvSpPr txBox="1"/>
          <p:nvPr/>
        </p:nvSpPr>
        <p:spPr>
          <a:xfrm>
            <a:off x="1083137" y="1613988"/>
            <a:ext cx="9651218" cy="707886"/>
          </a:xfrm>
          <a:prstGeom prst="rect">
            <a:avLst/>
          </a:prstGeom>
          <a:noFill/>
        </p:spPr>
        <p:txBody>
          <a:bodyPr rtlCol="0" wrap="square">
            <a:spAutoFit/>
          </a:bodyPr>
          <a:lstStyle/>
          <a:p>
            <a:r>
              <a:rPr altLang="en-US" dirty="0" lang="zh-CN" sz="4000">
                <a:solidFill>
                  <a:schemeClr val="bg1"/>
                </a:solidFill>
                <a:latin charset="-122" panose="02010800040101010101" pitchFamily="2" typeface="华文新魏"/>
                <a:ea charset="-122" panose="02010800040101010101" pitchFamily="2" typeface="华文新魏"/>
              </a:rPr>
              <a:t>清政府的腐败。西方列强的默许和纵容 。</a:t>
            </a:r>
            <a:endParaRPr altLang="en-US" dirty="0" lang="zh-CN" sz="4000">
              <a:solidFill>
                <a:schemeClr val="bg1"/>
              </a:solidFill>
              <a:latin charset="-122" panose="02010800040101010101" pitchFamily="2" typeface="华文新魏"/>
              <a:ea charset="-122" panose="02010800040101010101" pitchFamily="2" typeface="华文新魏"/>
            </a:endParaRPr>
          </a:p>
        </p:txBody>
      </p:sp>
      <p:pic>
        <p:nvPicPr>
          <p:cNvPr id="3" name="图片 2"/>
          <p:cNvPicPr>
            <a:picLocks noChangeAspect="1"/>
          </p:cNvPicPr>
          <p:nvPr/>
        </p:nvPicPr>
        <p:blipFill>
          <a:blip r:embed="rId5"/>
          <a:stretch>
            <a:fillRect/>
          </a:stretch>
        </p:blipFill>
        <p:spPr>
          <a:xfrm>
            <a:off x="908231" y="2647974"/>
            <a:ext cx="1808287" cy="1090999"/>
          </a:xfrm>
          <a:prstGeom prst="rect">
            <a:avLst/>
          </a:prstGeom>
          <a:ln>
            <a:solidFill>
              <a:schemeClr val="accent2">
                <a:lumMod val="60000"/>
                <a:lumOff val="40000"/>
              </a:schemeClr>
            </a:solidFill>
          </a:ln>
        </p:spPr>
      </p:pic>
      <p:pic>
        <p:nvPicPr>
          <p:cNvPr id="36" name="图片 35"/>
          <p:cNvPicPr>
            <a:picLocks noChangeAspect="1"/>
          </p:cNvPicPr>
          <p:nvPr/>
        </p:nvPicPr>
        <p:blipFill>
          <a:blip r:embed="rId6">
            <a:extLst>
              <a:ext uri="{BEBA8EAE-BF5A-486C-A8C5-ECC9F3942E4B}">
                <a14:imgProps xmlns:a14="http://schemas.microsoft.com/office/drawing/2010/main">
                  <a14:imgLayer r:embed="rId7">
                    <a14:imgEffect>
                      <a14:backgroundRemoval b="99773" l="462" r="100000" t="6122"/>
                    </a14:imgEffect>
                  </a14:imgLayer>
                </a14:imgProps>
              </a:ext>
            </a:extLst>
          </a:blip>
          <a:stretch>
            <a:fillRect/>
          </a:stretch>
        </p:blipFill>
        <p:spPr>
          <a:xfrm>
            <a:off x="5493017" y="3952685"/>
            <a:ext cx="1184200" cy="803434"/>
          </a:xfrm>
          <a:prstGeom prst="rect">
            <a:avLst/>
          </a:prstGeom>
        </p:spPr>
      </p:pic>
      <p:pic>
        <p:nvPicPr>
          <p:cNvPr id="7" name="图片 6"/>
          <p:cNvPicPr>
            <a:picLocks noChangeAspect="1"/>
          </p:cNvPicPr>
          <p:nvPr/>
        </p:nvPicPr>
        <p:blipFill>
          <a:blip r:embed="rId8">
            <a:extLst>
              <a:ext uri="{BEBA8EAE-BF5A-486C-A8C5-ECC9F3942E4B}">
                <a14:imgProps xmlns:a14="http://schemas.microsoft.com/office/drawing/2010/main">
                  <a14:imgLayer r:embed="rId9">
                    <a14:imgEffect>
                      <a14:backgroundRemoval b="95886" l="10000" r="90000" t="5029">
                        <a14:foregroundMark x1="17900" x2="26200" y1="20343" y2="11200"/>
                        <a14:foregroundMark x1="26700" x2="83300" y1="10629" y2="29371"/>
                        <a14:foregroundMark x1="17900" x2="16200" y1="20114" y2="73600"/>
                        <a14:foregroundMark x1="83300" x2="79800" y1="30171" y2="53371"/>
                        <a14:foregroundMark x1="79800" x2="86700" y1="52571" y2="83314"/>
                        <a14:foregroundMark x1="78100" x2="86500" y1="85257" y2="83886"/>
                        <a14:foregroundMark x1="74900" x2="77200" y1="84686" y2="86171"/>
                        <a14:foregroundMark x1="79400" x2="79400" y1="77829" y2="77829"/>
                        <a14:foregroundMark x1="77100" x2="77100" y1="84114" y2="84114"/>
                        <a14:foregroundMark x1="75000" x2="75000" y1="81714" y2="81714"/>
                        <a14:foregroundMark x1="71300" x2="71300" y1="78857" y2="78857"/>
                        <a14:foregroundMark x1="71000" x2="71000" y1="64114" y2="64114"/>
                        <a14:foregroundMark x1="68800" x2="68800" y1="64686" y2="64686"/>
                        <a14:foregroundMark x1="26300" x2="85500" y1="11543" y2="83086"/>
                        <a14:foregroundMark x1="82800" x2="29500" y1="30743" y2="85943"/>
                        <a14:foregroundMark x1="26800" x2="39900" y1="13714" y2="80914"/>
                        <a14:foregroundMark x1="34100" x2="39300" y1="22057" y2="61829"/>
                        <a14:foregroundMark x1="50500" x2="57300" y1="64914" y2="75200"/>
                        <a14:foregroundMark x1="39300" x2="45800" y1="75771" y2="86514"/>
                        <a14:foregroundMark x1="63200" x2="70500" y1="25257" y2="79086"/>
                        <a14:foregroundMark x1="49000" x2="71600" y1="77143" y2="80229"/>
                        <a14:foregroundMark x1="48800" x2="56400" y1="39429" y2="30743"/>
                        <a14:foregroundMark x1="77600" x2="78900" y1="58400" y2="75543"/>
                        <a14:foregroundMark x1="81800" x2="82800" y1="70971" y2="76571"/>
                        <a14:foregroundMark x1="82500" x2="84500" y1="73029" y2="77714"/>
                        <a14:foregroundMark x1="84000" x2="85000" y1="74057" y2="80229"/>
                        <a14:foregroundMark x1="30200" x2="32600" y1="55657" y2="69143"/>
                        <a14:foregroundMark x1="64500" x2="65600" y1="24686" y2="33257"/>
                        <a14:foregroundMark x1="64400" x2="66900" y1="23543" y2="25257"/>
                        <a14:foregroundMark x1="84500" x2="87200" y1="74971" y2="84114"/>
                        <a14:backgroundMark x1="76900" x2="80400" y1="86514" y2="85371"/>
                        <a14:backgroundMark x1="43600" x2="43600" y1="17029" y2="17029"/>
                        <a14:backgroundMark x1="59500" x2="59500" y1="22857" y2="22857"/>
                        <a14:backgroundMark x1="61300" x2="61300" y1="22400" y2="22400"/>
                        <a14:backgroundMark x1="73700" x2="73700" y1="27200" y2="27200"/>
                        <a14:backgroundMark x1="60500" x2="60500" y1="22171" y2="22171"/>
                        <a14:backgroundMark x1="26200" x2="34600" y1="89029" y2="92571"/>
                        <a14:backgroundMark x1="56800" x2="52200" y1="85371" y2="90857"/>
                        <a14:backgroundMark x1="15700" x2="15700" y1="70171" y2="75200"/>
                        <a14:backgroundMark x1="83600" x2="86900" y1="69943" y2="84686"/>
                        <a14:backgroundMark x1="79300" x2="86900" y1="85257" y2="84229"/>
                        <a14:backgroundMark x1="59000" x2="61000" y1="21257" y2="22971"/>
                        <a14:backgroundMark x1="60000" x2="61000" y1="21029" y2="22629"/>
                        <a14:backgroundMark x1="61000" x2="61000" y1="22629" y2="22629"/>
                        <a14:backgroundMark x1="61200" x2="61200" y1="22629" y2="22629"/>
                        <a14:backgroundMark x1="62700" x2="73800" y1="22857" y2="26514"/>
                        <a14:backgroundMark x1="28400" x2="32200" y1="87886" y2="92000"/>
                        <a14:backgroundMark x1="56300" x2="53400" y1="85371" y2="89714"/>
                        <a14:backgroundMark x1="36100" x2="40200" y1="91543" y2="93486"/>
                        <a14:backgroundMark x1="52400" x2="48800" y1="88686" y2="91200"/>
                        <a14:backgroundMark x1="77200" x2="77200" y1="86400" y2="86400"/>
                        <a14:backgroundMark x1="75500" x2="79400" y1="86743" y2="86971"/>
                        <a14:backgroundMark x1="75400" x2="78700" y1="85829" y2="86971"/>
                      </a14:backgroundRemoval>
                    </a14:imgEffect>
                  </a14:imgLayer>
                </a14:imgProps>
              </a:ext>
            </a:extLst>
          </a:blip>
          <a:stretch>
            <a:fillRect/>
          </a:stretch>
        </p:blipFill>
        <p:spPr>
          <a:xfrm>
            <a:off x="599028" y="4215730"/>
            <a:ext cx="2488572" cy="2177501"/>
          </a:xfrm>
          <a:prstGeom prst="rect">
            <a:avLst/>
          </a:prstGeom>
        </p:spPr>
      </p:pic>
      <p:pic>
        <p:nvPicPr>
          <p:cNvPr id="9" name="图片 8"/>
          <p:cNvPicPr>
            <a:picLocks noChangeAspect="1"/>
          </p:cNvPicPr>
          <p:nvPr/>
        </p:nvPicPr>
        <p:blipFill>
          <a:blip r:embed="rId10">
            <a:extLst>
              <a:ext uri="{BEBA8EAE-BF5A-486C-A8C5-ECC9F3942E4B}">
                <a14:imgProps xmlns:a14="http://schemas.microsoft.com/office/drawing/2010/main">
                  <a14:imgLayer r:embed="rId11">
                    <a14:imgEffect>
                      <a14:backgroundRemoval b="96800" l="5000" r="90000" t="2700"/>
                    </a14:imgEffect>
                  </a14:imgLayer>
                </a14:imgProps>
              </a:ext>
            </a:extLst>
          </a:blip>
          <a:stretch>
            <a:fillRect/>
          </a:stretch>
        </p:blipFill>
        <p:spPr>
          <a:xfrm>
            <a:off x="8976352" y="3193196"/>
            <a:ext cx="2036092" cy="2036092"/>
          </a:xfrm>
          <a:prstGeom prst="rect">
            <a:avLst/>
          </a:prstGeom>
        </p:spPr>
      </p:pic>
      <p:pic>
        <p:nvPicPr>
          <p:cNvPr id="13" name="图片 12"/>
          <p:cNvPicPr>
            <a:picLocks noChangeAspect="1"/>
          </p:cNvPicPr>
          <p:nvPr/>
        </p:nvPicPr>
        <p:blipFill>
          <a:blip r:embed="rId12">
            <a:extLst>
              <a:ext uri="{BEBA8EAE-BF5A-486C-A8C5-ECC9F3942E4B}">
                <a14:imgProps xmlns:a14="http://schemas.microsoft.com/office/drawing/2010/main">
                  <a14:imgLayer r:embed="rId13">
                    <a14:imgEffect>
                      <a14:backgroundRemoval b="97772" l="3833" r="98167" t="0">
                        <a14:foregroundMark x1="26417" x2="26417" y1="35780" y2="35780"/>
                        <a14:foregroundMark x1="60333" x2="64167" y1="12320" y2="50066"/>
                        <a14:foregroundMark x1="28167" x2="20667" y1="28571" y2="39056"/>
                        <a14:foregroundMark x1="30833" x2="30000" y1="16252" y2="21494"/>
                        <a14:foregroundMark x1="21250" x2="24833" y1="21494" y2="28834"/>
                        <a14:foregroundMark x1="8833" x2="20500" y1="35387" y2="45216"/>
                        <a14:foregroundMark x1="29500" x2="30583" y1="44430" y2="58585"/>
                        <a14:foregroundMark x1="30917" x2="30750" y1="68414" y2="71822"/>
                        <a14:foregroundMark x1="36500" x2="34500" y1="10092" y2="85976"/>
                        <a14:foregroundMark x1="34417" x2="54917" y1="4849" y2="83224"/>
                        <a14:foregroundMark x1="37833" x2="54917" y1="70511" y2="41153"/>
                        <a14:foregroundMark x1="44750" x2="45167" y1="69594" y2="84273"/>
                        <a14:foregroundMark x1="32333" x2="54083" y1="85452" y2="87549"/>
                        <a14:foregroundMark x1="33500" x2="41917" y1="87156" y2="88860"/>
                        <a14:foregroundMark x1="39417" x2="55167" y1="88860" y2="87549"/>
                        <a14:foregroundMark x1="30917" x2="34250" y1="84010" y2="90564"/>
                        <a14:foregroundMark x1="30833" x2="30833" y1="86370" y2="86370"/>
                        <a14:foregroundMark x1="30750" x2="33417" y1="85452" y2="90564"/>
                        <a14:foregroundMark x1="37583" x2="53417" y1="3801" y2="40629"/>
                        <a14:foregroundMark x1="44000" x2="53333" y1="29751" y2="10485"/>
                        <a14:foregroundMark x1="48750" x2="48417" y1="10092" y2="4587"/>
                        <a14:foregroundMark x1="89583" x2="89583" y1="61861" y2="61861"/>
                      </a14:backgroundRemoval>
                    </a14:imgEffect>
                  </a14:imgLayer>
                </a14:imgProps>
              </a:ext>
            </a:extLst>
          </a:blip>
          <a:stretch>
            <a:fillRect/>
          </a:stretch>
        </p:blipFill>
        <p:spPr>
          <a:xfrm>
            <a:off x="9182963" y="2114028"/>
            <a:ext cx="1808287" cy="1149769"/>
          </a:xfrm>
          <a:prstGeom prst="rect">
            <a:avLst/>
          </a:prstGeom>
        </p:spPr>
      </p:pic>
      <p:pic>
        <p:nvPicPr>
          <p:cNvPr id="15" name="图片 14"/>
          <p:cNvPicPr>
            <a:picLocks noChangeAspect="1"/>
          </p:cNvPicPr>
          <p:nvPr/>
        </p:nvPicPr>
        <p:blipFill>
          <a:blip r:embed="rId14">
            <a:extLst>
              <a:ext uri="{BEBA8EAE-BF5A-486C-A8C5-ECC9F3942E4B}">
                <a14:imgProps xmlns:a14="http://schemas.microsoft.com/office/drawing/2010/main">
                  <a14:imgLayer r:embed="rId15">
                    <a14:imgEffect>
                      <a14:backgroundRemoval b="92500" l="0" r="100000" t="7500">
                        <a14:foregroundMark x1="615" x2="11846" y1="11250" y2="59250"/>
                        <a14:foregroundMark x1="615" x2="10462" y1="10000" y2="10500"/>
                        <a14:foregroundMark x1="769" x2="13538" y1="9250" y2="9750"/>
                        <a14:foregroundMark x1="17077" x2="29385" y1="9750" y2="10000"/>
                        <a14:foregroundMark x1="29846" x2="30308" y1="14000" y2="53250"/>
                        <a14:foregroundMark x1="17077" x2="18000" y1="17000" y2="76000"/>
                        <a14:foregroundMark x1="5692" x2="9385" y1="58500" y2="89500"/>
                        <a14:foregroundMark x1="24154" x2="19538" y1="59250" y2="89000"/>
                        <a14:foregroundMark x1="5692" x2="24000" y1="81750" y2="84750"/>
                        <a14:foregroundMark x1="1231" x2="5077" y1="76750" y2="87000"/>
                        <a14:foregroundMark x1="29538" x2="27077" y1="53500" y2="84500"/>
                        <a14:foregroundMark x1="29538" x2="28923" y1="61250" y2="81750"/>
                        <a14:foregroundMark x1="30154" x2="29538" y1="62250" y2="78750"/>
                        <a14:foregroundMark x1="49538" x2="54000" y1="9250" y2="90750"/>
                        <a14:foregroundMark x1="55692" x2="60154" y1="9250" y2="87750"/>
                        <a14:foregroundMark x1="57692" x2="61385" y1="11750" y2="86500"/>
                        <a14:foregroundMark x1="58923" x2="65077" y1="11500" y2="71000"/>
                        <a14:foregroundMark x1="78923" x2="76923" y1="14250" y2="78000"/>
                        <a14:foregroundMark x1="87231" x2="92308" y1="9000" y2="90750"/>
                        <a14:foregroundMark x1="25231" x2="88615" y1="83250" y2="89750"/>
                        <a14:foregroundMark x1="33538" x2="35231" y1="9750" y2="92000"/>
                        <a14:foregroundMark x1="2000" x2="87692" y1="89250" y2="90000"/>
                        <a14:foregroundMark x1="13846" x2="18000" y1="11250" y2="11500"/>
                        <a14:foregroundMark x1="769" x2="99538" y1="90250" y2="92500"/>
                        <a14:foregroundMark x1="615" x2="11692" y1="90750" y2="90750"/>
                        <a14:foregroundMark x1="2462" x2="38769" y1="91500" y2="90500"/>
                        <a14:foregroundMark x1="1692" x2="99385" y1="8500" y2="8250"/>
                        <a14:backgroundMark x1="4615" x2="462" y1="9250" y2="9000"/>
                      </a14:backgroundRemoval>
                    </a14:imgEffect>
                  </a14:imgLayer>
                </a14:imgProps>
              </a:ext>
            </a:extLst>
          </a:blip>
          <a:stretch>
            <a:fillRect/>
          </a:stretch>
        </p:blipFill>
        <p:spPr>
          <a:xfrm>
            <a:off x="9232355" y="5315463"/>
            <a:ext cx="2069312" cy="1273423"/>
          </a:xfrm>
          <a:prstGeom prst="rect">
            <a:avLst/>
          </a:prstGeom>
        </p:spPr>
      </p:pic>
      <p:sp>
        <p:nvSpPr>
          <p:cNvPr id="16" name="箭头: 燕尾形 15"/>
          <p:cNvSpPr/>
          <p:nvPr/>
        </p:nvSpPr>
        <p:spPr>
          <a:xfrm rot="1632113">
            <a:off x="3137049" y="3144064"/>
            <a:ext cx="1938998" cy="54577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lang="zh-CN" sz="2400"/>
              <a:t>暗中支持</a:t>
            </a:r>
            <a:endParaRPr altLang="en-US" b="1" dirty="0" lang="zh-CN" sz="2400"/>
          </a:p>
        </p:txBody>
      </p:sp>
      <p:sp>
        <p:nvSpPr>
          <p:cNvPr id="47" name="箭头: 燕尾形 46"/>
          <p:cNvSpPr/>
          <p:nvPr/>
        </p:nvSpPr>
        <p:spPr>
          <a:xfrm rot="19961509">
            <a:off x="3071294" y="5130434"/>
            <a:ext cx="1938998" cy="54577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lang="zh-CN" sz="2400"/>
              <a:t>支持怂恿</a:t>
            </a:r>
            <a:endParaRPr altLang="en-US" b="1" dirty="0" lang="zh-CN" sz="2400"/>
          </a:p>
        </p:txBody>
      </p:sp>
      <p:sp>
        <p:nvSpPr>
          <p:cNvPr id="18" name="箭头: 左 17"/>
          <p:cNvSpPr/>
          <p:nvPr/>
        </p:nvSpPr>
        <p:spPr>
          <a:xfrm rot="19518450">
            <a:off x="7326519" y="2872007"/>
            <a:ext cx="1996022" cy="4948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lang="zh-CN" sz="2400"/>
              <a:t>利用日本</a:t>
            </a:r>
            <a:endParaRPr altLang="en-US" b="1" dirty="0" lang="zh-CN" sz="2400"/>
          </a:p>
        </p:txBody>
      </p:sp>
      <p:sp>
        <p:nvSpPr>
          <p:cNvPr id="51" name="箭头: 左 50"/>
          <p:cNvSpPr/>
          <p:nvPr/>
        </p:nvSpPr>
        <p:spPr>
          <a:xfrm>
            <a:off x="7306484" y="4102845"/>
            <a:ext cx="1894954" cy="5031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lang="zh-CN" sz="2400"/>
              <a:t>私下鼓励</a:t>
            </a:r>
            <a:endParaRPr altLang="en-US" b="1" dirty="0" lang="zh-CN" sz="2400"/>
          </a:p>
        </p:txBody>
      </p:sp>
      <p:sp>
        <p:nvSpPr>
          <p:cNvPr id="52" name="箭头: 左 51"/>
          <p:cNvSpPr/>
          <p:nvPr/>
        </p:nvSpPr>
        <p:spPr>
          <a:xfrm rot="1918404">
            <a:off x="7253020" y="5333761"/>
            <a:ext cx="1870834" cy="5514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lang="zh-CN" sz="2400"/>
              <a:t>扶植日本</a:t>
            </a:r>
            <a:endParaRPr altLang="en-US" b="1" dirty="0" lang="zh-CN"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250" spd="slow">
        <p15:prstTrans prst="peelOff"/>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33"/>
                                        </p:tgtEl>
                                        <p:attrNameLst>
                                          <p:attrName>style.visibility</p:attrName>
                                        </p:attrNameLst>
                                      </p:cBhvr>
                                      <p:to>
                                        <p:strVal val="visible"/>
                                      </p:to>
                                    </p:set>
                                    <p:anim calcmode="lin" valueType="num">
                                      <p:cBhvr additive="base">
                                        <p:cTn dur="500" fill="hold" id="7"/>
                                        <p:tgtEl>
                                          <p:spTgt spid="33"/>
                                        </p:tgtEl>
                                        <p:attrNameLst>
                                          <p:attrName>ppt_x</p:attrName>
                                        </p:attrNameLst>
                                      </p:cBhvr>
                                      <p:tavLst>
                                        <p:tav tm="0">
                                          <p:val>
                                            <p:strVal val="#ppt_x"/>
                                          </p:val>
                                        </p:tav>
                                        <p:tav tm="100000">
                                          <p:val>
                                            <p:strVal val="#ppt_x"/>
                                          </p:val>
                                        </p:tav>
                                      </p:tavLst>
                                    </p:anim>
                                    <p:anim calcmode="lin" valueType="num">
                                      <p:cBhvr additive="base">
                                        <p:cTn dur="500" fill="hold" id="8"/>
                                        <p:tgtEl>
                                          <p:spTgt spid="33"/>
                                        </p:tgtEl>
                                        <p:attrNameLst>
                                          <p:attrName>ppt_y</p:attrName>
                                        </p:attrNameLst>
                                      </p:cBhvr>
                                      <p:tavLst>
                                        <p:tav tm="0">
                                          <p:val>
                                            <p:strVal val="1+#ppt_h/2"/>
                                          </p:val>
                                        </p:tav>
                                        <p:tav tm="100000">
                                          <p:val>
                                            <p:strVal val="#ppt_y"/>
                                          </p:val>
                                        </p:tav>
                                      </p:tavLst>
                                    </p:anim>
                                  </p:childTnLst>
                                </p:cTn>
                              </p:par>
                              <p:par>
                                <p:cTn fill="hold" grpId="0" id="9" nodeType="withEffect" presetClass="entr" presetID="2" presetSubtype="4">
                                  <p:stCondLst>
                                    <p:cond delay="0"/>
                                  </p:stCondLst>
                                  <p:childTnLst>
                                    <p:set>
                                      <p:cBhvr>
                                        <p:cTn dur="1" fill="hold" id="10">
                                          <p:stCondLst>
                                            <p:cond delay="0"/>
                                          </p:stCondLst>
                                        </p:cTn>
                                        <p:tgtEl>
                                          <p:spTgt spid="35"/>
                                        </p:tgtEl>
                                        <p:attrNameLst>
                                          <p:attrName>style.visibility</p:attrName>
                                        </p:attrNameLst>
                                      </p:cBhvr>
                                      <p:to>
                                        <p:strVal val="visible"/>
                                      </p:to>
                                    </p:set>
                                    <p:anim calcmode="lin" valueType="num">
                                      <p:cBhvr additive="base">
                                        <p:cTn dur="500" fill="hold" id="11"/>
                                        <p:tgtEl>
                                          <p:spTgt spid="35"/>
                                        </p:tgtEl>
                                        <p:attrNameLst>
                                          <p:attrName>ppt_x</p:attrName>
                                        </p:attrNameLst>
                                      </p:cBhvr>
                                      <p:tavLst>
                                        <p:tav tm="0">
                                          <p:val>
                                            <p:strVal val="#ppt_x"/>
                                          </p:val>
                                        </p:tav>
                                        <p:tav tm="100000">
                                          <p:val>
                                            <p:strVal val="#ppt_x"/>
                                          </p:val>
                                        </p:tav>
                                      </p:tavLst>
                                    </p:anim>
                                    <p:anim calcmode="lin" valueType="num">
                                      <p:cBhvr additive="base">
                                        <p:cTn dur="500" fill="hold" id="12"/>
                                        <p:tgtEl>
                                          <p:spTgt spid="35"/>
                                        </p:tgtEl>
                                        <p:attrNameLst>
                                          <p:attrName>ppt_y</p:attrName>
                                        </p:attrNameLst>
                                      </p:cBhvr>
                                      <p:tavLst>
                                        <p:tav tm="0">
                                          <p:val>
                                            <p:strVal val="1+#ppt_h/2"/>
                                          </p:val>
                                        </p:tav>
                                        <p:tav tm="100000">
                                          <p:val>
                                            <p:strVal val="#ppt_y"/>
                                          </p:val>
                                        </p:tav>
                                      </p:tavLst>
                                    </p:anim>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6" presetSubtype="16">
                                  <p:stCondLst>
                                    <p:cond delay="0"/>
                                  </p:stCondLst>
                                  <p:childTnLst>
                                    <p:set>
                                      <p:cBhvr>
                                        <p:cTn dur="1" fill="hold" id="16">
                                          <p:stCondLst>
                                            <p:cond delay="0"/>
                                          </p:stCondLst>
                                        </p:cTn>
                                        <p:tgtEl>
                                          <p:spTgt spid="36"/>
                                        </p:tgtEl>
                                        <p:attrNameLst>
                                          <p:attrName>style.visibility</p:attrName>
                                        </p:attrNameLst>
                                      </p:cBhvr>
                                      <p:to>
                                        <p:strVal val="visible"/>
                                      </p:to>
                                    </p:set>
                                    <p:animEffect filter="circle(in)" transition="in">
                                      <p:cBhvr>
                                        <p:cTn dur="2000" id="17"/>
                                        <p:tgtEl>
                                          <p:spTgt spid="36"/>
                                        </p:tgtEl>
                                      </p:cBhvr>
                                    </p:animEffect>
                                  </p:childTnLst>
                                </p:cTn>
                              </p:par>
                              <p:par>
                                <p:cTn fill="hold" id="18" nodeType="withEffect" presetClass="entr" presetID="6" presetSubtype="16">
                                  <p:stCondLst>
                                    <p:cond delay="0"/>
                                  </p:stCondLst>
                                  <p:childTnLst>
                                    <p:set>
                                      <p:cBhvr>
                                        <p:cTn dur="1" fill="hold" id="19">
                                          <p:stCondLst>
                                            <p:cond delay="0"/>
                                          </p:stCondLst>
                                        </p:cTn>
                                        <p:tgtEl>
                                          <p:spTgt spid="3"/>
                                        </p:tgtEl>
                                        <p:attrNameLst>
                                          <p:attrName>style.visibility</p:attrName>
                                        </p:attrNameLst>
                                      </p:cBhvr>
                                      <p:to>
                                        <p:strVal val="visible"/>
                                      </p:to>
                                    </p:set>
                                    <p:animEffect filter="circle(in)" transition="in">
                                      <p:cBhvr>
                                        <p:cTn dur="2000" id="20"/>
                                        <p:tgtEl>
                                          <p:spTgt spid="3"/>
                                        </p:tgtEl>
                                      </p:cBhvr>
                                    </p:animEffect>
                                  </p:childTnLst>
                                </p:cTn>
                              </p:par>
                              <p:par>
                                <p:cTn fill="hold" id="21" nodeType="withEffect" presetClass="entr" presetID="6" presetSubtype="16">
                                  <p:stCondLst>
                                    <p:cond delay="0"/>
                                  </p:stCondLst>
                                  <p:childTnLst>
                                    <p:set>
                                      <p:cBhvr>
                                        <p:cTn dur="1" fill="hold" id="22">
                                          <p:stCondLst>
                                            <p:cond delay="0"/>
                                          </p:stCondLst>
                                        </p:cTn>
                                        <p:tgtEl>
                                          <p:spTgt spid="7"/>
                                        </p:tgtEl>
                                        <p:attrNameLst>
                                          <p:attrName>style.visibility</p:attrName>
                                        </p:attrNameLst>
                                      </p:cBhvr>
                                      <p:to>
                                        <p:strVal val="visible"/>
                                      </p:to>
                                    </p:set>
                                    <p:animEffect filter="circle(in)" transition="in">
                                      <p:cBhvr>
                                        <p:cTn dur="2000" id="23"/>
                                        <p:tgtEl>
                                          <p:spTgt spid="7"/>
                                        </p:tgtEl>
                                      </p:cBhvr>
                                    </p:animEffect>
                                  </p:childTnLst>
                                </p:cTn>
                              </p:par>
                              <p:par>
                                <p:cTn fill="hold" id="24" nodeType="withEffect" presetClass="entr" presetID="6" presetSubtype="16">
                                  <p:stCondLst>
                                    <p:cond delay="0"/>
                                  </p:stCondLst>
                                  <p:childTnLst>
                                    <p:set>
                                      <p:cBhvr>
                                        <p:cTn dur="1" fill="hold" id="25">
                                          <p:stCondLst>
                                            <p:cond delay="0"/>
                                          </p:stCondLst>
                                        </p:cTn>
                                        <p:tgtEl>
                                          <p:spTgt spid="13"/>
                                        </p:tgtEl>
                                        <p:attrNameLst>
                                          <p:attrName>style.visibility</p:attrName>
                                        </p:attrNameLst>
                                      </p:cBhvr>
                                      <p:to>
                                        <p:strVal val="visible"/>
                                      </p:to>
                                    </p:set>
                                    <p:animEffect filter="circle(in)" transition="in">
                                      <p:cBhvr>
                                        <p:cTn dur="2000" id="26"/>
                                        <p:tgtEl>
                                          <p:spTgt spid="13"/>
                                        </p:tgtEl>
                                      </p:cBhvr>
                                    </p:animEffect>
                                  </p:childTnLst>
                                </p:cTn>
                              </p:par>
                              <p:par>
                                <p:cTn fill="hold" id="27" nodeType="withEffect" presetClass="entr" presetID="6" presetSubtype="16">
                                  <p:stCondLst>
                                    <p:cond delay="0"/>
                                  </p:stCondLst>
                                  <p:childTnLst>
                                    <p:set>
                                      <p:cBhvr>
                                        <p:cTn dur="1" fill="hold" id="28">
                                          <p:stCondLst>
                                            <p:cond delay="0"/>
                                          </p:stCondLst>
                                        </p:cTn>
                                        <p:tgtEl>
                                          <p:spTgt spid="9"/>
                                        </p:tgtEl>
                                        <p:attrNameLst>
                                          <p:attrName>style.visibility</p:attrName>
                                        </p:attrNameLst>
                                      </p:cBhvr>
                                      <p:to>
                                        <p:strVal val="visible"/>
                                      </p:to>
                                    </p:set>
                                    <p:animEffect filter="circle(in)" transition="in">
                                      <p:cBhvr>
                                        <p:cTn dur="2000" id="29"/>
                                        <p:tgtEl>
                                          <p:spTgt spid="9"/>
                                        </p:tgtEl>
                                      </p:cBhvr>
                                    </p:animEffect>
                                  </p:childTnLst>
                                </p:cTn>
                              </p:par>
                              <p:par>
                                <p:cTn fill="hold" id="30" nodeType="withEffect" presetClass="entr" presetID="6" presetSubtype="16">
                                  <p:stCondLst>
                                    <p:cond delay="0"/>
                                  </p:stCondLst>
                                  <p:childTnLst>
                                    <p:set>
                                      <p:cBhvr>
                                        <p:cTn dur="1" fill="hold" id="31">
                                          <p:stCondLst>
                                            <p:cond delay="0"/>
                                          </p:stCondLst>
                                        </p:cTn>
                                        <p:tgtEl>
                                          <p:spTgt spid="15"/>
                                        </p:tgtEl>
                                        <p:attrNameLst>
                                          <p:attrName>style.visibility</p:attrName>
                                        </p:attrNameLst>
                                      </p:cBhvr>
                                      <p:to>
                                        <p:strVal val="visible"/>
                                      </p:to>
                                    </p:set>
                                    <p:animEffect filter="circle(in)" transition="in">
                                      <p:cBhvr>
                                        <p:cTn dur="2000" id="32"/>
                                        <p:tgtEl>
                                          <p:spTgt spid="15"/>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 presetSubtype="9">
                                  <p:stCondLst>
                                    <p:cond delay="0"/>
                                  </p:stCondLst>
                                  <p:childTnLst>
                                    <p:set>
                                      <p:cBhvr>
                                        <p:cTn dur="1" fill="hold" id="36">
                                          <p:stCondLst>
                                            <p:cond delay="0"/>
                                          </p:stCondLst>
                                        </p:cTn>
                                        <p:tgtEl>
                                          <p:spTgt spid="16"/>
                                        </p:tgtEl>
                                        <p:attrNameLst>
                                          <p:attrName>style.visibility</p:attrName>
                                        </p:attrNameLst>
                                      </p:cBhvr>
                                      <p:to>
                                        <p:strVal val="visible"/>
                                      </p:to>
                                    </p:set>
                                    <p:anim calcmode="lin" valueType="num">
                                      <p:cBhvr additive="base">
                                        <p:cTn dur="500" fill="hold" id="37"/>
                                        <p:tgtEl>
                                          <p:spTgt spid="16"/>
                                        </p:tgtEl>
                                        <p:attrNameLst>
                                          <p:attrName>ppt_x</p:attrName>
                                        </p:attrNameLst>
                                      </p:cBhvr>
                                      <p:tavLst>
                                        <p:tav tm="0">
                                          <p:val>
                                            <p:strVal val="0-#ppt_w/2"/>
                                          </p:val>
                                        </p:tav>
                                        <p:tav tm="100000">
                                          <p:val>
                                            <p:strVal val="#ppt_x"/>
                                          </p:val>
                                        </p:tav>
                                      </p:tavLst>
                                    </p:anim>
                                    <p:anim calcmode="lin" valueType="num">
                                      <p:cBhvr additive="base">
                                        <p:cTn dur="500" fill="hold" id="38"/>
                                        <p:tgtEl>
                                          <p:spTgt spid="16"/>
                                        </p:tgtEl>
                                        <p:attrNameLst>
                                          <p:attrName>ppt_y</p:attrName>
                                        </p:attrNameLst>
                                      </p:cBhvr>
                                      <p:tavLst>
                                        <p:tav tm="0">
                                          <p:val>
                                            <p:strVal val="0-#ppt_h/2"/>
                                          </p:val>
                                        </p:tav>
                                        <p:tav tm="100000">
                                          <p:val>
                                            <p:strVal val="#ppt_y"/>
                                          </p:val>
                                        </p:tav>
                                      </p:tavLst>
                                    </p:anim>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2" presetSubtype="4">
                                  <p:stCondLst>
                                    <p:cond delay="0"/>
                                  </p:stCondLst>
                                  <p:childTnLst>
                                    <p:set>
                                      <p:cBhvr>
                                        <p:cTn dur="1" fill="hold" id="42">
                                          <p:stCondLst>
                                            <p:cond delay="0"/>
                                          </p:stCondLst>
                                        </p:cTn>
                                        <p:tgtEl>
                                          <p:spTgt spid="47"/>
                                        </p:tgtEl>
                                        <p:attrNameLst>
                                          <p:attrName>style.visibility</p:attrName>
                                        </p:attrNameLst>
                                      </p:cBhvr>
                                      <p:to>
                                        <p:strVal val="visible"/>
                                      </p:to>
                                    </p:set>
                                    <p:anim calcmode="lin" valueType="num">
                                      <p:cBhvr additive="base">
                                        <p:cTn dur="500" fill="hold" id="43"/>
                                        <p:tgtEl>
                                          <p:spTgt spid="47"/>
                                        </p:tgtEl>
                                        <p:attrNameLst>
                                          <p:attrName>ppt_x</p:attrName>
                                        </p:attrNameLst>
                                      </p:cBhvr>
                                      <p:tavLst>
                                        <p:tav tm="0">
                                          <p:val>
                                            <p:strVal val="#ppt_x"/>
                                          </p:val>
                                        </p:tav>
                                        <p:tav tm="100000">
                                          <p:val>
                                            <p:strVal val="#ppt_x"/>
                                          </p:val>
                                        </p:tav>
                                      </p:tavLst>
                                    </p:anim>
                                    <p:anim calcmode="lin" valueType="num">
                                      <p:cBhvr additive="base">
                                        <p:cTn dur="500" fill="hold" id="44"/>
                                        <p:tgtEl>
                                          <p:spTgt spid="47"/>
                                        </p:tgtEl>
                                        <p:attrNameLst>
                                          <p:attrName>ppt_y</p:attrName>
                                        </p:attrNameLst>
                                      </p:cBhvr>
                                      <p:tavLst>
                                        <p:tav tm="0">
                                          <p:val>
                                            <p:strVal val="1+#ppt_h/2"/>
                                          </p:val>
                                        </p:tav>
                                        <p:tav tm="100000">
                                          <p:val>
                                            <p:strVal val="#ppt_y"/>
                                          </p:val>
                                        </p:tav>
                                      </p:tavLst>
                                    </p:anim>
                                  </p:childTnLst>
                                </p:cTn>
                              </p:par>
                            </p:childTnLst>
                          </p:cTn>
                        </p:par>
                      </p:childTnLst>
                    </p:cTn>
                  </p:par>
                  <p:par>
                    <p:cTn fill="hold" id="45">
                      <p:stCondLst>
                        <p:cond delay="indefinite"/>
                      </p:stCondLst>
                      <p:childTnLst>
                        <p:par>
                          <p:cTn fill="hold" id="46">
                            <p:stCondLst>
                              <p:cond delay="0"/>
                            </p:stCondLst>
                            <p:childTnLst>
                              <p:par>
                                <p:cTn fill="hold" grpId="0" id="47" nodeType="clickEffect" presetClass="entr" presetID="2" presetSubtype="3">
                                  <p:stCondLst>
                                    <p:cond delay="0"/>
                                  </p:stCondLst>
                                  <p:childTnLst>
                                    <p:set>
                                      <p:cBhvr>
                                        <p:cTn dur="1" fill="hold" id="48">
                                          <p:stCondLst>
                                            <p:cond delay="0"/>
                                          </p:stCondLst>
                                        </p:cTn>
                                        <p:tgtEl>
                                          <p:spTgt spid="18"/>
                                        </p:tgtEl>
                                        <p:attrNameLst>
                                          <p:attrName>style.visibility</p:attrName>
                                        </p:attrNameLst>
                                      </p:cBhvr>
                                      <p:to>
                                        <p:strVal val="visible"/>
                                      </p:to>
                                    </p:set>
                                    <p:anim calcmode="lin" valueType="num">
                                      <p:cBhvr additive="base">
                                        <p:cTn dur="500" fill="hold" id="49"/>
                                        <p:tgtEl>
                                          <p:spTgt spid="18"/>
                                        </p:tgtEl>
                                        <p:attrNameLst>
                                          <p:attrName>ppt_x</p:attrName>
                                        </p:attrNameLst>
                                      </p:cBhvr>
                                      <p:tavLst>
                                        <p:tav tm="0">
                                          <p:val>
                                            <p:strVal val="1+#ppt_w/2"/>
                                          </p:val>
                                        </p:tav>
                                        <p:tav tm="100000">
                                          <p:val>
                                            <p:strVal val="#ppt_x"/>
                                          </p:val>
                                        </p:tav>
                                      </p:tavLst>
                                    </p:anim>
                                    <p:anim calcmode="lin" valueType="num">
                                      <p:cBhvr additive="base">
                                        <p:cTn dur="500" fill="hold" id="50"/>
                                        <p:tgtEl>
                                          <p:spTgt spid="18"/>
                                        </p:tgtEl>
                                        <p:attrNameLst>
                                          <p:attrName>ppt_y</p:attrName>
                                        </p:attrNameLst>
                                      </p:cBhvr>
                                      <p:tavLst>
                                        <p:tav tm="0">
                                          <p:val>
                                            <p:strVal val="0-#ppt_h/2"/>
                                          </p:val>
                                        </p:tav>
                                        <p:tav tm="100000">
                                          <p:val>
                                            <p:strVal val="#ppt_y"/>
                                          </p:val>
                                        </p:tav>
                                      </p:tavLst>
                                    </p:anim>
                                  </p:childTnLst>
                                </p:cTn>
                              </p:par>
                            </p:childTnLst>
                          </p:cTn>
                        </p:par>
                      </p:childTnLst>
                    </p:cTn>
                  </p:par>
                  <p:par>
                    <p:cTn fill="hold" id="51">
                      <p:stCondLst>
                        <p:cond delay="indefinite"/>
                      </p:stCondLst>
                      <p:childTnLst>
                        <p:par>
                          <p:cTn fill="hold" id="52">
                            <p:stCondLst>
                              <p:cond delay="0"/>
                            </p:stCondLst>
                            <p:childTnLst>
                              <p:par>
                                <p:cTn fill="hold" grpId="0" id="53" nodeType="clickEffect" presetClass="entr" presetID="2" presetSubtype="2">
                                  <p:stCondLst>
                                    <p:cond delay="0"/>
                                  </p:stCondLst>
                                  <p:childTnLst>
                                    <p:set>
                                      <p:cBhvr>
                                        <p:cTn dur="1" fill="hold" id="54">
                                          <p:stCondLst>
                                            <p:cond delay="0"/>
                                          </p:stCondLst>
                                        </p:cTn>
                                        <p:tgtEl>
                                          <p:spTgt spid="51"/>
                                        </p:tgtEl>
                                        <p:attrNameLst>
                                          <p:attrName>style.visibility</p:attrName>
                                        </p:attrNameLst>
                                      </p:cBhvr>
                                      <p:to>
                                        <p:strVal val="visible"/>
                                      </p:to>
                                    </p:set>
                                    <p:anim calcmode="lin" valueType="num">
                                      <p:cBhvr additive="base">
                                        <p:cTn dur="500" fill="hold" id="55"/>
                                        <p:tgtEl>
                                          <p:spTgt spid="51"/>
                                        </p:tgtEl>
                                        <p:attrNameLst>
                                          <p:attrName>ppt_x</p:attrName>
                                        </p:attrNameLst>
                                      </p:cBhvr>
                                      <p:tavLst>
                                        <p:tav tm="0">
                                          <p:val>
                                            <p:strVal val="1+#ppt_w/2"/>
                                          </p:val>
                                        </p:tav>
                                        <p:tav tm="100000">
                                          <p:val>
                                            <p:strVal val="#ppt_x"/>
                                          </p:val>
                                        </p:tav>
                                      </p:tavLst>
                                    </p:anim>
                                    <p:anim calcmode="lin" valueType="num">
                                      <p:cBhvr additive="base">
                                        <p:cTn dur="500" fill="hold" id="56"/>
                                        <p:tgtEl>
                                          <p:spTgt spid="51"/>
                                        </p:tgtEl>
                                        <p:attrNameLst>
                                          <p:attrName>ppt_y</p:attrName>
                                        </p:attrNameLst>
                                      </p:cBhvr>
                                      <p:tavLst>
                                        <p:tav tm="0">
                                          <p:val>
                                            <p:strVal val="#ppt_y"/>
                                          </p:val>
                                        </p:tav>
                                        <p:tav tm="100000">
                                          <p:val>
                                            <p:strVal val="#ppt_y"/>
                                          </p:val>
                                        </p:tav>
                                      </p:tavLst>
                                    </p:anim>
                                  </p:childTnLst>
                                </p:cTn>
                              </p:par>
                            </p:childTnLst>
                          </p:cTn>
                        </p:par>
                      </p:childTnLst>
                    </p:cTn>
                  </p:par>
                  <p:par>
                    <p:cTn fill="hold" id="57">
                      <p:stCondLst>
                        <p:cond delay="indefinite"/>
                      </p:stCondLst>
                      <p:childTnLst>
                        <p:par>
                          <p:cTn fill="hold" id="58">
                            <p:stCondLst>
                              <p:cond delay="0"/>
                            </p:stCondLst>
                            <p:childTnLst>
                              <p:par>
                                <p:cTn fill="hold" grpId="0" id="59" nodeType="clickEffect" presetClass="entr" presetID="2" presetSubtype="6">
                                  <p:stCondLst>
                                    <p:cond delay="0"/>
                                  </p:stCondLst>
                                  <p:childTnLst>
                                    <p:set>
                                      <p:cBhvr>
                                        <p:cTn dur="1" fill="hold" id="60">
                                          <p:stCondLst>
                                            <p:cond delay="0"/>
                                          </p:stCondLst>
                                        </p:cTn>
                                        <p:tgtEl>
                                          <p:spTgt spid="52"/>
                                        </p:tgtEl>
                                        <p:attrNameLst>
                                          <p:attrName>style.visibility</p:attrName>
                                        </p:attrNameLst>
                                      </p:cBhvr>
                                      <p:to>
                                        <p:strVal val="visible"/>
                                      </p:to>
                                    </p:set>
                                    <p:anim calcmode="lin" valueType="num">
                                      <p:cBhvr additive="base">
                                        <p:cTn dur="500" fill="hold" id="61"/>
                                        <p:tgtEl>
                                          <p:spTgt spid="52"/>
                                        </p:tgtEl>
                                        <p:attrNameLst>
                                          <p:attrName>ppt_x</p:attrName>
                                        </p:attrNameLst>
                                      </p:cBhvr>
                                      <p:tavLst>
                                        <p:tav tm="0">
                                          <p:val>
                                            <p:strVal val="1+#ppt_w/2"/>
                                          </p:val>
                                        </p:tav>
                                        <p:tav tm="100000">
                                          <p:val>
                                            <p:strVal val="#ppt_x"/>
                                          </p:val>
                                        </p:tav>
                                      </p:tavLst>
                                    </p:anim>
                                    <p:anim calcmode="lin" valueType="num">
                                      <p:cBhvr additive="base">
                                        <p:cTn dur="500" fill="hold" id="62"/>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5"/>
      <p:bldP animBg="1" grpId="0" spid="16"/>
      <p:bldP animBg="1" grpId="0" spid="47"/>
      <p:bldP animBg="1" grpId="0" spid="18"/>
      <p:bldP animBg="1" grpId="0" spid="51"/>
      <p:bldP animBg="1" grpId="0" spid="52"/>
    </p:bldLst>
  </p:timing>
</p:sld>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木活字">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TM03090434[[fn=木头类型]]</Template>
  <TotalTime>0</TotalTime>
  <Words>9696</Words>
  <Application>WPS 演示</Application>
  <PresentationFormat>宽屏</PresentationFormat>
  <Paragraphs>849</Paragraphs>
  <Slides>78</Slides>
  <Notes>0</Notes>
  <HiddenSlides>0</HiddenSlides>
  <MMClips>2</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78</vt:i4>
      </vt:variant>
    </vt:vector>
  </HeadingPairs>
  <TitlesOfParts>
    <vt:vector size="111" baseType="lpstr">
      <vt:lpstr>Arial</vt:lpstr>
      <vt:lpstr>宋体</vt:lpstr>
      <vt:lpstr>Wingdings</vt:lpstr>
      <vt:lpstr>Times New Roman</vt:lpstr>
      <vt:lpstr>Calibri</vt:lpstr>
      <vt:lpstr>方正稚艺简体</vt:lpstr>
      <vt:lpstr>Arial Unicode MS</vt:lpstr>
      <vt:lpstr>华文行楷</vt:lpstr>
      <vt:lpstr>隶书</vt:lpstr>
      <vt:lpstr>黑体</vt:lpstr>
      <vt:lpstr>华文新魏</vt:lpstr>
      <vt:lpstr>Rockwell Condensed</vt:lpstr>
      <vt:lpstr>方正姚体</vt:lpstr>
      <vt:lpstr>Rockwell</vt:lpstr>
      <vt:lpstr>微软雅黑</vt:lpstr>
      <vt:lpstr>Arial Unicode MS</vt:lpstr>
      <vt:lpstr>仿宋_GB2312</vt:lpstr>
      <vt:lpstr>楷体</vt:lpstr>
      <vt:lpstr>方正静蕾简体</vt:lpstr>
      <vt:lpstr>方正舒体</vt:lpstr>
      <vt:lpstr>等线</vt:lpstr>
      <vt:lpstr>Verdana</vt:lpstr>
      <vt:lpstr>华文琥珀</vt:lpstr>
      <vt:lpstr>楷体_GB2312</vt:lpstr>
      <vt:lpstr>华文中宋</vt:lpstr>
      <vt:lpstr>PingFang SC</vt:lpstr>
      <vt:lpstr>zuoyeFont_mathFont</vt:lpstr>
      <vt:lpstr>仿宋</vt:lpstr>
      <vt:lpstr>新宋体</vt:lpstr>
      <vt:lpstr>Segoe Print</vt:lpstr>
      <vt:lpstr>標楷體</vt:lpstr>
      <vt:lpstr>HG明朝B</vt:lpstr>
      <vt:lpstr>木活字</vt:lpstr>
      <vt:lpstr>14·从中日甲午战争到八国联军侵华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从中日甲午战争到八国联军侵华</dc:title>
  <dc:creator>Administrator</dc:creator>
  <cp:lastModifiedBy>45970</cp:lastModifiedBy>
  <cp:revision>271</cp:revision>
  <dcterms:created xsi:type="dcterms:W3CDTF">2018-10-27T05:59:00Z</dcterms:created>
  <dcterms:modified xsi:type="dcterms:W3CDTF">2018-12-13T01:58:18Z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KSOProductBuildVer" pid="2">
    <vt:lpwstr>2052-10.1.0.7697</vt:lpwstr>
  </property>
  <property fmtid="{D5CDD505-2E9C-101B-9397-08002B2CF9AE}" name="NXPowerLiteLastOptimized" pid="3">
    <vt:lpwstr>18431298</vt:lpwstr>
  </property>
  <property fmtid="{D5CDD505-2E9C-101B-9397-08002B2CF9AE}" name="NXPowerLiteSettings" pid="4">
    <vt:lpwstr>F7000400038000</vt:lpwstr>
  </property>
  <property fmtid="{D5CDD505-2E9C-101B-9397-08002B2CF9AE}" name="NXPowerLiteVersion" pid="5">
    <vt:lpwstr>D5.0.3</vt:lpwstr>
  </property>
</Properties>
</file>